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4"/>
  </p:notesMasterIdLst>
  <p:sldIdLst>
    <p:sldId id="256" r:id="rId3"/>
    <p:sldId id="283" r:id="rId4"/>
    <p:sldId id="285" r:id="rId5"/>
    <p:sldId id="319" r:id="rId6"/>
    <p:sldId id="284" r:id="rId7"/>
    <p:sldId id="317" r:id="rId8"/>
    <p:sldId id="318" r:id="rId9"/>
    <p:sldId id="320" r:id="rId10"/>
    <p:sldId id="321" r:id="rId11"/>
    <p:sldId id="322" r:id="rId12"/>
    <p:sldId id="323" r:id="rId13"/>
    <p:sldId id="324" r:id="rId14"/>
    <p:sldId id="333" r:id="rId15"/>
    <p:sldId id="334" r:id="rId16"/>
    <p:sldId id="335" r:id="rId17"/>
    <p:sldId id="327" r:id="rId18"/>
    <p:sldId id="328" r:id="rId19"/>
    <p:sldId id="329" r:id="rId20"/>
    <p:sldId id="330" r:id="rId21"/>
    <p:sldId id="331" r:id="rId22"/>
    <p:sldId id="33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9" autoAdjust="0"/>
    <p:restoredTop sz="84706" autoAdjust="0"/>
  </p:normalViewPr>
  <p:slideViewPr>
    <p:cSldViewPr snapToGrid="0">
      <p:cViewPr varScale="1">
        <p:scale>
          <a:sx n="78" d="100"/>
          <a:sy n="78" d="100"/>
        </p:scale>
        <p:origin x="14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6EEE6C-203A-46E3-8F54-BC95C5D97FED}" type="datetimeFigureOut">
              <a:rPr lang="en-US" smtClean="0"/>
              <a:t>7/20/2026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52F52-7619-42C6-AA59-CEA94DFE045E}" type="slidenum">
              <a:rPr lang="en-US" smtClean="0"/>
              <a:t>‹#›</a:t>
            </a:fld>
            <a:endParaRPr lang="en-US" dirty="0"/>
          </a:p>
        </p:txBody>
      </p:sp>
    </p:spTree>
    <p:extLst>
      <p:ext uri="{BB962C8B-B14F-4D97-AF65-F5344CB8AC3E}">
        <p14:creationId xmlns:p14="http://schemas.microsoft.com/office/powerpoint/2010/main" val="2533528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 image: photo credit – Deron </a:t>
            </a:r>
            <a:r>
              <a:rPr lang="en-US" dirty="0" err="1"/>
              <a:t>Burkpile</a:t>
            </a:r>
            <a:endParaRPr lang="en-US" dirty="0"/>
          </a:p>
        </p:txBody>
      </p:sp>
      <p:sp>
        <p:nvSpPr>
          <p:cNvPr id="4" name="Slide Number Placeholder 3"/>
          <p:cNvSpPr>
            <a:spLocks noGrp="1"/>
          </p:cNvSpPr>
          <p:nvPr>
            <p:ph type="sldNum" sz="quarter" idx="5"/>
          </p:nvPr>
        </p:nvSpPr>
        <p:spPr/>
        <p:txBody>
          <a:bodyPr/>
          <a:lstStyle/>
          <a:p>
            <a:fld id="{3C652F52-7619-42C6-AA59-CEA94DFE045E}" type="slidenum">
              <a:rPr lang="en-US" smtClean="0"/>
              <a:t>1</a:t>
            </a:fld>
            <a:endParaRPr lang="en-US" dirty="0"/>
          </a:p>
        </p:txBody>
      </p:sp>
    </p:spTree>
    <p:extLst>
      <p:ext uri="{BB962C8B-B14F-4D97-AF65-F5344CB8AC3E}">
        <p14:creationId xmlns:p14="http://schemas.microsoft.com/office/powerpoint/2010/main" val="840913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major point is that energy flows linearly. It (generally) enters ecosystems as energy from the sun and is absorbed by plants, which lose some of it, then plant biomass (containing that energy) is eaten by animals who also release that heat.</a:t>
            </a:r>
          </a:p>
        </p:txBody>
      </p:sp>
      <p:sp>
        <p:nvSpPr>
          <p:cNvPr id="4" name="Slide Number Placeholder 3"/>
          <p:cNvSpPr>
            <a:spLocks noGrp="1"/>
          </p:cNvSpPr>
          <p:nvPr>
            <p:ph type="sldNum" sz="quarter" idx="5"/>
          </p:nvPr>
        </p:nvSpPr>
        <p:spPr/>
        <p:txBody>
          <a:bodyPr/>
          <a:lstStyle/>
          <a:p>
            <a:fld id="{3C652F52-7619-42C6-AA59-CEA94DFE045E}" type="slidenum">
              <a:rPr lang="en-US" smtClean="0"/>
              <a:t>2</a:t>
            </a:fld>
            <a:endParaRPr lang="en-US" dirty="0"/>
          </a:p>
        </p:txBody>
      </p:sp>
    </p:spTree>
    <p:extLst>
      <p:ext uri="{BB962C8B-B14F-4D97-AF65-F5344CB8AC3E}">
        <p14:creationId xmlns:p14="http://schemas.microsoft.com/office/powerpoint/2010/main" val="432985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06434-834A-8AC4-62C3-149C7F51F0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D9148-EBC3-414F-4D71-D5FD784B5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0C40A-E991-F6A1-CC6A-900F626ACFF4}"/>
              </a:ext>
            </a:extLst>
          </p:cNvPr>
          <p:cNvSpPr>
            <a:spLocks noGrp="1"/>
          </p:cNvSpPr>
          <p:nvPr>
            <p:ph type="body" idx="1"/>
          </p:nvPr>
        </p:nvSpPr>
        <p:spPr/>
        <p:txBody>
          <a:bodyPr/>
          <a:lstStyle/>
          <a:p>
            <a:r>
              <a:rPr lang="en-US" dirty="0"/>
              <a:t>A major point is that matter cycles, it flows from plants into animals (as animals eat them an as plants release oxygen), from animals into plants (as animals breathe out carbon dioxide), into the atmosphere, into the lithosphere, </a:t>
            </a:r>
            <a:r>
              <a:rPr lang="en-US" dirty="0" err="1"/>
              <a:t>etc</a:t>
            </a:r>
            <a:r>
              <a:rPr lang="en-US" dirty="0"/>
              <a:t>, etc. You could give examples of evaporation (water moves from ground into air), precipitation, erosion, </a:t>
            </a:r>
            <a:r>
              <a:rPr lang="en-US" dirty="0" err="1"/>
              <a:t>condenstation</a:t>
            </a:r>
            <a:r>
              <a:rPr lang="en-US" dirty="0"/>
              <a:t>, transpiration, sublimation, and many others. The point is this is MATTER and matter CYCLES.</a:t>
            </a:r>
          </a:p>
        </p:txBody>
      </p:sp>
      <p:sp>
        <p:nvSpPr>
          <p:cNvPr id="4" name="Slide Number Placeholder 3">
            <a:extLst>
              <a:ext uri="{FF2B5EF4-FFF2-40B4-BE49-F238E27FC236}">
                <a16:creationId xmlns:a16="http://schemas.microsoft.com/office/drawing/2014/main" id="{A4A469FC-1780-6C19-DF20-686513FD5694}"/>
              </a:ext>
            </a:extLst>
          </p:cNvPr>
          <p:cNvSpPr>
            <a:spLocks noGrp="1"/>
          </p:cNvSpPr>
          <p:nvPr>
            <p:ph type="sldNum" sz="quarter" idx="5"/>
          </p:nvPr>
        </p:nvSpPr>
        <p:spPr/>
        <p:txBody>
          <a:bodyPr/>
          <a:lstStyle/>
          <a:p>
            <a:fld id="{3C652F52-7619-42C6-AA59-CEA94DFE045E}" type="slidenum">
              <a:rPr lang="en-US" smtClean="0"/>
              <a:t>3</a:t>
            </a:fld>
            <a:endParaRPr lang="en-US" dirty="0"/>
          </a:p>
        </p:txBody>
      </p:sp>
    </p:spTree>
    <p:extLst>
      <p:ext uri="{BB962C8B-B14F-4D97-AF65-F5344CB8AC3E}">
        <p14:creationId xmlns:p14="http://schemas.microsoft.com/office/powerpoint/2010/main" val="3386179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23DBC-8977-5053-37F0-6FC8B84C3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623F9-C50C-94C7-9097-E73974FCCB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3E2B7A-8A45-DA56-837B-A11D65CCC183}"/>
              </a:ext>
            </a:extLst>
          </p:cNvPr>
          <p:cNvSpPr>
            <a:spLocks noGrp="1"/>
          </p:cNvSpPr>
          <p:nvPr>
            <p:ph type="body" idx="1"/>
          </p:nvPr>
        </p:nvSpPr>
        <p:spPr/>
        <p:txBody>
          <a:bodyPr/>
          <a:lstStyle/>
          <a:p>
            <a:r>
              <a:rPr lang="en-US" dirty="0"/>
              <a:t>Give students a few minutes to either think-pair-share, or just write down everything they remember about matter (biogeochemical) cycles. Then either write some of what they remember here or elsewhere on the board, or </a:t>
            </a:r>
            <a:r>
              <a:rPr lang="en-US" dirty="0" err="1"/>
              <a:t>delte</a:t>
            </a:r>
            <a:r>
              <a:rPr lang="en-US" dirty="0"/>
              <a:t> this slide and just do the activity verbally.</a:t>
            </a:r>
          </a:p>
        </p:txBody>
      </p:sp>
      <p:sp>
        <p:nvSpPr>
          <p:cNvPr id="4" name="Slide Number Placeholder 3">
            <a:extLst>
              <a:ext uri="{FF2B5EF4-FFF2-40B4-BE49-F238E27FC236}">
                <a16:creationId xmlns:a16="http://schemas.microsoft.com/office/drawing/2014/main" id="{F4626E62-CBBD-133A-E065-D8B697FBBACB}"/>
              </a:ext>
            </a:extLst>
          </p:cNvPr>
          <p:cNvSpPr>
            <a:spLocks noGrp="1"/>
          </p:cNvSpPr>
          <p:nvPr>
            <p:ph type="sldNum" sz="quarter" idx="5"/>
          </p:nvPr>
        </p:nvSpPr>
        <p:spPr/>
        <p:txBody>
          <a:bodyPr/>
          <a:lstStyle/>
          <a:p>
            <a:fld id="{3C652F52-7619-42C6-AA59-CEA94DFE045E}" type="slidenum">
              <a:rPr lang="en-US" smtClean="0"/>
              <a:t>4</a:t>
            </a:fld>
            <a:endParaRPr lang="en-US" dirty="0"/>
          </a:p>
        </p:txBody>
      </p:sp>
    </p:spTree>
    <p:extLst>
      <p:ext uri="{BB962C8B-B14F-4D97-AF65-F5344CB8AC3E}">
        <p14:creationId xmlns:p14="http://schemas.microsoft.com/office/powerpoint/2010/main" val="2451832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video will introduce more, but this helps to set the scene</a:t>
            </a:r>
          </a:p>
        </p:txBody>
      </p:sp>
      <p:sp>
        <p:nvSpPr>
          <p:cNvPr id="4" name="Slide Number Placeholder 3"/>
          <p:cNvSpPr>
            <a:spLocks noGrp="1"/>
          </p:cNvSpPr>
          <p:nvPr>
            <p:ph type="sldNum" sz="quarter" idx="5"/>
          </p:nvPr>
        </p:nvSpPr>
        <p:spPr/>
        <p:txBody>
          <a:bodyPr/>
          <a:lstStyle/>
          <a:p>
            <a:fld id="{3C652F52-7619-42C6-AA59-CEA94DFE045E}" type="slidenum">
              <a:rPr lang="en-US" smtClean="0"/>
              <a:t>5</a:t>
            </a:fld>
            <a:endParaRPr lang="en-US" dirty="0"/>
          </a:p>
        </p:txBody>
      </p:sp>
    </p:spTree>
    <p:extLst>
      <p:ext uri="{BB962C8B-B14F-4D97-AF65-F5344CB8AC3E}">
        <p14:creationId xmlns:p14="http://schemas.microsoft.com/office/powerpoint/2010/main" val="2013864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Kruger is about the size of New Jersey, it is more than twice the size of Yellowstone</a:t>
            </a:r>
          </a:p>
        </p:txBody>
      </p:sp>
      <p:sp>
        <p:nvSpPr>
          <p:cNvPr id="4" name="Slide Number Placeholder 3"/>
          <p:cNvSpPr>
            <a:spLocks noGrp="1"/>
          </p:cNvSpPr>
          <p:nvPr>
            <p:ph type="sldNum" sz="quarter" idx="5"/>
          </p:nvPr>
        </p:nvSpPr>
        <p:spPr/>
        <p:txBody>
          <a:bodyPr/>
          <a:lstStyle/>
          <a:p>
            <a:fld id="{3C652F52-7619-42C6-AA59-CEA94DFE045E}" type="slidenum">
              <a:rPr lang="en-US" smtClean="0"/>
              <a:t>6</a:t>
            </a:fld>
            <a:endParaRPr lang="en-US" dirty="0"/>
          </a:p>
        </p:txBody>
      </p:sp>
    </p:spTree>
    <p:extLst>
      <p:ext uri="{BB962C8B-B14F-4D97-AF65-F5344CB8AC3E}">
        <p14:creationId xmlns:p14="http://schemas.microsoft.com/office/powerpoint/2010/main" val="2429064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4F073-4E9D-79FA-A48F-BC2FBF902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B5760-1273-D61C-095D-FE87443AE1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44E00B-C30A-7BA9-9C4F-A1B0276E8952}"/>
              </a:ext>
            </a:extLst>
          </p:cNvPr>
          <p:cNvSpPr>
            <a:spLocks noGrp="1"/>
          </p:cNvSpPr>
          <p:nvPr>
            <p:ph type="body" idx="1"/>
          </p:nvPr>
        </p:nvSpPr>
        <p:spPr/>
        <p:txBody>
          <a:bodyPr/>
          <a:lstStyle/>
          <a:p>
            <a:r>
              <a:rPr lang="en-US" dirty="0"/>
              <a:t>Introduce our researchers! Kulani (Koo-LAN-E) Mabuza (ma-Booz-a) and Ryan Helcoski (hell-COS-ki). And then start the video</a:t>
            </a:r>
          </a:p>
        </p:txBody>
      </p:sp>
      <p:sp>
        <p:nvSpPr>
          <p:cNvPr id="4" name="Slide Number Placeholder 3">
            <a:extLst>
              <a:ext uri="{FF2B5EF4-FFF2-40B4-BE49-F238E27FC236}">
                <a16:creationId xmlns:a16="http://schemas.microsoft.com/office/drawing/2014/main" id="{4A12BCA0-0E0D-3D17-DE2F-C26F5F58F7AB}"/>
              </a:ext>
            </a:extLst>
          </p:cNvPr>
          <p:cNvSpPr>
            <a:spLocks noGrp="1"/>
          </p:cNvSpPr>
          <p:nvPr>
            <p:ph type="sldNum" sz="quarter" idx="5"/>
          </p:nvPr>
        </p:nvSpPr>
        <p:spPr/>
        <p:txBody>
          <a:bodyPr/>
          <a:lstStyle/>
          <a:p>
            <a:fld id="{3C652F52-7619-42C6-AA59-CEA94DFE045E}" type="slidenum">
              <a:rPr lang="en-US" smtClean="0"/>
              <a:t>7</a:t>
            </a:fld>
            <a:endParaRPr lang="en-US" dirty="0"/>
          </a:p>
        </p:txBody>
      </p:sp>
    </p:spTree>
    <p:extLst>
      <p:ext uri="{BB962C8B-B14F-4D97-AF65-F5344CB8AC3E}">
        <p14:creationId xmlns:p14="http://schemas.microsoft.com/office/powerpoint/2010/main" val="3934495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28958-968D-EEB6-F813-C74AB77A5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5E0BE-462A-6845-98C4-40F27E324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A9064E-46C4-9AF3-C6A7-1BD5037DF8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3ED82A-119F-AAA7-D6FE-363FEEE2C1EC}"/>
              </a:ext>
            </a:extLst>
          </p:cNvPr>
          <p:cNvSpPr>
            <a:spLocks noGrp="1"/>
          </p:cNvSpPr>
          <p:nvPr>
            <p:ph type="sldNum" sz="quarter" idx="5"/>
          </p:nvPr>
        </p:nvSpPr>
        <p:spPr/>
        <p:txBody>
          <a:bodyPr/>
          <a:lstStyle/>
          <a:p>
            <a:fld id="{3C652F52-7619-42C6-AA59-CEA94DFE045E}" type="slidenum">
              <a:rPr lang="en-US" smtClean="0"/>
              <a:t>8</a:t>
            </a:fld>
            <a:endParaRPr lang="en-US" dirty="0"/>
          </a:p>
        </p:txBody>
      </p:sp>
    </p:spTree>
    <p:extLst>
      <p:ext uri="{BB962C8B-B14F-4D97-AF65-F5344CB8AC3E}">
        <p14:creationId xmlns:p14="http://schemas.microsoft.com/office/powerpoint/2010/main" val="1097173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96F7C-0505-0746-1F7F-18E7EDF01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A357F0-74E3-3C31-4CE4-DFD02BA4D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7F6A3D-B0EE-0B7D-44A1-0329D49130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A9DA37-A7F8-DA85-CF51-30883443272A}"/>
              </a:ext>
            </a:extLst>
          </p:cNvPr>
          <p:cNvSpPr>
            <a:spLocks noGrp="1"/>
          </p:cNvSpPr>
          <p:nvPr>
            <p:ph type="sldNum" sz="quarter" idx="5"/>
          </p:nvPr>
        </p:nvSpPr>
        <p:spPr/>
        <p:txBody>
          <a:bodyPr/>
          <a:lstStyle/>
          <a:p>
            <a:fld id="{3C652F52-7619-42C6-AA59-CEA94DFE045E}" type="slidenum">
              <a:rPr lang="en-US" smtClean="0"/>
              <a:t>9</a:t>
            </a:fld>
            <a:endParaRPr lang="en-US" dirty="0"/>
          </a:p>
        </p:txBody>
      </p:sp>
    </p:spTree>
    <p:extLst>
      <p:ext uri="{BB962C8B-B14F-4D97-AF65-F5344CB8AC3E}">
        <p14:creationId xmlns:p14="http://schemas.microsoft.com/office/powerpoint/2010/main" val="3357210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F910B-20DE-863F-8CB2-0CEF406DC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AFD44-E49C-0FFF-A8F8-4E6885079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96DF9C-54F5-612D-7EF6-6E862B635F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4ABFA9-B0AB-19E1-F0AF-87E468B353EA}"/>
              </a:ext>
            </a:extLst>
          </p:cNvPr>
          <p:cNvSpPr>
            <a:spLocks noGrp="1"/>
          </p:cNvSpPr>
          <p:nvPr>
            <p:ph type="sldNum" sz="quarter" idx="5"/>
          </p:nvPr>
        </p:nvSpPr>
        <p:spPr/>
        <p:txBody>
          <a:bodyPr/>
          <a:lstStyle/>
          <a:p>
            <a:fld id="{3C652F52-7619-42C6-AA59-CEA94DFE045E}" type="slidenum">
              <a:rPr lang="en-US" smtClean="0"/>
              <a:t>10</a:t>
            </a:fld>
            <a:endParaRPr lang="en-US" dirty="0"/>
          </a:p>
        </p:txBody>
      </p:sp>
    </p:spTree>
    <p:extLst>
      <p:ext uri="{BB962C8B-B14F-4D97-AF65-F5344CB8AC3E}">
        <p14:creationId xmlns:p14="http://schemas.microsoft.com/office/powerpoint/2010/main" val="3021930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76CFC-0953-66A1-F389-E703EA8F3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0B71E-996E-318C-DD7C-8BB48F1651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A9997-937B-9366-CFD2-AE8E55E323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1F539B-0809-A433-28EA-33298AB4513B}"/>
              </a:ext>
            </a:extLst>
          </p:cNvPr>
          <p:cNvSpPr>
            <a:spLocks noGrp="1"/>
          </p:cNvSpPr>
          <p:nvPr>
            <p:ph type="sldNum" sz="quarter" idx="5"/>
          </p:nvPr>
        </p:nvSpPr>
        <p:spPr/>
        <p:txBody>
          <a:bodyPr/>
          <a:lstStyle/>
          <a:p>
            <a:fld id="{3C652F52-7619-42C6-AA59-CEA94DFE045E}" type="slidenum">
              <a:rPr lang="en-US" smtClean="0"/>
              <a:t>11</a:t>
            </a:fld>
            <a:endParaRPr lang="en-US" dirty="0"/>
          </a:p>
        </p:txBody>
      </p:sp>
    </p:spTree>
    <p:extLst>
      <p:ext uri="{BB962C8B-B14F-4D97-AF65-F5344CB8AC3E}">
        <p14:creationId xmlns:p14="http://schemas.microsoft.com/office/powerpoint/2010/main" val="3882621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374B5-BB7F-9D0C-0D8C-DB31A0C59E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0E230-EE42-7189-D495-B1CE67E3B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A6DA21-9C1B-0AB7-9BFC-D45B056A384E}"/>
              </a:ext>
            </a:extLst>
          </p:cNvPr>
          <p:cNvSpPr>
            <a:spLocks noGrp="1"/>
          </p:cNvSpPr>
          <p:nvPr>
            <p:ph type="body" idx="1"/>
          </p:nvPr>
        </p:nvSpPr>
        <p:spPr/>
        <p:txBody>
          <a:bodyPr/>
          <a:lstStyle/>
          <a:p>
            <a:r>
              <a:rPr lang="en-US" dirty="0"/>
              <a:t>Based on Ryan’s research and their time spent with Kulani, Ryan and Ndzalama (</a:t>
            </a:r>
            <a:r>
              <a:rPr lang="en-US" dirty="0" err="1"/>
              <a:t>ndz</a:t>
            </a:r>
            <a:r>
              <a:rPr lang="en-US" dirty="0"/>
              <a:t>-al-AM-a) Mkansi (</a:t>
            </a:r>
            <a:r>
              <a:rPr lang="en-US" dirty="0" err="1"/>
              <a:t>mk</a:t>
            </a:r>
            <a:r>
              <a:rPr lang="en-US" dirty="0"/>
              <a:t>-ANZ-e) decided to ask a scientific question to learn more about nutrient cycling at elephant carcass sites. </a:t>
            </a:r>
          </a:p>
        </p:txBody>
      </p:sp>
      <p:sp>
        <p:nvSpPr>
          <p:cNvPr id="4" name="Slide Number Placeholder 3">
            <a:extLst>
              <a:ext uri="{FF2B5EF4-FFF2-40B4-BE49-F238E27FC236}">
                <a16:creationId xmlns:a16="http://schemas.microsoft.com/office/drawing/2014/main" id="{8E25C4DD-5479-8D20-7B7E-FAD8FF824430}"/>
              </a:ext>
            </a:extLst>
          </p:cNvPr>
          <p:cNvSpPr>
            <a:spLocks noGrp="1"/>
          </p:cNvSpPr>
          <p:nvPr>
            <p:ph type="sldNum" sz="quarter" idx="5"/>
          </p:nvPr>
        </p:nvSpPr>
        <p:spPr/>
        <p:txBody>
          <a:bodyPr/>
          <a:lstStyle/>
          <a:p>
            <a:fld id="{3C652F52-7619-42C6-AA59-CEA94DFE045E}" type="slidenum">
              <a:rPr lang="en-US" smtClean="0"/>
              <a:t>12</a:t>
            </a:fld>
            <a:endParaRPr lang="en-US" dirty="0"/>
          </a:p>
        </p:txBody>
      </p:sp>
    </p:spTree>
    <p:extLst>
      <p:ext uri="{BB962C8B-B14F-4D97-AF65-F5344CB8AC3E}">
        <p14:creationId xmlns:p14="http://schemas.microsoft.com/office/powerpoint/2010/main" val="2829707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C0AF3-8D22-73D4-7EE6-E39D8D280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9FCBD8-9F4B-9C89-0BBD-0508CB002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FB594-9765-72E9-50F1-AD8632221D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B67AED-CECD-102D-30A8-8F0A9BB80203}"/>
              </a:ext>
            </a:extLst>
          </p:cNvPr>
          <p:cNvSpPr>
            <a:spLocks noGrp="1"/>
          </p:cNvSpPr>
          <p:nvPr>
            <p:ph type="sldNum" sz="quarter" idx="5"/>
          </p:nvPr>
        </p:nvSpPr>
        <p:spPr/>
        <p:txBody>
          <a:bodyPr/>
          <a:lstStyle/>
          <a:p>
            <a:fld id="{3C652F52-7619-42C6-AA59-CEA94DFE045E}" type="slidenum">
              <a:rPr lang="en-US" smtClean="0"/>
              <a:t>13</a:t>
            </a:fld>
            <a:endParaRPr lang="en-US" dirty="0"/>
          </a:p>
        </p:txBody>
      </p:sp>
    </p:spTree>
    <p:extLst>
      <p:ext uri="{BB962C8B-B14F-4D97-AF65-F5344CB8AC3E}">
        <p14:creationId xmlns:p14="http://schemas.microsoft.com/office/powerpoint/2010/main" val="1524986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AD732-2E5F-48F6-680E-598E97A424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F356ED-99C4-A683-2C5B-1E741D1674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36934B-1A01-D42C-2BA1-10EF1B78D286}"/>
              </a:ext>
            </a:extLst>
          </p:cNvPr>
          <p:cNvSpPr>
            <a:spLocks noGrp="1"/>
          </p:cNvSpPr>
          <p:nvPr>
            <p:ph type="body" idx="1"/>
          </p:nvPr>
        </p:nvSpPr>
        <p:spPr/>
        <p:txBody>
          <a:bodyPr/>
          <a:lstStyle/>
          <a:p>
            <a:r>
              <a:rPr lang="en-US" dirty="0"/>
              <a:t>In the second image, the red lines converge on the center of the carcass site. We placed exclosures and paired controls at a distance of 2.5m, 5m, 10m, and 15m from carcass center and we left a control next to it open. This way we can see the grass growth in the exclosure vs control and also compare between controls at different distances. </a:t>
            </a:r>
          </a:p>
        </p:txBody>
      </p:sp>
      <p:sp>
        <p:nvSpPr>
          <p:cNvPr id="4" name="Slide Number Placeholder 3">
            <a:extLst>
              <a:ext uri="{FF2B5EF4-FFF2-40B4-BE49-F238E27FC236}">
                <a16:creationId xmlns:a16="http://schemas.microsoft.com/office/drawing/2014/main" id="{51E2F889-9ECE-AA46-BD5F-A62053912F53}"/>
              </a:ext>
            </a:extLst>
          </p:cNvPr>
          <p:cNvSpPr>
            <a:spLocks noGrp="1"/>
          </p:cNvSpPr>
          <p:nvPr>
            <p:ph type="sldNum" sz="quarter" idx="5"/>
          </p:nvPr>
        </p:nvSpPr>
        <p:spPr/>
        <p:txBody>
          <a:bodyPr/>
          <a:lstStyle/>
          <a:p>
            <a:fld id="{3C652F52-7619-42C6-AA59-CEA94DFE045E}" type="slidenum">
              <a:rPr lang="en-US" smtClean="0"/>
              <a:t>14</a:t>
            </a:fld>
            <a:endParaRPr lang="en-US" dirty="0"/>
          </a:p>
        </p:txBody>
      </p:sp>
    </p:spTree>
    <p:extLst>
      <p:ext uri="{BB962C8B-B14F-4D97-AF65-F5344CB8AC3E}">
        <p14:creationId xmlns:p14="http://schemas.microsoft.com/office/powerpoint/2010/main" val="3327868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EF51D-720C-398D-C3ED-970F3CCA11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7ED329-7758-D6F2-C2D9-EE68E0323C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A65DF-2CA1-A9E4-E9B4-7D05EE2DFD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B5BC44-5087-F84C-75B4-92E4314BFB5F}"/>
              </a:ext>
            </a:extLst>
          </p:cNvPr>
          <p:cNvSpPr>
            <a:spLocks noGrp="1"/>
          </p:cNvSpPr>
          <p:nvPr>
            <p:ph type="sldNum" sz="quarter" idx="5"/>
          </p:nvPr>
        </p:nvSpPr>
        <p:spPr/>
        <p:txBody>
          <a:bodyPr/>
          <a:lstStyle/>
          <a:p>
            <a:fld id="{3C652F52-7619-42C6-AA59-CEA94DFE045E}" type="slidenum">
              <a:rPr lang="en-US" smtClean="0"/>
              <a:t>15</a:t>
            </a:fld>
            <a:endParaRPr lang="en-US" dirty="0"/>
          </a:p>
        </p:txBody>
      </p:sp>
    </p:spTree>
    <p:extLst>
      <p:ext uri="{BB962C8B-B14F-4D97-AF65-F5344CB8AC3E}">
        <p14:creationId xmlns:p14="http://schemas.microsoft.com/office/powerpoint/2010/main" val="1605357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D3C7F-438C-84CC-E937-F2859DDAD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2ED72-01BC-52F2-3663-101233C511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822B18-D750-6CD3-193E-2AC1237DB7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07C7B6-CC48-C2C0-2F4C-7E3845F21767}"/>
              </a:ext>
            </a:extLst>
          </p:cNvPr>
          <p:cNvSpPr>
            <a:spLocks noGrp="1"/>
          </p:cNvSpPr>
          <p:nvPr>
            <p:ph type="sldNum" sz="quarter" idx="5"/>
          </p:nvPr>
        </p:nvSpPr>
        <p:spPr/>
        <p:txBody>
          <a:bodyPr/>
          <a:lstStyle/>
          <a:p>
            <a:fld id="{3C652F52-7619-42C6-AA59-CEA94DFE045E}" type="slidenum">
              <a:rPr lang="en-US" smtClean="0"/>
              <a:t>16</a:t>
            </a:fld>
            <a:endParaRPr lang="en-US" dirty="0"/>
          </a:p>
        </p:txBody>
      </p:sp>
    </p:spTree>
    <p:extLst>
      <p:ext uri="{BB962C8B-B14F-4D97-AF65-F5344CB8AC3E}">
        <p14:creationId xmlns:p14="http://schemas.microsoft.com/office/powerpoint/2010/main" val="992663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E89AD-52D3-90CA-4CFB-352F6584F2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81D49-6396-737A-909F-0F238A5901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7DD2F-AADE-7554-009B-B7A1CF66AC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DEFF4F-C344-736F-48E7-316AEB1185AB}"/>
              </a:ext>
            </a:extLst>
          </p:cNvPr>
          <p:cNvSpPr>
            <a:spLocks noGrp="1"/>
          </p:cNvSpPr>
          <p:nvPr>
            <p:ph type="sldNum" sz="quarter" idx="5"/>
          </p:nvPr>
        </p:nvSpPr>
        <p:spPr/>
        <p:txBody>
          <a:bodyPr/>
          <a:lstStyle/>
          <a:p>
            <a:fld id="{3C652F52-7619-42C6-AA59-CEA94DFE045E}" type="slidenum">
              <a:rPr lang="en-US" smtClean="0"/>
              <a:t>17</a:t>
            </a:fld>
            <a:endParaRPr lang="en-US" dirty="0"/>
          </a:p>
        </p:txBody>
      </p:sp>
    </p:spTree>
    <p:extLst>
      <p:ext uri="{BB962C8B-B14F-4D97-AF65-F5344CB8AC3E}">
        <p14:creationId xmlns:p14="http://schemas.microsoft.com/office/powerpoint/2010/main" val="2012527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2050E-6726-612B-6FA0-F60FF50EA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AA874-BEDF-B2CA-E456-B9DF2B6A6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6F3A1-2A1B-A79A-D98D-A10F0BC526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5CD28F-8FE6-FA3A-80EE-414CD8944F59}"/>
              </a:ext>
            </a:extLst>
          </p:cNvPr>
          <p:cNvSpPr>
            <a:spLocks noGrp="1"/>
          </p:cNvSpPr>
          <p:nvPr>
            <p:ph type="sldNum" sz="quarter" idx="5"/>
          </p:nvPr>
        </p:nvSpPr>
        <p:spPr/>
        <p:txBody>
          <a:bodyPr/>
          <a:lstStyle/>
          <a:p>
            <a:fld id="{3C652F52-7619-42C6-AA59-CEA94DFE045E}" type="slidenum">
              <a:rPr lang="en-US" smtClean="0"/>
              <a:t>18</a:t>
            </a:fld>
            <a:endParaRPr lang="en-US" dirty="0"/>
          </a:p>
        </p:txBody>
      </p:sp>
    </p:spTree>
    <p:extLst>
      <p:ext uri="{BB962C8B-B14F-4D97-AF65-F5344CB8AC3E}">
        <p14:creationId xmlns:p14="http://schemas.microsoft.com/office/powerpoint/2010/main" val="2210601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52A35-F8EC-CE96-D7A9-CDF873638E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FEBE5-773F-6FA7-1CE2-7E9217AAB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013E3E-061F-0195-1BB7-468CB28154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BB5F77-2F7A-B24F-906F-28908AE8682F}"/>
              </a:ext>
            </a:extLst>
          </p:cNvPr>
          <p:cNvSpPr>
            <a:spLocks noGrp="1"/>
          </p:cNvSpPr>
          <p:nvPr>
            <p:ph type="sldNum" sz="quarter" idx="5"/>
          </p:nvPr>
        </p:nvSpPr>
        <p:spPr/>
        <p:txBody>
          <a:bodyPr/>
          <a:lstStyle/>
          <a:p>
            <a:fld id="{3C652F52-7619-42C6-AA59-CEA94DFE045E}" type="slidenum">
              <a:rPr lang="en-US" smtClean="0"/>
              <a:t>19</a:t>
            </a:fld>
            <a:endParaRPr lang="en-US" dirty="0"/>
          </a:p>
        </p:txBody>
      </p:sp>
    </p:spTree>
    <p:extLst>
      <p:ext uri="{BB962C8B-B14F-4D97-AF65-F5344CB8AC3E}">
        <p14:creationId xmlns:p14="http://schemas.microsoft.com/office/powerpoint/2010/main" val="3025206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3BB04-82AE-CCC0-88E8-9B855F3F7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035A5-3FE4-E8BC-1AA8-43D0A4FFD4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270FB9-0D55-2AB1-672F-F8894ECEC3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28BB5A-D8AF-C690-A5D7-0E2C410C91ED}"/>
              </a:ext>
            </a:extLst>
          </p:cNvPr>
          <p:cNvSpPr>
            <a:spLocks noGrp="1"/>
          </p:cNvSpPr>
          <p:nvPr>
            <p:ph type="sldNum" sz="quarter" idx="5"/>
          </p:nvPr>
        </p:nvSpPr>
        <p:spPr/>
        <p:txBody>
          <a:bodyPr/>
          <a:lstStyle/>
          <a:p>
            <a:fld id="{3C652F52-7619-42C6-AA59-CEA94DFE045E}" type="slidenum">
              <a:rPr lang="en-US" smtClean="0"/>
              <a:t>20</a:t>
            </a:fld>
            <a:endParaRPr lang="en-US" dirty="0"/>
          </a:p>
        </p:txBody>
      </p:sp>
    </p:spTree>
    <p:extLst>
      <p:ext uri="{BB962C8B-B14F-4D97-AF65-F5344CB8AC3E}">
        <p14:creationId xmlns:p14="http://schemas.microsoft.com/office/powerpoint/2010/main" val="2688595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C8DF2-99B2-DF3F-6E95-B38AA74BA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ECD0A-959B-22A8-E43E-6130404D4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CC3C0-2F17-B50C-F691-8637523616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424C12-591F-66A4-5575-516BA79264F4}"/>
              </a:ext>
            </a:extLst>
          </p:cNvPr>
          <p:cNvSpPr>
            <a:spLocks noGrp="1"/>
          </p:cNvSpPr>
          <p:nvPr>
            <p:ph type="sldNum" sz="quarter" idx="5"/>
          </p:nvPr>
        </p:nvSpPr>
        <p:spPr/>
        <p:txBody>
          <a:bodyPr/>
          <a:lstStyle/>
          <a:p>
            <a:fld id="{3C652F52-7619-42C6-AA59-CEA94DFE045E}" type="slidenum">
              <a:rPr lang="en-US" smtClean="0"/>
              <a:t>21</a:t>
            </a:fld>
            <a:endParaRPr lang="en-US" dirty="0"/>
          </a:p>
        </p:txBody>
      </p:sp>
    </p:spTree>
    <p:extLst>
      <p:ext uri="{BB962C8B-B14F-4D97-AF65-F5344CB8AC3E}">
        <p14:creationId xmlns:p14="http://schemas.microsoft.com/office/powerpoint/2010/main" val="3914597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D6F32-1A8F-0AA1-E9DA-870F86643D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90A8BD-94EB-69B1-75E2-CF575BFACE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0B22B5-10DF-DE5D-6057-75DF28D02D28}"/>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5" name="Footer Placeholder 4">
            <a:extLst>
              <a:ext uri="{FF2B5EF4-FFF2-40B4-BE49-F238E27FC236}">
                <a16:creationId xmlns:a16="http://schemas.microsoft.com/office/drawing/2014/main" id="{8403F67F-E15D-9AE4-812A-F5897DEB66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EEF1ED-AB18-5959-DCFE-F4BA1E1F6F61}"/>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2928234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DD2AB-9530-4244-88EF-50C900EAFE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A5DB4B-7623-5DC2-0A07-DD412A2B66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F0629D-95E4-BB76-E0CD-ED3CFFFCDC63}"/>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5" name="Footer Placeholder 4">
            <a:extLst>
              <a:ext uri="{FF2B5EF4-FFF2-40B4-BE49-F238E27FC236}">
                <a16:creationId xmlns:a16="http://schemas.microsoft.com/office/drawing/2014/main" id="{C85D3894-6A22-CD8E-526D-A6780237F9B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35F438D-37ED-3383-5DA1-F1DE19CE8369}"/>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1609443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03DE1-E6F9-17ED-A4BA-5CC2A093DD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C81E97-0303-D6B4-817D-902FB3E477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3621D6-42FA-1B7A-C568-6390B77CCD1A}"/>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5" name="Footer Placeholder 4">
            <a:extLst>
              <a:ext uri="{FF2B5EF4-FFF2-40B4-BE49-F238E27FC236}">
                <a16:creationId xmlns:a16="http://schemas.microsoft.com/office/drawing/2014/main" id="{F739EAAE-8151-3A4E-0263-C0E2C4BE1D3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870C2B-3682-BFF0-D47F-6304C7C2276B}"/>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37962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1F352-E922-A718-ACE8-3E74D6679A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11810A-9E34-CEA9-32E4-E34BFCD9E4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D512FA-0EAE-70D2-0244-1D5E36F437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54482A-EF13-11AD-0A2A-0A4CEFA11AB0}"/>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6" name="Footer Placeholder 5">
            <a:extLst>
              <a:ext uri="{FF2B5EF4-FFF2-40B4-BE49-F238E27FC236}">
                <a16:creationId xmlns:a16="http://schemas.microsoft.com/office/drawing/2014/main" id="{2E0BDE99-B56B-3A25-B35C-3713A28B6A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5FB859-7810-361B-A3DF-FA85960E5D5E}"/>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3906572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3B484-B2C6-5755-802A-EA69DE6994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CDF25C-EF10-0666-A00D-8D86E4D3BA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D0B8D9-8003-D6AF-1104-A71C3C2C81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B7725A-1066-1469-3D1B-882F7C2B1A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5E0781-945F-16A0-F5F1-8FCE07479D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5437AC-E6C0-4261-B790-E3112F7010A9}"/>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8" name="Footer Placeholder 7">
            <a:extLst>
              <a:ext uri="{FF2B5EF4-FFF2-40B4-BE49-F238E27FC236}">
                <a16:creationId xmlns:a16="http://schemas.microsoft.com/office/drawing/2014/main" id="{9C3F0047-4C58-256D-01A9-5C0C9305AAE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E8EB49D-DF83-3DCD-2843-56E2E6722CAF}"/>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3104708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EC20E-A550-11A4-4222-71EB4390CF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FB358C-CBEC-49A3-AF45-6134D019E15C}"/>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4" name="Footer Placeholder 3">
            <a:extLst>
              <a:ext uri="{FF2B5EF4-FFF2-40B4-BE49-F238E27FC236}">
                <a16:creationId xmlns:a16="http://schemas.microsoft.com/office/drawing/2014/main" id="{6151E970-56B5-D981-A24C-A90B390D4C3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A5911D8-E41F-0D9F-B49F-1AD00BCDD836}"/>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3278072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60A1CE-2098-5D35-CF73-85A58B6B8A48}"/>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3" name="Footer Placeholder 2">
            <a:extLst>
              <a:ext uri="{FF2B5EF4-FFF2-40B4-BE49-F238E27FC236}">
                <a16:creationId xmlns:a16="http://schemas.microsoft.com/office/drawing/2014/main" id="{CE150B8D-018E-C0E3-3667-2BC10A10F78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10C1C32-C49B-0BE7-52DE-4C240171D6D0}"/>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1894108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6C6C-ABCF-1B00-3566-F844076A6A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60925D-091E-D3BC-FF49-13AB9393FD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FB565F-11A5-29F3-8CF8-92315F9B2E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11FBEC-4D05-D61C-02E2-8C4133573F7A}"/>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6" name="Footer Placeholder 5">
            <a:extLst>
              <a:ext uri="{FF2B5EF4-FFF2-40B4-BE49-F238E27FC236}">
                <a16:creationId xmlns:a16="http://schemas.microsoft.com/office/drawing/2014/main" id="{BB3E3DA1-36EC-177E-7C98-6B81BB94B2D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0196499-15B9-E7C8-CBBA-AA024D15E3A2}"/>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3495842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D4D79-E98F-32BF-0FC7-715CD9802F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E2C7355-1797-F1D9-E4BE-1725511100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D6EE000-32D3-343A-BA54-1A59122355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4D81EC-86C9-C6D5-522C-B8C0DE407AC3}"/>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6" name="Footer Placeholder 5">
            <a:extLst>
              <a:ext uri="{FF2B5EF4-FFF2-40B4-BE49-F238E27FC236}">
                <a16:creationId xmlns:a16="http://schemas.microsoft.com/office/drawing/2014/main" id="{909DB35A-E00E-7570-033B-B014530A3DB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461DA7-8725-06F2-25C8-75562ED2E340}"/>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3267370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0C738-4A7F-F635-7EDD-3963FA8AFC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3EB33F-6A54-4D22-7C45-AEA2CD014A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77F817-6E42-FB25-CF51-939C8DB51F11}"/>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5" name="Footer Placeholder 4">
            <a:extLst>
              <a:ext uri="{FF2B5EF4-FFF2-40B4-BE49-F238E27FC236}">
                <a16:creationId xmlns:a16="http://schemas.microsoft.com/office/drawing/2014/main" id="{57F472B9-17B4-6D92-91F0-99E3CAEBCA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036021-4B2C-AD38-C00E-EA44C5D6EA8D}"/>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220246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002BB-2F08-A41D-F14E-1F3BC704B7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D0E4EB-4FD2-E9D8-6D75-4BDC48BC7B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267F37-A780-386F-4878-747FD3351713}"/>
              </a:ext>
            </a:extLst>
          </p:cNvPr>
          <p:cNvSpPr>
            <a:spLocks noGrp="1"/>
          </p:cNvSpPr>
          <p:nvPr>
            <p:ph type="dt" sz="half" idx="10"/>
          </p:nvPr>
        </p:nvSpPr>
        <p:spPr/>
        <p:txBody>
          <a:bodyPr/>
          <a:lstStyle/>
          <a:p>
            <a:fld id="{80A34451-3CD7-47B1-9475-2DEE14648DAD}" type="datetimeFigureOut">
              <a:rPr lang="en-US" smtClean="0"/>
              <a:t>7/20/2026</a:t>
            </a:fld>
            <a:endParaRPr lang="en-US" dirty="0"/>
          </a:p>
        </p:txBody>
      </p:sp>
      <p:sp>
        <p:nvSpPr>
          <p:cNvPr id="5" name="Footer Placeholder 4">
            <a:extLst>
              <a:ext uri="{FF2B5EF4-FFF2-40B4-BE49-F238E27FC236}">
                <a16:creationId xmlns:a16="http://schemas.microsoft.com/office/drawing/2014/main" id="{AE230387-CA4E-ABC0-F45A-D8B10EFD7D5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07F13C-8480-D124-C918-C14791FD01F5}"/>
              </a:ext>
            </a:extLst>
          </p:cNvPr>
          <p:cNvSpPr>
            <a:spLocks noGrp="1"/>
          </p:cNvSpPr>
          <p:nvPr>
            <p:ph type="sldNum" sz="quarter" idx="12"/>
          </p:nvPr>
        </p:nvSpPr>
        <p:spPr/>
        <p:txBody>
          <a:bodyPr/>
          <a:lstStyle/>
          <a:p>
            <a:fld id="{3DF22E38-6346-4172-B8E8-C3627D43BBFC}" type="slidenum">
              <a:rPr lang="en-US" smtClean="0"/>
              <a:t>‹#›</a:t>
            </a:fld>
            <a:endParaRPr lang="en-US" dirty="0"/>
          </a:p>
        </p:txBody>
      </p:sp>
    </p:spTree>
    <p:extLst>
      <p:ext uri="{BB962C8B-B14F-4D97-AF65-F5344CB8AC3E}">
        <p14:creationId xmlns:p14="http://schemas.microsoft.com/office/powerpoint/2010/main" val="3162572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75CED73-B278-4FC5-BA12-55C8067326D8}"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2920291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5CED73-B278-4FC5-BA12-55C8067326D8}"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2748044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5CED73-B278-4FC5-BA12-55C8067326D8}"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270325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5CED73-B278-4FC5-BA12-55C8067326D8}"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1490650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5CED73-B278-4FC5-BA12-55C8067326D8}" type="datetimeFigureOut">
              <a:rPr lang="en-US" smtClean="0"/>
              <a:t>7/20/2026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36696554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5CED73-B278-4FC5-BA12-55C8067326D8}" type="datetimeFigureOut">
              <a:rPr lang="en-US" smtClean="0"/>
              <a:t>7/20/2026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748663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5CED73-B278-4FC5-BA12-55C8067326D8}" type="datetimeFigureOut">
              <a:rPr lang="en-US" smtClean="0"/>
              <a:t>7/20/2026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3294929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5CED73-B278-4FC5-BA12-55C8067326D8}"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10086150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5CED73-B278-4FC5-BA12-55C8067326D8}" type="datetimeFigureOut">
              <a:rPr lang="en-US" smtClean="0"/>
              <a:t>7/20/2026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2861551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5CED73-B278-4FC5-BA12-55C8067326D8}"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1187710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5CED73-B278-4FC5-BA12-55C8067326D8}" type="datetimeFigureOut">
              <a:rPr lang="en-US" smtClean="0"/>
              <a:t>7/20/2026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8FFE56-5D12-43C8-AF20-AE5FA04FEF7C}" type="slidenum">
              <a:rPr lang="en-US" smtClean="0"/>
              <a:t>‹#›</a:t>
            </a:fld>
            <a:endParaRPr lang="en-US"/>
          </a:p>
        </p:txBody>
      </p:sp>
    </p:spTree>
    <p:extLst>
      <p:ext uri="{BB962C8B-B14F-4D97-AF65-F5344CB8AC3E}">
        <p14:creationId xmlns:p14="http://schemas.microsoft.com/office/powerpoint/2010/main" val="3467704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B5189D-A304-E244-B1F3-E5B720E620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085B50-06E9-2196-3330-C995181B44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D0CA38-9D64-AE9E-A0F7-FAF0B7B4B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A34451-3CD7-47B1-9475-2DEE14648DAD}" type="datetimeFigureOut">
              <a:rPr lang="en-US" smtClean="0"/>
              <a:t>7/20/2026</a:t>
            </a:fld>
            <a:endParaRPr lang="en-US" dirty="0"/>
          </a:p>
        </p:txBody>
      </p:sp>
      <p:sp>
        <p:nvSpPr>
          <p:cNvPr id="5" name="Footer Placeholder 4">
            <a:extLst>
              <a:ext uri="{FF2B5EF4-FFF2-40B4-BE49-F238E27FC236}">
                <a16:creationId xmlns:a16="http://schemas.microsoft.com/office/drawing/2014/main" id="{E8312CD7-6967-BB15-6B66-2CE1A57E22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CCF13122-C2CF-6A85-9BA1-F1597B032B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F22E38-6346-4172-B8E8-C3627D43BBFC}" type="slidenum">
              <a:rPr lang="en-US" smtClean="0"/>
              <a:t>‹#›</a:t>
            </a:fld>
            <a:endParaRPr lang="en-US" dirty="0"/>
          </a:p>
        </p:txBody>
      </p:sp>
    </p:spTree>
    <p:extLst>
      <p:ext uri="{BB962C8B-B14F-4D97-AF65-F5344CB8AC3E}">
        <p14:creationId xmlns:p14="http://schemas.microsoft.com/office/powerpoint/2010/main" val="4001177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5CED73-B278-4FC5-BA12-55C8067326D8}" type="datetimeFigureOut">
              <a:rPr lang="en-US" smtClean="0"/>
              <a:t>7/20/2026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8FFE56-5D12-43C8-AF20-AE5FA04FEF7C}" type="slidenum">
              <a:rPr lang="en-US" smtClean="0"/>
              <a:t>‹#›</a:t>
            </a:fld>
            <a:endParaRPr lang="en-US"/>
          </a:p>
        </p:txBody>
      </p:sp>
    </p:spTree>
    <p:extLst>
      <p:ext uri="{BB962C8B-B14F-4D97-AF65-F5344CB8AC3E}">
        <p14:creationId xmlns:p14="http://schemas.microsoft.com/office/powerpoint/2010/main" val="418757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1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5.jp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7.jp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B301BC-B46B-BB70-55F0-551157569F89}"/>
              </a:ext>
            </a:extLst>
          </p:cNvPr>
          <p:cNvPicPr>
            <a:picLocks noChangeAspect="1"/>
          </p:cNvPicPr>
          <p:nvPr/>
        </p:nvPicPr>
        <p:blipFill>
          <a:blip r:embed="rId3"/>
          <a:srcRect/>
          <a:stretch>
            <a:fillRect/>
          </a:stretch>
        </p:blipFill>
        <p:spPr>
          <a:xfrm>
            <a:off x="20" y="10"/>
            <a:ext cx="12191980" cy="6857990"/>
          </a:xfrm>
          <a:prstGeom prst="rect">
            <a:avLst/>
          </a:prstGeom>
        </p:spPr>
      </p:pic>
      <p:sp>
        <p:nvSpPr>
          <p:cNvPr id="8" name="Rectangle 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DBEAB1-26C1-D0CB-AD26-60C7D1F82C89}"/>
              </a:ext>
            </a:extLst>
          </p:cNvPr>
          <p:cNvSpPr>
            <a:spLocks noGrp="1"/>
          </p:cNvSpPr>
          <p:nvPr>
            <p:ph type="ctrTitle"/>
          </p:nvPr>
        </p:nvSpPr>
        <p:spPr>
          <a:xfrm>
            <a:off x="523875" y="5317240"/>
            <a:ext cx="11210925" cy="744836"/>
          </a:xfrm>
        </p:spPr>
        <p:txBody>
          <a:bodyPr vert="horz" lIns="91440" tIns="45720" rIns="91440" bIns="45720" rtlCol="0" anchor="ctr">
            <a:normAutofit/>
          </a:bodyPr>
          <a:lstStyle/>
          <a:p>
            <a:r>
              <a:rPr lang="en-US" sz="3600" b="1" dirty="0">
                <a:solidFill>
                  <a:schemeClr val="tx1">
                    <a:lumMod val="85000"/>
                    <a:lumOff val="15000"/>
                  </a:schemeClr>
                </a:solidFill>
              </a:rPr>
              <a:t>Grass Grows where Giants Fall</a:t>
            </a:r>
          </a:p>
        </p:txBody>
      </p:sp>
      <p:cxnSp>
        <p:nvCxnSpPr>
          <p:cNvPr id="10" name="Straight Connector 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216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33" name="Rectangle 32"/>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
            <a:extLst>
              <a:ext uri="{FF2B5EF4-FFF2-40B4-BE49-F238E27FC236}">
                <a16:creationId xmlns:a16="http://schemas.microsoft.com/office/drawing/2014/main" id="{057D27C9-E685-49BB-8FFF-A0D38F912975}"/>
              </a:ext>
            </a:extLst>
          </p:cNvPr>
          <p:cNvPicPr>
            <a:picLocks noChangeAspect="1" noChangeArrowheads="1"/>
          </p:cNvPicPr>
          <p:nvPr/>
        </p:nvPicPr>
        <p:blipFill rotWithShape="1">
          <a:blip r:embed="rId3">
            <a:alphaModFix amt="9000"/>
            <a:extLst>
              <a:ext uri="{28A0092B-C50C-407E-A947-70E740481C1C}">
                <a14:useLocalDpi xmlns:a14="http://schemas.microsoft.com/office/drawing/2010/main" val="0"/>
              </a:ext>
            </a:extLst>
          </a:blip>
          <a:srcRect t="20061" r="4060"/>
          <a:stretch/>
        </p:blipFill>
        <p:spPr bwMode="auto">
          <a:xfrm>
            <a:off x="183754" y="189531"/>
            <a:ext cx="11712539" cy="6462445"/>
          </a:xfrm>
          <a:prstGeom prst="rect">
            <a:avLst/>
          </a:prstGeom>
          <a:noFill/>
          <a:ln>
            <a:solidFill>
              <a:schemeClr val="tx1"/>
            </a:solidFill>
          </a:ln>
        </p:spPr>
      </p:pic>
      <p:sp>
        <p:nvSpPr>
          <p:cNvPr id="6" name="Title 5">
            <a:extLst>
              <a:ext uri="{FF2B5EF4-FFF2-40B4-BE49-F238E27FC236}">
                <a16:creationId xmlns:a16="http://schemas.microsoft.com/office/drawing/2014/main" id="{F59ABEB1-841D-17AD-875D-5A98D1455439}"/>
              </a:ext>
            </a:extLst>
          </p:cNvPr>
          <p:cNvSpPr>
            <a:spLocks noGrp="1"/>
          </p:cNvSpPr>
          <p:nvPr>
            <p:ph type="title"/>
          </p:nvPr>
        </p:nvSpPr>
        <p:spPr/>
        <p:txBody>
          <a:bodyPr/>
          <a:lstStyle/>
          <a:p>
            <a:r>
              <a:rPr lang="en-US" b="1" dirty="0"/>
              <a:t>Review: Energy</a:t>
            </a:r>
            <a:endParaRPr lang="en-US" dirty="0"/>
          </a:p>
        </p:txBody>
      </p:sp>
      <p:sp>
        <p:nvSpPr>
          <p:cNvPr id="7" name="Content Placeholder 6">
            <a:extLst>
              <a:ext uri="{FF2B5EF4-FFF2-40B4-BE49-F238E27FC236}">
                <a16:creationId xmlns:a16="http://schemas.microsoft.com/office/drawing/2014/main" id="{CDD24A71-FD9E-2F3C-A55E-079397B7A012}"/>
              </a:ext>
            </a:extLst>
          </p:cNvPr>
          <p:cNvSpPr>
            <a:spLocks noGrp="1"/>
          </p:cNvSpPr>
          <p:nvPr>
            <p:ph idx="1"/>
          </p:nvPr>
        </p:nvSpPr>
        <p:spPr>
          <a:xfrm>
            <a:off x="881260" y="1608759"/>
            <a:ext cx="10515600" cy="1059089"/>
          </a:xfrm>
        </p:spPr>
        <p:txBody>
          <a:bodyPr/>
          <a:lstStyle/>
          <a:p>
            <a:r>
              <a:rPr lang="en-US" dirty="0"/>
              <a:t>Energy enters most ecosystems as sunlight.</a:t>
            </a:r>
          </a:p>
          <a:p>
            <a:r>
              <a:rPr lang="en-US" dirty="0"/>
              <a:t>Energy flows through food webs and is eventually lost as heat.</a:t>
            </a:r>
          </a:p>
        </p:txBody>
      </p:sp>
      <p:pic>
        <p:nvPicPr>
          <p:cNvPr id="15" name="Graphic 14" descr="Sun with solid fill">
            <a:extLst>
              <a:ext uri="{FF2B5EF4-FFF2-40B4-BE49-F238E27FC236}">
                <a16:creationId xmlns:a16="http://schemas.microsoft.com/office/drawing/2014/main" id="{A8C31BB4-6998-7A87-3F71-146EC7DC64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4913" y="3681698"/>
            <a:ext cx="2296886" cy="2296886"/>
          </a:xfrm>
          <a:prstGeom prst="rect">
            <a:avLst/>
          </a:prstGeom>
        </p:spPr>
      </p:pic>
      <p:pic>
        <p:nvPicPr>
          <p:cNvPr id="17" name="Graphic 16" descr="Plant with solid fill">
            <a:extLst>
              <a:ext uri="{FF2B5EF4-FFF2-40B4-BE49-F238E27FC236}">
                <a16:creationId xmlns:a16="http://schemas.microsoft.com/office/drawing/2014/main" id="{06201F7A-A540-45A1-4F76-09C68282CE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77603" y="3525893"/>
            <a:ext cx="2460461" cy="2460461"/>
          </a:xfrm>
          <a:prstGeom prst="rect">
            <a:avLst/>
          </a:prstGeom>
        </p:spPr>
      </p:pic>
      <p:pic>
        <p:nvPicPr>
          <p:cNvPr id="19" name="Graphic 18" descr="Elephant with solid fill">
            <a:extLst>
              <a:ext uri="{FF2B5EF4-FFF2-40B4-BE49-F238E27FC236}">
                <a16:creationId xmlns:a16="http://schemas.microsoft.com/office/drawing/2014/main" id="{5664258F-4E16-D43A-A9BE-2C0698087BE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8043868" y="3429000"/>
            <a:ext cx="2928161" cy="2928161"/>
          </a:xfrm>
          <a:prstGeom prst="rect">
            <a:avLst/>
          </a:prstGeom>
        </p:spPr>
      </p:pic>
      <p:sp>
        <p:nvSpPr>
          <p:cNvPr id="21" name="Arrow: Right 20">
            <a:extLst>
              <a:ext uri="{FF2B5EF4-FFF2-40B4-BE49-F238E27FC236}">
                <a16:creationId xmlns:a16="http://schemas.microsoft.com/office/drawing/2014/main" id="{FCB0DA36-D683-1429-155E-E6C7F13063E7}"/>
              </a:ext>
            </a:extLst>
          </p:cNvPr>
          <p:cNvSpPr/>
          <p:nvPr/>
        </p:nvSpPr>
        <p:spPr>
          <a:xfrm>
            <a:off x="3297363" y="4411041"/>
            <a:ext cx="1153885" cy="838200"/>
          </a:xfrm>
          <a:prstGeom prst="rightArrow">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98E6AECB-A482-DE65-58F5-B490A468F7C3}"/>
              </a:ext>
            </a:extLst>
          </p:cNvPr>
          <p:cNvSpPr/>
          <p:nvPr/>
        </p:nvSpPr>
        <p:spPr>
          <a:xfrm>
            <a:off x="6814023" y="4411041"/>
            <a:ext cx="1153885" cy="838200"/>
          </a:xfrm>
          <a:prstGeom prst="rightArrow">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Connector: Curved 24">
            <a:extLst>
              <a:ext uri="{FF2B5EF4-FFF2-40B4-BE49-F238E27FC236}">
                <a16:creationId xmlns:a16="http://schemas.microsoft.com/office/drawing/2014/main" id="{BF632401-FFD3-EE70-CF6E-8DF29935B57C}"/>
              </a:ext>
            </a:extLst>
          </p:cNvPr>
          <p:cNvCxnSpPr/>
          <p:nvPr/>
        </p:nvCxnSpPr>
        <p:spPr>
          <a:xfrm rot="16200000" flipV="1">
            <a:off x="4228596" y="3205339"/>
            <a:ext cx="794657" cy="349352"/>
          </a:xfrm>
          <a:prstGeom prst="curvedConnector3">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6" name="Connector: Curved 25">
            <a:extLst>
              <a:ext uri="{FF2B5EF4-FFF2-40B4-BE49-F238E27FC236}">
                <a16:creationId xmlns:a16="http://schemas.microsoft.com/office/drawing/2014/main" id="{2EA2CB53-7BFC-BB89-DF16-47BCBD53F549}"/>
              </a:ext>
            </a:extLst>
          </p:cNvPr>
          <p:cNvCxnSpPr/>
          <p:nvPr/>
        </p:nvCxnSpPr>
        <p:spPr>
          <a:xfrm rot="16200000" flipV="1">
            <a:off x="4957165" y="3157430"/>
            <a:ext cx="794657" cy="349352"/>
          </a:xfrm>
          <a:prstGeom prst="curvedConnector3">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7" name="Connector: Curved 26">
            <a:extLst>
              <a:ext uri="{FF2B5EF4-FFF2-40B4-BE49-F238E27FC236}">
                <a16:creationId xmlns:a16="http://schemas.microsoft.com/office/drawing/2014/main" id="{680B7E7B-290A-B6EB-D9FF-9809839A6F56}"/>
              </a:ext>
            </a:extLst>
          </p:cNvPr>
          <p:cNvCxnSpPr/>
          <p:nvPr/>
        </p:nvCxnSpPr>
        <p:spPr>
          <a:xfrm rot="16200000" flipV="1">
            <a:off x="5685733" y="3180449"/>
            <a:ext cx="794657" cy="349352"/>
          </a:xfrm>
          <a:prstGeom prst="curvedConnector3">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8" name="Connector: Curved 27">
            <a:extLst>
              <a:ext uri="{FF2B5EF4-FFF2-40B4-BE49-F238E27FC236}">
                <a16:creationId xmlns:a16="http://schemas.microsoft.com/office/drawing/2014/main" id="{8D68971E-4368-C85A-DFA1-F7A68BAC180F}"/>
              </a:ext>
            </a:extLst>
          </p:cNvPr>
          <p:cNvCxnSpPr/>
          <p:nvPr/>
        </p:nvCxnSpPr>
        <p:spPr>
          <a:xfrm rot="16200000" flipV="1">
            <a:off x="8126866" y="3180449"/>
            <a:ext cx="794657" cy="349352"/>
          </a:xfrm>
          <a:prstGeom prst="curvedConnector3">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29" name="Connector: Curved 28">
            <a:extLst>
              <a:ext uri="{FF2B5EF4-FFF2-40B4-BE49-F238E27FC236}">
                <a16:creationId xmlns:a16="http://schemas.microsoft.com/office/drawing/2014/main" id="{08360D53-898F-4CC5-C233-71F669A064AF}"/>
              </a:ext>
            </a:extLst>
          </p:cNvPr>
          <p:cNvCxnSpPr/>
          <p:nvPr/>
        </p:nvCxnSpPr>
        <p:spPr>
          <a:xfrm rot="16200000" flipV="1">
            <a:off x="9432671" y="3164121"/>
            <a:ext cx="794657" cy="349352"/>
          </a:xfrm>
          <a:prstGeom prst="curvedConnector3">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30" name="Connector: Curved 29">
            <a:extLst>
              <a:ext uri="{FF2B5EF4-FFF2-40B4-BE49-F238E27FC236}">
                <a16:creationId xmlns:a16="http://schemas.microsoft.com/office/drawing/2014/main" id="{41D0D5C0-2304-6502-C26D-8462862096A1}"/>
              </a:ext>
            </a:extLst>
          </p:cNvPr>
          <p:cNvCxnSpPr/>
          <p:nvPr/>
        </p:nvCxnSpPr>
        <p:spPr>
          <a:xfrm rot="16200000" flipV="1">
            <a:off x="8781869" y="3164121"/>
            <a:ext cx="794657" cy="349352"/>
          </a:xfrm>
          <a:prstGeom prst="curvedConnector3">
            <a:avLst/>
          </a:prstGeom>
          <a:ln w="76200">
            <a:tailEnd type="triangle"/>
          </a:ln>
        </p:spPr>
        <p:style>
          <a:lnRef idx="1">
            <a:schemeClr val="accent2"/>
          </a:lnRef>
          <a:fillRef idx="0">
            <a:schemeClr val="accent2"/>
          </a:fillRef>
          <a:effectRef idx="0">
            <a:schemeClr val="accent2"/>
          </a:effectRef>
          <a:fontRef idx="minor">
            <a:schemeClr val="tx1"/>
          </a:fontRef>
        </p:style>
      </p:cxnSp>
      <p:cxnSp>
        <p:nvCxnSpPr>
          <p:cNvPr id="34" name="Connector: Curved 33">
            <a:extLst>
              <a:ext uri="{FF2B5EF4-FFF2-40B4-BE49-F238E27FC236}">
                <a16:creationId xmlns:a16="http://schemas.microsoft.com/office/drawing/2014/main" id="{22625094-4868-3E0B-B8B6-0F4544AFF54C}"/>
              </a:ext>
            </a:extLst>
          </p:cNvPr>
          <p:cNvCxnSpPr/>
          <p:nvPr/>
        </p:nvCxnSpPr>
        <p:spPr>
          <a:xfrm rot="16200000" flipV="1">
            <a:off x="10071929" y="3148872"/>
            <a:ext cx="794657" cy="349352"/>
          </a:xfrm>
          <a:prstGeom prst="curvedConnector3">
            <a:avLst/>
          </a:prstGeom>
          <a:ln w="762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56051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5BCD7713-A4BA-C935-3F38-A2FA851AAAE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816E465-7112-4F32-A528-0E8B458611C8}"/>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A3FAECBA-6E12-E775-803C-A7F1BA005B25}"/>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
            <a:extLst>
              <a:ext uri="{FF2B5EF4-FFF2-40B4-BE49-F238E27FC236}">
                <a16:creationId xmlns:a16="http://schemas.microsoft.com/office/drawing/2014/main" id="{1347D9E0-2109-3B41-D98D-B699C406F396}"/>
              </a:ext>
            </a:extLst>
          </p:cNvPr>
          <p:cNvPicPr>
            <a:picLocks noChangeAspect="1" noChangeArrowheads="1"/>
          </p:cNvPicPr>
          <p:nvPr/>
        </p:nvPicPr>
        <p:blipFill rotWithShape="1">
          <a:blip r:embed="rId3">
            <a:alphaModFix amt="9000"/>
            <a:extLst>
              <a:ext uri="{28A0092B-C50C-407E-A947-70E740481C1C}">
                <a14:useLocalDpi xmlns:a14="http://schemas.microsoft.com/office/drawing/2010/main" val="0"/>
              </a:ext>
            </a:extLst>
          </a:blip>
          <a:srcRect t="20061" r="4060"/>
          <a:stretch/>
        </p:blipFill>
        <p:spPr bwMode="auto">
          <a:xfrm>
            <a:off x="239729" y="206024"/>
            <a:ext cx="11712539" cy="6462445"/>
          </a:xfrm>
          <a:prstGeom prst="rect">
            <a:avLst/>
          </a:prstGeom>
          <a:noFill/>
          <a:ln>
            <a:solidFill>
              <a:schemeClr val="tx1"/>
            </a:solidFill>
          </a:ln>
        </p:spPr>
      </p:pic>
      <p:sp>
        <p:nvSpPr>
          <p:cNvPr id="6" name="Title 5">
            <a:extLst>
              <a:ext uri="{FF2B5EF4-FFF2-40B4-BE49-F238E27FC236}">
                <a16:creationId xmlns:a16="http://schemas.microsoft.com/office/drawing/2014/main" id="{B4F6C50E-FBDB-83D6-7679-D6AC39E80FE6}"/>
              </a:ext>
            </a:extLst>
          </p:cNvPr>
          <p:cNvSpPr>
            <a:spLocks noGrp="1"/>
          </p:cNvSpPr>
          <p:nvPr>
            <p:ph type="title"/>
          </p:nvPr>
        </p:nvSpPr>
        <p:spPr>
          <a:xfrm>
            <a:off x="838200" y="365125"/>
            <a:ext cx="4833257" cy="1325563"/>
          </a:xfrm>
        </p:spPr>
        <p:txBody>
          <a:bodyPr/>
          <a:lstStyle/>
          <a:p>
            <a:r>
              <a:rPr lang="en-US" b="1" dirty="0"/>
              <a:t>Review: Matter</a:t>
            </a:r>
            <a:endParaRPr lang="en-US" dirty="0"/>
          </a:p>
        </p:txBody>
      </p:sp>
      <p:sp>
        <p:nvSpPr>
          <p:cNvPr id="7" name="Content Placeholder 6">
            <a:extLst>
              <a:ext uri="{FF2B5EF4-FFF2-40B4-BE49-F238E27FC236}">
                <a16:creationId xmlns:a16="http://schemas.microsoft.com/office/drawing/2014/main" id="{5DB11533-F0B5-ABCA-2E19-C3FB68D44182}"/>
              </a:ext>
            </a:extLst>
          </p:cNvPr>
          <p:cNvSpPr>
            <a:spLocks noGrp="1"/>
          </p:cNvSpPr>
          <p:nvPr>
            <p:ph idx="1"/>
          </p:nvPr>
        </p:nvSpPr>
        <p:spPr>
          <a:xfrm>
            <a:off x="881260" y="1608759"/>
            <a:ext cx="4790197" cy="4672298"/>
          </a:xfrm>
        </p:spPr>
        <p:txBody>
          <a:bodyPr/>
          <a:lstStyle/>
          <a:p>
            <a:r>
              <a:rPr lang="en-US" dirty="0"/>
              <a:t>Matter includes atoms and nutrients, such as carbon, nitrogen, phosphorus, oxygen, and water.</a:t>
            </a:r>
          </a:p>
          <a:p>
            <a:r>
              <a:rPr lang="en-US" dirty="0"/>
              <a:t>Matter cycles through living things, soil, water, and the atmosphere again and again and again and again.</a:t>
            </a:r>
          </a:p>
          <a:p>
            <a:r>
              <a:rPr lang="en-US" dirty="0"/>
              <a:t>Matter continually cycles through the earth</a:t>
            </a:r>
          </a:p>
        </p:txBody>
      </p:sp>
      <p:pic>
        <p:nvPicPr>
          <p:cNvPr id="2" name="Graphic 1" descr="Elephant with solid fill">
            <a:extLst>
              <a:ext uri="{FF2B5EF4-FFF2-40B4-BE49-F238E27FC236}">
                <a16:creationId xmlns:a16="http://schemas.microsoft.com/office/drawing/2014/main" id="{3B808357-D56E-3625-E3EF-B3E4127BA0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9836330" y="2846302"/>
            <a:ext cx="2108976" cy="2108976"/>
          </a:xfrm>
          <a:prstGeom prst="rect">
            <a:avLst/>
          </a:prstGeom>
        </p:spPr>
      </p:pic>
      <p:pic>
        <p:nvPicPr>
          <p:cNvPr id="5" name="Graphic 4" descr="Cloud with solid fill">
            <a:extLst>
              <a:ext uri="{FF2B5EF4-FFF2-40B4-BE49-F238E27FC236}">
                <a16:creationId xmlns:a16="http://schemas.microsoft.com/office/drawing/2014/main" id="{5691CFE5-F907-1A57-909A-30ADECEE9FE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40840" y="927974"/>
            <a:ext cx="1818396" cy="1818396"/>
          </a:xfrm>
          <a:prstGeom prst="rect">
            <a:avLst/>
          </a:prstGeom>
        </p:spPr>
      </p:pic>
      <p:pic>
        <p:nvPicPr>
          <p:cNvPr id="14" name="Picture 13">
            <a:extLst>
              <a:ext uri="{FF2B5EF4-FFF2-40B4-BE49-F238E27FC236}">
                <a16:creationId xmlns:a16="http://schemas.microsoft.com/office/drawing/2014/main" id="{15B8287E-095B-72D8-8375-E40BF508313B}"/>
              </a:ext>
            </a:extLst>
          </p:cNvPr>
          <p:cNvPicPr>
            <a:picLocks noChangeAspect="1"/>
          </p:cNvPicPr>
          <p:nvPr/>
        </p:nvPicPr>
        <p:blipFill>
          <a:blip r:embed="rId6"/>
          <a:stretch>
            <a:fillRect/>
          </a:stretch>
        </p:blipFill>
        <p:spPr>
          <a:xfrm>
            <a:off x="7766711" y="5286715"/>
            <a:ext cx="2305372" cy="457264"/>
          </a:xfrm>
          <a:prstGeom prst="rect">
            <a:avLst/>
          </a:prstGeom>
        </p:spPr>
      </p:pic>
      <p:pic>
        <p:nvPicPr>
          <p:cNvPr id="18" name="Picture 17">
            <a:extLst>
              <a:ext uri="{FF2B5EF4-FFF2-40B4-BE49-F238E27FC236}">
                <a16:creationId xmlns:a16="http://schemas.microsoft.com/office/drawing/2014/main" id="{FBA84DB6-9305-93D5-1DD2-2767FD5D47D9}"/>
              </a:ext>
            </a:extLst>
          </p:cNvPr>
          <p:cNvPicPr>
            <a:picLocks noChangeAspect="1"/>
          </p:cNvPicPr>
          <p:nvPr/>
        </p:nvPicPr>
        <p:blipFill>
          <a:blip r:embed="rId7"/>
          <a:stretch>
            <a:fillRect/>
          </a:stretch>
        </p:blipFill>
        <p:spPr>
          <a:xfrm>
            <a:off x="6012481" y="3012369"/>
            <a:ext cx="1560577" cy="1736770"/>
          </a:xfrm>
          <a:prstGeom prst="rect">
            <a:avLst/>
          </a:prstGeom>
        </p:spPr>
      </p:pic>
      <p:sp>
        <p:nvSpPr>
          <p:cNvPr id="45" name="Arrow: Left-Up 44">
            <a:extLst>
              <a:ext uri="{FF2B5EF4-FFF2-40B4-BE49-F238E27FC236}">
                <a16:creationId xmlns:a16="http://schemas.microsoft.com/office/drawing/2014/main" id="{800E996A-139E-99F0-0358-6712A378C010}"/>
              </a:ext>
            </a:extLst>
          </p:cNvPr>
          <p:cNvSpPr/>
          <p:nvPr/>
        </p:nvSpPr>
        <p:spPr>
          <a:xfrm rot="16200000">
            <a:off x="10197466" y="2043930"/>
            <a:ext cx="850392" cy="850392"/>
          </a:xfrm>
          <a:prstGeom prst="leftUpArrow">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Arrow: Left-Up 46">
            <a:extLst>
              <a:ext uri="{FF2B5EF4-FFF2-40B4-BE49-F238E27FC236}">
                <a16:creationId xmlns:a16="http://schemas.microsoft.com/office/drawing/2014/main" id="{E6B3B4BF-4CB9-A568-A186-29BE4D10C80E}"/>
              </a:ext>
            </a:extLst>
          </p:cNvPr>
          <p:cNvSpPr/>
          <p:nvPr/>
        </p:nvSpPr>
        <p:spPr>
          <a:xfrm rot="10800000">
            <a:off x="7038150" y="1995910"/>
            <a:ext cx="850392" cy="850392"/>
          </a:xfrm>
          <a:prstGeom prst="leftUpArrow">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Arrow: Left-Up 48">
            <a:extLst>
              <a:ext uri="{FF2B5EF4-FFF2-40B4-BE49-F238E27FC236}">
                <a16:creationId xmlns:a16="http://schemas.microsoft.com/office/drawing/2014/main" id="{453E8BF8-36BD-1608-5C8F-99FAB5CF829E}"/>
              </a:ext>
            </a:extLst>
          </p:cNvPr>
          <p:cNvSpPr/>
          <p:nvPr/>
        </p:nvSpPr>
        <p:spPr>
          <a:xfrm rot="5400000">
            <a:off x="6722666" y="4915206"/>
            <a:ext cx="850392" cy="850392"/>
          </a:xfrm>
          <a:prstGeom prst="leftUpArrow">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Arrow: Left-Up 50">
            <a:extLst>
              <a:ext uri="{FF2B5EF4-FFF2-40B4-BE49-F238E27FC236}">
                <a16:creationId xmlns:a16="http://schemas.microsoft.com/office/drawing/2014/main" id="{3DF4DB8A-08E4-87A9-2A25-D68365BBF9C1}"/>
              </a:ext>
            </a:extLst>
          </p:cNvPr>
          <p:cNvSpPr/>
          <p:nvPr/>
        </p:nvSpPr>
        <p:spPr>
          <a:xfrm>
            <a:off x="10310689" y="4971771"/>
            <a:ext cx="850392" cy="850392"/>
          </a:xfrm>
          <a:prstGeom prst="leftUpArrow">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Arrow: Quad 52">
            <a:extLst>
              <a:ext uri="{FF2B5EF4-FFF2-40B4-BE49-F238E27FC236}">
                <a16:creationId xmlns:a16="http://schemas.microsoft.com/office/drawing/2014/main" id="{CEAE994B-A4C3-D02E-8277-AB051BBBCAA8}"/>
              </a:ext>
            </a:extLst>
          </p:cNvPr>
          <p:cNvSpPr/>
          <p:nvPr/>
        </p:nvSpPr>
        <p:spPr>
          <a:xfrm>
            <a:off x="7845767" y="2768053"/>
            <a:ext cx="1965767" cy="2225401"/>
          </a:xfrm>
          <a:prstGeom prst="quadArrow">
            <a:avLst>
              <a:gd name="adj1" fmla="val 15271"/>
              <a:gd name="adj2" fmla="val 22500"/>
              <a:gd name="adj3" fmla="val 22500"/>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123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animBg="1"/>
      <p:bldP spid="49" grpId="0" animBg="1"/>
      <p:bldP spid="51" grpId="0" animBg="1"/>
      <p:bldP spid="5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1AD0EBF0-5647-5E79-D9F5-566694A53B3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F93F9384-6278-B565-4E90-4A8AEC06134A}"/>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83C51980-BB12-6087-EC3B-BE146F8AF1C7}"/>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
            <a:extLst>
              <a:ext uri="{FF2B5EF4-FFF2-40B4-BE49-F238E27FC236}">
                <a16:creationId xmlns:a16="http://schemas.microsoft.com/office/drawing/2014/main" id="{FD5DD7EB-D035-DA3A-42D8-2231A18932F9}"/>
              </a:ext>
            </a:extLst>
          </p:cNvPr>
          <p:cNvPicPr>
            <a:picLocks noChangeAspect="1" noChangeArrowheads="1"/>
          </p:cNvPicPr>
          <p:nvPr/>
        </p:nvPicPr>
        <p:blipFill rotWithShape="1">
          <a:blip r:embed="rId3">
            <a:alphaModFix amt="9000"/>
            <a:extLst>
              <a:ext uri="{28A0092B-C50C-407E-A947-70E740481C1C}">
                <a14:useLocalDpi xmlns:a14="http://schemas.microsoft.com/office/drawing/2010/main" val="0"/>
              </a:ext>
            </a:extLst>
          </a:blip>
          <a:srcRect t="20061" r="4060"/>
          <a:stretch/>
        </p:blipFill>
        <p:spPr bwMode="auto">
          <a:xfrm>
            <a:off x="239729" y="206024"/>
            <a:ext cx="11712539" cy="6462445"/>
          </a:xfrm>
          <a:prstGeom prst="rect">
            <a:avLst/>
          </a:prstGeom>
          <a:noFill/>
          <a:ln>
            <a:solidFill>
              <a:schemeClr val="tx1"/>
            </a:solidFill>
          </a:ln>
        </p:spPr>
      </p:pic>
      <p:sp>
        <p:nvSpPr>
          <p:cNvPr id="6" name="Title 5">
            <a:extLst>
              <a:ext uri="{FF2B5EF4-FFF2-40B4-BE49-F238E27FC236}">
                <a16:creationId xmlns:a16="http://schemas.microsoft.com/office/drawing/2014/main" id="{C4DECD44-E8A4-606D-B4E6-F514AA375436}"/>
              </a:ext>
            </a:extLst>
          </p:cNvPr>
          <p:cNvSpPr>
            <a:spLocks noGrp="1"/>
          </p:cNvSpPr>
          <p:nvPr>
            <p:ph type="title"/>
          </p:nvPr>
        </p:nvSpPr>
        <p:spPr/>
        <p:txBody>
          <a:bodyPr/>
          <a:lstStyle/>
          <a:p>
            <a:r>
              <a:rPr lang="en-US" b="1" dirty="0"/>
              <a:t>What do you remember about the cycles?</a:t>
            </a:r>
            <a:endParaRPr lang="en-US" dirty="0"/>
          </a:p>
        </p:txBody>
      </p:sp>
      <p:sp>
        <p:nvSpPr>
          <p:cNvPr id="7" name="Content Placeholder 6">
            <a:extLst>
              <a:ext uri="{FF2B5EF4-FFF2-40B4-BE49-F238E27FC236}">
                <a16:creationId xmlns:a16="http://schemas.microsoft.com/office/drawing/2014/main" id="{B1B36CD4-2686-DBCC-4368-C0AF50CB9BFB}"/>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5073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9CB512C1-0E33-7136-CDA8-99E9035D8FB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6AF032A-73E0-4F5D-170C-63646DACD354}"/>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8C726408-5E70-9D1C-9702-CD171F8A9C96}"/>
              </a:ext>
            </a:extLst>
          </p:cNvPr>
          <p:cNvPicPr>
            <a:picLocks noChangeAspect="1"/>
          </p:cNvPicPr>
          <p:nvPr/>
        </p:nvPicPr>
        <p:blipFill rotWithShape="1">
          <a:blip r:embed="rId3">
            <a:extLst>
              <a:ext uri="{28A0092B-C50C-407E-A947-70E740481C1C}">
                <a14:useLocalDpi xmlns:a14="http://schemas.microsoft.com/office/drawing/2010/main" val="0"/>
              </a:ext>
            </a:extLst>
          </a:blip>
          <a:srcRect l="8248" r="5746"/>
          <a:stretch/>
        </p:blipFill>
        <p:spPr>
          <a:xfrm>
            <a:off x="6646948" y="1612976"/>
            <a:ext cx="4561840" cy="2736056"/>
          </a:xfrm>
          <a:prstGeom prst="rect">
            <a:avLst/>
          </a:prstGeom>
        </p:spPr>
      </p:pic>
      <p:sp>
        <p:nvSpPr>
          <p:cNvPr id="11" name="TextBox 11">
            <a:extLst>
              <a:ext uri="{FF2B5EF4-FFF2-40B4-BE49-F238E27FC236}">
                <a16:creationId xmlns:a16="http://schemas.microsoft.com/office/drawing/2014/main" id="{899CD39F-EDF2-6A62-D4B2-7AEE9CA4C1E7}"/>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1" name="Picture 30">
            <a:extLst>
              <a:ext uri="{FF2B5EF4-FFF2-40B4-BE49-F238E27FC236}">
                <a16:creationId xmlns:a16="http://schemas.microsoft.com/office/drawing/2014/main" id="{B63C6172-9400-DAED-F6DC-170C5CCF2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19211" y="3283181"/>
            <a:ext cx="168947" cy="168947"/>
          </a:xfrm>
          <a:prstGeom prst="rect">
            <a:avLst/>
          </a:prstGeom>
        </p:spPr>
      </p:pic>
      <p:sp>
        <p:nvSpPr>
          <p:cNvPr id="4" name="Title 3">
            <a:extLst>
              <a:ext uri="{FF2B5EF4-FFF2-40B4-BE49-F238E27FC236}">
                <a16:creationId xmlns:a16="http://schemas.microsoft.com/office/drawing/2014/main" id="{B4460C03-F091-9A3E-4399-FC12F2A10FE1}"/>
              </a:ext>
            </a:extLst>
          </p:cNvPr>
          <p:cNvSpPr>
            <a:spLocks noGrp="1"/>
          </p:cNvSpPr>
          <p:nvPr>
            <p:ph type="title"/>
          </p:nvPr>
        </p:nvSpPr>
        <p:spPr/>
        <p:txBody>
          <a:bodyPr/>
          <a:lstStyle/>
          <a:p>
            <a:r>
              <a:rPr lang="en-US" b="1" dirty="0"/>
              <a:t>Kruger National Park is in South Africa </a:t>
            </a:r>
          </a:p>
        </p:txBody>
      </p:sp>
      <p:sp>
        <p:nvSpPr>
          <p:cNvPr id="6" name="Content Placeholder 5">
            <a:extLst>
              <a:ext uri="{FF2B5EF4-FFF2-40B4-BE49-F238E27FC236}">
                <a16:creationId xmlns:a16="http://schemas.microsoft.com/office/drawing/2014/main" id="{7D1866DF-0CB3-EDA3-E473-77E97506F228}"/>
              </a:ext>
            </a:extLst>
          </p:cNvPr>
          <p:cNvSpPr>
            <a:spLocks noGrp="1"/>
          </p:cNvSpPr>
          <p:nvPr>
            <p:ph idx="1"/>
          </p:nvPr>
        </p:nvSpPr>
        <p:spPr>
          <a:xfrm>
            <a:off x="794892" y="1612976"/>
            <a:ext cx="10515600" cy="4351338"/>
          </a:xfrm>
        </p:spPr>
        <p:txBody>
          <a:bodyPr/>
          <a:lstStyle/>
          <a:p>
            <a:r>
              <a:rPr lang="en-US" dirty="0"/>
              <a:t>We’re studying elephant carcasses!</a:t>
            </a:r>
          </a:p>
        </p:txBody>
      </p:sp>
      <p:pic>
        <p:nvPicPr>
          <p:cNvPr id="7" name="Picture 6" descr="A recent (less than 1 day) old carcass surrounded by white backed vultures and spotted hyenas">
            <a:extLst>
              <a:ext uri="{FF2B5EF4-FFF2-40B4-BE49-F238E27FC236}">
                <a16:creationId xmlns:a16="http://schemas.microsoft.com/office/drawing/2014/main" id="{D520BC9B-3EC1-D0E5-8685-1CFEEDA50E47}"/>
              </a:ext>
            </a:extLst>
          </p:cNvPr>
          <p:cNvPicPr>
            <a:picLocks noChangeAspect="1"/>
          </p:cNvPicPr>
          <p:nvPr/>
        </p:nvPicPr>
        <p:blipFill>
          <a:blip r:embed="rId5"/>
          <a:stretch>
            <a:fillRect/>
          </a:stretch>
        </p:blipFill>
        <p:spPr>
          <a:xfrm>
            <a:off x="1120507" y="2395767"/>
            <a:ext cx="5200827" cy="3906530"/>
          </a:xfrm>
          <a:prstGeom prst="rect">
            <a:avLst/>
          </a:prstGeom>
        </p:spPr>
      </p:pic>
      <p:pic>
        <p:nvPicPr>
          <p:cNvPr id="10" name="Picture 2">
            <a:extLst>
              <a:ext uri="{FF2B5EF4-FFF2-40B4-BE49-F238E27FC236}">
                <a16:creationId xmlns:a16="http://schemas.microsoft.com/office/drawing/2014/main" id="{F401EB72-D41D-74CA-0D65-7BFDB4471D81}"/>
              </a:ext>
            </a:extLst>
          </p:cNvPr>
          <p:cNvPicPr>
            <a:picLocks noChangeAspect="1" noChangeArrowheads="1"/>
          </p:cNvPicPr>
          <p:nvPr/>
        </p:nvPicPr>
        <p:blipFill rotWithShape="1">
          <a:blip r:embed="rId6">
            <a:alphaModFix amt="9000"/>
            <a:extLst>
              <a:ext uri="{28A0092B-C50C-407E-A947-70E740481C1C}">
                <a14:useLocalDpi xmlns:a14="http://schemas.microsoft.com/office/drawing/2010/main" val="0"/>
              </a:ext>
            </a:extLst>
          </a:blip>
          <a:srcRect t="20061" r="4060"/>
          <a:stretch/>
        </p:blipFill>
        <p:spPr bwMode="auto">
          <a:xfrm>
            <a:off x="239730" y="189531"/>
            <a:ext cx="11712539" cy="6462445"/>
          </a:xfrm>
          <a:prstGeom prst="rect">
            <a:avLst/>
          </a:prstGeom>
          <a:noFill/>
          <a:ln>
            <a:solidFill>
              <a:schemeClr val="tx1"/>
            </a:solidFill>
          </a:ln>
        </p:spPr>
      </p:pic>
    </p:spTree>
    <p:extLst>
      <p:ext uri="{BB962C8B-B14F-4D97-AF65-F5344CB8AC3E}">
        <p14:creationId xmlns:p14="http://schemas.microsoft.com/office/powerpoint/2010/main" val="3097205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33" name="Rectangle 32"/>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
            <a:extLst>
              <a:ext uri="{FF2B5EF4-FFF2-40B4-BE49-F238E27FC236}">
                <a16:creationId xmlns:a16="http://schemas.microsoft.com/office/drawing/2014/main" id="{057D27C9-E685-49BB-8FFF-A0D38F912975}"/>
              </a:ext>
            </a:extLst>
          </p:cNvPr>
          <p:cNvPicPr>
            <a:picLocks noChangeAspect="1" noChangeArrowheads="1"/>
          </p:cNvPicPr>
          <p:nvPr/>
        </p:nvPicPr>
        <p:blipFill rotWithShape="1">
          <a:blip r:embed="rId3">
            <a:alphaModFix amt="9000"/>
            <a:extLst>
              <a:ext uri="{28A0092B-C50C-407E-A947-70E740481C1C}">
                <a14:useLocalDpi xmlns:a14="http://schemas.microsoft.com/office/drawing/2010/main" val="0"/>
              </a:ext>
            </a:extLst>
          </a:blip>
          <a:srcRect t="20061" r="4060"/>
          <a:stretch/>
        </p:blipFill>
        <p:spPr bwMode="auto">
          <a:xfrm>
            <a:off x="239729" y="189271"/>
            <a:ext cx="11712539" cy="6462445"/>
          </a:xfrm>
          <a:prstGeom prst="rect">
            <a:avLst/>
          </a:prstGeom>
          <a:noFill/>
          <a:ln>
            <a:solidFill>
              <a:schemeClr val="tx1"/>
            </a:solidFill>
          </a:ln>
        </p:spPr>
      </p:pic>
      <p:pic>
        <p:nvPicPr>
          <p:cNvPr id="12" name="Picture 11">
            <a:extLst>
              <a:ext uri="{FF2B5EF4-FFF2-40B4-BE49-F238E27FC236}">
                <a16:creationId xmlns:a16="http://schemas.microsoft.com/office/drawing/2014/main" id="{4FCA50A5-A031-4E91-B29D-CB28E1287FBE}"/>
              </a:ext>
            </a:extLst>
          </p:cNvPr>
          <p:cNvPicPr>
            <a:picLocks noChangeAspect="1"/>
          </p:cNvPicPr>
          <p:nvPr/>
        </p:nvPicPr>
        <p:blipFill>
          <a:blip r:embed="rId4"/>
          <a:stretch>
            <a:fillRect/>
          </a:stretch>
        </p:blipFill>
        <p:spPr>
          <a:xfrm>
            <a:off x="239730" y="186974"/>
            <a:ext cx="7449514" cy="6445952"/>
          </a:xfrm>
          <a:prstGeom prst="rect">
            <a:avLst/>
          </a:prstGeom>
          <a:ln>
            <a:solidFill>
              <a:schemeClr val="tx1"/>
            </a:solidFill>
          </a:ln>
        </p:spPr>
      </p:pic>
      <p:pic>
        <p:nvPicPr>
          <p:cNvPr id="5" name="Picture 4">
            <a:extLst>
              <a:ext uri="{FF2B5EF4-FFF2-40B4-BE49-F238E27FC236}">
                <a16:creationId xmlns:a16="http://schemas.microsoft.com/office/drawing/2014/main" id="{C646B988-3166-4198-A7B3-3CE332EE413E}"/>
              </a:ext>
            </a:extLst>
          </p:cNvPr>
          <p:cNvPicPr>
            <a:picLocks noChangeAspect="1"/>
          </p:cNvPicPr>
          <p:nvPr/>
        </p:nvPicPr>
        <p:blipFill>
          <a:blip r:embed="rId5"/>
          <a:stretch>
            <a:fillRect/>
          </a:stretch>
        </p:blipFill>
        <p:spPr>
          <a:xfrm>
            <a:off x="8686800" y="205764"/>
            <a:ext cx="3265469" cy="6445952"/>
          </a:xfrm>
          <a:prstGeom prst="rect">
            <a:avLst/>
          </a:prstGeom>
        </p:spPr>
      </p:pic>
      <p:cxnSp>
        <p:nvCxnSpPr>
          <p:cNvPr id="7" name="Straight Connector 6">
            <a:extLst>
              <a:ext uri="{FF2B5EF4-FFF2-40B4-BE49-F238E27FC236}">
                <a16:creationId xmlns:a16="http://schemas.microsoft.com/office/drawing/2014/main" id="{EA9C6450-E447-4B6E-8F44-911C42229528}"/>
              </a:ext>
            </a:extLst>
          </p:cNvPr>
          <p:cNvCxnSpPr>
            <a:cxnSpLocks/>
          </p:cNvCxnSpPr>
          <p:nvPr/>
        </p:nvCxnSpPr>
        <p:spPr>
          <a:xfrm>
            <a:off x="6972300" y="352425"/>
            <a:ext cx="249138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7419819-75BB-4D1C-ABE7-A0EB7FA331E8}"/>
              </a:ext>
            </a:extLst>
          </p:cNvPr>
          <p:cNvCxnSpPr>
            <a:cxnSpLocks/>
          </p:cNvCxnSpPr>
          <p:nvPr/>
        </p:nvCxnSpPr>
        <p:spPr>
          <a:xfrm>
            <a:off x="7058025" y="1971675"/>
            <a:ext cx="2867025" cy="45339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28" name="Picture 4" descr="South African National Parks - Wikipedia">
            <a:extLst>
              <a:ext uri="{FF2B5EF4-FFF2-40B4-BE49-F238E27FC236}">
                <a16:creationId xmlns:a16="http://schemas.microsoft.com/office/drawing/2014/main" id="{C5AFD18A-828B-47EF-B681-B54C591CDDB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72767" y="2299062"/>
            <a:ext cx="2751238" cy="3074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92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AF72BB84-549A-B1FD-A887-686D0EF6CFA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21E65C98-AD49-6493-1A94-341D32D2165D}"/>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4483C819-8891-85D6-C5D8-63CE03FE4F70}"/>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
            <a:extLst>
              <a:ext uri="{FF2B5EF4-FFF2-40B4-BE49-F238E27FC236}">
                <a16:creationId xmlns:a16="http://schemas.microsoft.com/office/drawing/2014/main" id="{8B2A815B-07E4-857F-8776-C5094E473DAE}"/>
              </a:ext>
            </a:extLst>
          </p:cNvPr>
          <p:cNvPicPr>
            <a:picLocks noChangeAspect="1" noChangeArrowheads="1"/>
          </p:cNvPicPr>
          <p:nvPr/>
        </p:nvPicPr>
        <p:blipFill rotWithShape="1">
          <a:blip r:embed="rId3">
            <a:alphaModFix amt="9000"/>
            <a:extLst>
              <a:ext uri="{28A0092B-C50C-407E-A947-70E740481C1C}">
                <a14:useLocalDpi xmlns:a14="http://schemas.microsoft.com/office/drawing/2010/main" val="0"/>
              </a:ext>
            </a:extLst>
          </a:blip>
          <a:srcRect t="20061" r="4060"/>
          <a:stretch/>
        </p:blipFill>
        <p:spPr bwMode="auto">
          <a:xfrm>
            <a:off x="239729" y="189271"/>
            <a:ext cx="11712539" cy="6462445"/>
          </a:xfrm>
          <a:prstGeom prst="rect">
            <a:avLst/>
          </a:prstGeom>
          <a:noFill/>
          <a:ln>
            <a:solidFill>
              <a:schemeClr val="tx1"/>
            </a:solidFill>
          </a:ln>
        </p:spPr>
      </p:pic>
      <p:sp>
        <p:nvSpPr>
          <p:cNvPr id="14" name="Title 13">
            <a:extLst>
              <a:ext uri="{FF2B5EF4-FFF2-40B4-BE49-F238E27FC236}">
                <a16:creationId xmlns:a16="http://schemas.microsoft.com/office/drawing/2014/main" id="{B09FFBAD-19EA-EFA0-1860-A16819BABF5C}"/>
              </a:ext>
            </a:extLst>
          </p:cNvPr>
          <p:cNvSpPr>
            <a:spLocks noGrp="1"/>
          </p:cNvSpPr>
          <p:nvPr>
            <p:ph type="title"/>
          </p:nvPr>
        </p:nvSpPr>
        <p:spPr/>
        <p:txBody>
          <a:bodyPr/>
          <a:lstStyle/>
          <a:p>
            <a:r>
              <a:rPr lang="en-US" b="1" dirty="0"/>
              <a:t>Our Featured Researchers</a:t>
            </a:r>
          </a:p>
        </p:txBody>
      </p:sp>
      <p:sp>
        <p:nvSpPr>
          <p:cNvPr id="15" name="Text Placeholder 14">
            <a:extLst>
              <a:ext uri="{FF2B5EF4-FFF2-40B4-BE49-F238E27FC236}">
                <a16:creationId xmlns:a16="http://schemas.microsoft.com/office/drawing/2014/main" id="{44176A41-8C77-E230-56C9-5ED6D980B33C}"/>
              </a:ext>
            </a:extLst>
          </p:cNvPr>
          <p:cNvSpPr>
            <a:spLocks noGrp="1"/>
          </p:cNvSpPr>
          <p:nvPr>
            <p:ph type="body" idx="1"/>
          </p:nvPr>
        </p:nvSpPr>
        <p:spPr/>
        <p:txBody>
          <a:bodyPr>
            <a:normAutofit/>
          </a:bodyPr>
          <a:lstStyle/>
          <a:p>
            <a:r>
              <a:rPr lang="en-US" sz="3600" dirty="0"/>
              <a:t>Kulani Mabuza </a:t>
            </a:r>
          </a:p>
        </p:txBody>
      </p:sp>
      <p:pic>
        <p:nvPicPr>
          <p:cNvPr id="21" name="Content Placeholder 20">
            <a:extLst>
              <a:ext uri="{FF2B5EF4-FFF2-40B4-BE49-F238E27FC236}">
                <a16:creationId xmlns:a16="http://schemas.microsoft.com/office/drawing/2014/main" id="{53345993-7AB3-2701-D12C-8FA88A7135B1}"/>
              </a:ext>
            </a:extLst>
          </p:cNvPr>
          <p:cNvPicPr>
            <a:picLocks noGrp="1" noChangeAspect="1"/>
          </p:cNvPicPr>
          <p:nvPr>
            <p:ph sz="half" idx="2"/>
          </p:nvPr>
        </p:nvPicPr>
        <p:blipFill>
          <a:blip r:embed="rId4"/>
          <a:srcRect r="18831"/>
          <a:stretch>
            <a:fillRect/>
          </a:stretch>
        </p:blipFill>
        <p:spPr>
          <a:xfrm>
            <a:off x="926717" y="2548893"/>
            <a:ext cx="4013807" cy="3826298"/>
          </a:xfrm>
          <a:prstGeom prst="rect">
            <a:avLst/>
          </a:prstGeom>
        </p:spPr>
      </p:pic>
      <p:sp>
        <p:nvSpPr>
          <p:cNvPr id="17" name="Text Placeholder 16">
            <a:extLst>
              <a:ext uri="{FF2B5EF4-FFF2-40B4-BE49-F238E27FC236}">
                <a16:creationId xmlns:a16="http://schemas.microsoft.com/office/drawing/2014/main" id="{312C6559-2394-AEBE-1041-63B18CAE56C3}"/>
              </a:ext>
            </a:extLst>
          </p:cNvPr>
          <p:cNvSpPr>
            <a:spLocks noGrp="1"/>
          </p:cNvSpPr>
          <p:nvPr>
            <p:ph type="body" sz="quarter" idx="3"/>
          </p:nvPr>
        </p:nvSpPr>
        <p:spPr/>
        <p:txBody>
          <a:bodyPr>
            <a:normAutofit/>
          </a:bodyPr>
          <a:lstStyle/>
          <a:p>
            <a:r>
              <a:rPr lang="en-US" sz="3600" dirty="0"/>
              <a:t>Ryan Helcoski</a:t>
            </a:r>
          </a:p>
        </p:txBody>
      </p:sp>
      <p:pic>
        <p:nvPicPr>
          <p:cNvPr id="22" name="Content Placeholder 21">
            <a:extLst>
              <a:ext uri="{FF2B5EF4-FFF2-40B4-BE49-F238E27FC236}">
                <a16:creationId xmlns:a16="http://schemas.microsoft.com/office/drawing/2014/main" id="{8C91B131-DB6D-737F-C8D4-CF6F56238E34}"/>
              </a:ext>
            </a:extLst>
          </p:cNvPr>
          <p:cNvPicPr>
            <a:picLocks noGrp="1" noChangeAspect="1"/>
          </p:cNvPicPr>
          <p:nvPr>
            <p:ph sz="quarter" idx="4"/>
          </p:nvPr>
        </p:nvPicPr>
        <p:blipFill>
          <a:blip r:embed="rId5"/>
          <a:srcRect t="18871" b="9632"/>
          <a:stretch>
            <a:fillRect/>
          </a:stretch>
        </p:blipFill>
        <p:spPr>
          <a:xfrm>
            <a:off x="6262307" y="2573261"/>
            <a:ext cx="4013807" cy="3826298"/>
          </a:xfrm>
          <a:prstGeom prst="rect">
            <a:avLst/>
          </a:prstGeom>
        </p:spPr>
      </p:pic>
    </p:spTree>
    <p:extLst>
      <p:ext uri="{BB962C8B-B14F-4D97-AF65-F5344CB8AC3E}">
        <p14:creationId xmlns:p14="http://schemas.microsoft.com/office/powerpoint/2010/main" val="527792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14455C79-1D27-5872-3769-33FB10478F76}"/>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20616BE-EFFB-20ED-0F20-3BA519133282}"/>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26385AB4-9E0D-5104-30E3-530A4231C145}"/>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8C0E8E8A-FB72-1522-0A7F-7162AD709D0B}"/>
              </a:ext>
            </a:extLst>
          </p:cNvPr>
          <p:cNvPicPr>
            <a:picLocks noChangeAspect="1"/>
          </p:cNvPicPr>
          <p:nvPr/>
        </p:nvPicPr>
        <p:blipFill>
          <a:blip r:embed="rId3">
            <a:extLst>
              <a:ext uri="{28A0092B-C50C-407E-A947-70E740481C1C}">
                <a14:useLocalDpi xmlns:a14="http://schemas.microsoft.com/office/drawing/2010/main" val="0"/>
              </a:ext>
            </a:extLst>
          </a:blip>
          <a:srcRect l="20983" r="26964"/>
          <a:stretch>
            <a:fillRect/>
          </a:stretch>
        </p:blipFill>
        <p:spPr>
          <a:xfrm>
            <a:off x="2825020" y="206025"/>
            <a:ext cx="5965551" cy="6445692"/>
          </a:xfrm>
          <a:prstGeom prst="rect">
            <a:avLst/>
          </a:prstGeom>
        </p:spPr>
      </p:pic>
      <p:pic>
        <p:nvPicPr>
          <p:cNvPr id="10" name="Picture 2">
            <a:extLst>
              <a:ext uri="{FF2B5EF4-FFF2-40B4-BE49-F238E27FC236}">
                <a16:creationId xmlns:a16="http://schemas.microsoft.com/office/drawing/2014/main" id="{34301DAB-14B9-6EEB-A1C5-3C187749D97B}"/>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29" y="189271"/>
            <a:ext cx="11712539" cy="6462445"/>
          </a:xfrm>
          <a:prstGeom prst="rect">
            <a:avLst/>
          </a:prstGeom>
          <a:noFill/>
          <a:ln>
            <a:solidFill>
              <a:schemeClr val="tx1"/>
            </a:solidFill>
          </a:ln>
        </p:spPr>
      </p:pic>
    </p:spTree>
    <p:extLst>
      <p:ext uri="{BB962C8B-B14F-4D97-AF65-F5344CB8AC3E}">
        <p14:creationId xmlns:p14="http://schemas.microsoft.com/office/powerpoint/2010/main" val="51726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71A397EA-58E9-9A62-8FD5-87521FB0918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DA7200F-6AF8-3695-B49A-482C3D770D7C}"/>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136F1BE7-8511-32B7-4A39-99A9027F87FC}"/>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CD236FA-9311-FCBA-BB85-EA6DA875D1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6083" y="206024"/>
            <a:ext cx="6243231" cy="6428857"/>
          </a:xfrm>
          <a:prstGeom prst="rect">
            <a:avLst/>
          </a:prstGeom>
        </p:spPr>
      </p:pic>
      <p:pic>
        <p:nvPicPr>
          <p:cNvPr id="10" name="Picture 2">
            <a:extLst>
              <a:ext uri="{FF2B5EF4-FFF2-40B4-BE49-F238E27FC236}">
                <a16:creationId xmlns:a16="http://schemas.microsoft.com/office/drawing/2014/main" id="{BC6CBFB3-9A69-B95A-8D02-E53E9190E85B}"/>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29" y="189271"/>
            <a:ext cx="11712539" cy="6462445"/>
          </a:xfrm>
          <a:prstGeom prst="rect">
            <a:avLst/>
          </a:prstGeom>
          <a:noFill/>
          <a:ln>
            <a:solidFill>
              <a:schemeClr val="tx1"/>
            </a:solidFill>
          </a:ln>
        </p:spPr>
      </p:pic>
    </p:spTree>
    <p:extLst>
      <p:ext uri="{BB962C8B-B14F-4D97-AF65-F5344CB8AC3E}">
        <p14:creationId xmlns:p14="http://schemas.microsoft.com/office/powerpoint/2010/main" val="3340672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CB909AA5-F61D-FFC8-5D7E-E08D12F1EE4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331E08A-8A06-4374-2860-14ADDDB16D85}"/>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050CA307-9AC2-251E-3CAE-E1494B4AD1F2}"/>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FF845109-ABFF-0463-48CB-74A91F74B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843" y="189270"/>
            <a:ext cx="9666865" cy="6462445"/>
          </a:xfrm>
          <a:prstGeom prst="rect">
            <a:avLst/>
          </a:prstGeom>
        </p:spPr>
      </p:pic>
      <p:pic>
        <p:nvPicPr>
          <p:cNvPr id="10" name="Picture 2">
            <a:extLst>
              <a:ext uri="{FF2B5EF4-FFF2-40B4-BE49-F238E27FC236}">
                <a16:creationId xmlns:a16="http://schemas.microsoft.com/office/drawing/2014/main" id="{20984E41-D376-312F-5325-30606D436F7A}"/>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29" y="189271"/>
            <a:ext cx="11712539" cy="6462445"/>
          </a:xfrm>
          <a:prstGeom prst="rect">
            <a:avLst/>
          </a:prstGeom>
          <a:noFill/>
          <a:ln>
            <a:solidFill>
              <a:schemeClr val="tx1"/>
            </a:solidFill>
          </a:ln>
        </p:spPr>
      </p:pic>
    </p:spTree>
    <p:extLst>
      <p:ext uri="{BB962C8B-B14F-4D97-AF65-F5344CB8AC3E}">
        <p14:creationId xmlns:p14="http://schemas.microsoft.com/office/powerpoint/2010/main" val="3797925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EEFF77CA-57CE-3970-8880-E48C6176EBA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7C7D083-BA71-4B68-CAD8-7A573C8DB905}"/>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416BB90F-CFEA-8480-E05E-2EE50EDA1BDA}"/>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0069D3A-F9AD-C9DF-85E2-8324DE938ADE}"/>
              </a:ext>
            </a:extLst>
          </p:cNvPr>
          <p:cNvPicPr>
            <a:picLocks noChangeAspect="1"/>
          </p:cNvPicPr>
          <p:nvPr/>
        </p:nvPicPr>
        <p:blipFill>
          <a:blip r:embed="rId3">
            <a:extLst>
              <a:ext uri="{28A0092B-C50C-407E-A947-70E740481C1C}">
                <a14:useLocalDpi xmlns:a14="http://schemas.microsoft.com/office/drawing/2010/main" val="0"/>
              </a:ext>
            </a:extLst>
          </a:blip>
          <a:srcRect l="9589" t="2651" r="16551" b="6696"/>
          <a:stretch>
            <a:fillRect/>
          </a:stretch>
        </p:blipFill>
        <p:spPr>
          <a:xfrm>
            <a:off x="1415716" y="189010"/>
            <a:ext cx="9360568" cy="6462445"/>
          </a:xfrm>
          <a:prstGeom prst="rect">
            <a:avLst/>
          </a:prstGeom>
        </p:spPr>
      </p:pic>
      <p:pic>
        <p:nvPicPr>
          <p:cNvPr id="10" name="Picture 2">
            <a:extLst>
              <a:ext uri="{FF2B5EF4-FFF2-40B4-BE49-F238E27FC236}">
                <a16:creationId xmlns:a16="http://schemas.microsoft.com/office/drawing/2014/main" id="{860E070D-5A4F-0756-6678-4C7110DCCD23}"/>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29" y="189271"/>
            <a:ext cx="11712539" cy="6462445"/>
          </a:xfrm>
          <a:prstGeom prst="rect">
            <a:avLst/>
          </a:prstGeom>
          <a:noFill/>
          <a:ln>
            <a:solidFill>
              <a:schemeClr val="tx1"/>
            </a:solidFill>
          </a:ln>
        </p:spPr>
      </p:pic>
    </p:spTree>
    <p:extLst>
      <p:ext uri="{BB962C8B-B14F-4D97-AF65-F5344CB8AC3E}">
        <p14:creationId xmlns:p14="http://schemas.microsoft.com/office/powerpoint/2010/main" val="1377231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6B68D11F-FC3D-30D8-0A82-6C1BA396C40B}"/>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54C2C5D-0272-3543-4809-565E990BE620}"/>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5708C7AB-6B93-4D16-3AF8-C5758F6FB183}"/>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
            <a:extLst>
              <a:ext uri="{FF2B5EF4-FFF2-40B4-BE49-F238E27FC236}">
                <a16:creationId xmlns:a16="http://schemas.microsoft.com/office/drawing/2014/main" id="{0DE120F9-6A73-B552-81BA-A8C547357318}"/>
              </a:ext>
            </a:extLst>
          </p:cNvPr>
          <p:cNvPicPr>
            <a:picLocks noChangeAspect="1" noChangeArrowheads="1"/>
          </p:cNvPicPr>
          <p:nvPr/>
        </p:nvPicPr>
        <p:blipFill rotWithShape="1">
          <a:blip r:embed="rId3">
            <a:alphaModFix amt="9000"/>
            <a:extLst>
              <a:ext uri="{28A0092B-C50C-407E-A947-70E740481C1C}">
                <a14:useLocalDpi xmlns:a14="http://schemas.microsoft.com/office/drawing/2010/main" val="0"/>
              </a:ext>
            </a:extLst>
          </a:blip>
          <a:srcRect t="20061" r="4060"/>
          <a:stretch/>
        </p:blipFill>
        <p:spPr bwMode="auto">
          <a:xfrm>
            <a:off x="232487" y="189530"/>
            <a:ext cx="11712539" cy="6462445"/>
          </a:xfrm>
          <a:prstGeom prst="rect">
            <a:avLst/>
          </a:prstGeom>
          <a:noFill/>
          <a:ln>
            <a:solidFill>
              <a:schemeClr val="tx1"/>
            </a:solidFill>
          </a:ln>
        </p:spPr>
      </p:pic>
      <p:sp>
        <p:nvSpPr>
          <p:cNvPr id="2" name="Title 1">
            <a:extLst>
              <a:ext uri="{FF2B5EF4-FFF2-40B4-BE49-F238E27FC236}">
                <a16:creationId xmlns:a16="http://schemas.microsoft.com/office/drawing/2014/main" id="{52AEEEF5-F355-898C-2AB5-EF08F8786471}"/>
              </a:ext>
            </a:extLst>
          </p:cNvPr>
          <p:cNvSpPr>
            <a:spLocks noGrp="1"/>
          </p:cNvSpPr>
          <p:nvPr>
            <p:ph type="title"/>
          </p:nvPr>
        </p:nvSpPr>
        <p:spPr/>
        <p:txBody>
          <a:bodyPr>
            <a:normAutofit fontScale="90000"/>
          </a:bodyPr>
          <a:lstStyle/>
          <a:p>
            <a:r>
              <a:rPr lang="en-US" dirty="0"/>
              <a:t>How does distance from an elephant carcass affect grass regrowth and grazing in an African savanna?</a:t>
            </a:r>
          </a:p>
        </p:txBody>
      </p:sp>
      <p:sp>
        <p:nvSpPr>
          <p:cNvPr id="5" name="Text Placeholder 4">
            <a:extLst>
              <a:ext uri="{FF2B5EF4-FFF2-40B4-BE49-F238E27FC236}">
                <a16:creationId xmlns:a16="http://schemas.microsoft.com/office/drawing/2014/main" id="{DCD5A3C7-02D8-9FBF-74F7-7A587CF3F849}"/>
              </a:ext>
            </a:extLst>
          </p:cNvPr>
          <p:cNvSpPr>
            <a:spLocks noGrp="1"/>
          </p:cNvSpPr>
          <p:nvPr>
            <p:ph type="body" idx="1"/>
          </p:nvPr>
        </p:nvSpPr>
        <p:spPr/>
        <p:txBody>
          <a:bodyPr/>
          <a:lstStyle/>
          <a:p>
            <a:r>
              <a:rPr lang="en-US" dirty="0"/>
              <a:t>Ryan Helcoski </a:t>
            </a:r>
            <a:r>
              <a:rPr lang="en-US" b="0" dirty="0"/>
              <a:t>(again)</a:t>
            </a:r>
            <a:endParaRPr lang="en-US" dirty="0"/>
          </a:p>
        </p:txBody>
      </p:sp>
      <p:pic>
        <p:nvPicPr>
          <p:cNvPr id="12" name="Content Placeholder 11">
            <a:extLst>
              <a:ext uri="{FF2B5EF4-FFF2-40B4-BE49-F238E27FC236}">
                <a16:creationId xmlns:a16="http://schemas.microsoft.com/office/drawing/2014/main" id="{BE94237E-E77D-63CA-D1C3-5D0EE1F94AEA}"/>
              </a:ext>
            </a:extLst>
          </p:cNvPr>
          <p:cNvPicPr>
            <a:picLocks noGrp="1" noChangeAspect="1"/>
          </p:cNvPicPr>
          <p:nvPr>
            <p:ph sz="half" idx="2"/>
          </p:nvPr>
        </p:nvPicPr>
        <p:blipFill>
          <a:blip r:embed="rId4"/>
          <a:srcRect t="28621"/>
          <a:stretch>
            <a:fillRect/>
          </a:stretch>
        </p:blipFill>
        <p:spPr>
          <a:xfrm>
            <a:off x="839788" y="2546803"/>
            <a:ext cx="3866483" cy="3679826"/>
          </a:xfrm>
          <a:prstGeom prst="rect">
            <a:avLst/>
          </a:prstGeom>
        </p:spPr>
      </p:pic>
      <p:sp>
        <p:nvSpPr>
          <p:cNvPr id="7" name="Text Placeholder 6">
            <a:extLst>
              <a:ext uri="{FF2B5EF4-FFF2-40B4-BE49-F238E27FC236}">
                <a16:creationId xmlns:a16="http://schemas.microsoft.com/office/drawing/2014/main" id="{ED6672FB-5876-83D3-1B2A-EB57C8094475}"/>
              </a:ext>
            </a:extLst>
          </p:cNvPr>
          <p:cNvSpPr>
            <a:spLocks noGrp="1"/>
          </p:cNvSpPr>
          <p:nvPr>
            <p:ph type="body" sz="quarter" idx="3"/>
          </p:nvPr>
        </p:nvSpPr>
        <p:spPr/>
        <p:txBody>
          <a:bodyPr/>
          <a:lstStyle/>
          <a:p>
            <a:r>
              <a:rPr lang="en-US" dirty="0"/>
              <a:t>Ndzalama Mkansi </a:t>
            </a:r>
            <a:r>
              <a:rPr lang="en-US" b="0" dirty="0"/>
              <a:t>(he’s new!)</a:t>
            </a:r>
            <a:endParaRPr lang="en-US" dirty="0"/>
          </a:p>
        </p:txBody>
      </p:sp>
      <p:pic>
        <p:nvPicPr>
          <p:cNvPr id="9" name="Content Placeholder 8">
            <a:extLst>
              <a:ext uri="{FF2B5EF4-FFF2-40B4-BE49-F238E27FC236}">
                <a16:creationId xmlns:a16="http://schemas.microsoft.com/office/drawing/2014/main" id="{D942B690-36F2-0763-B804-ED306F26273B}"/>
              </a:ext>
            </a:extLst>
          </p:cNvPr>
          <p:cNvPicPr>
            <a:picLocks noGrp="1" noChangeAspect="1"/>
          </p:cNvPicPr>
          <p:nvPr>
            <p:ph sz="quarter" idx="4"/>
          </p:nvPr>
        </p:nvPicPr>
        <p:blipFill>
          <a:blip r:embed="rId5"/>
          <a:srcRect l="19627" t="13614" r="21681" b="4611"/>
          <a:stretch>
            <a:fillRect/>
          </a:stretch>
        </p:blipFill>
        <p:spPr>
          <a:xfrm>
            <a:off x="6172200" y="2513321"/>
            <a:ext cx="3553476" cy="3713308"/>
          </a:xfrm>
          <a:prstGeom prst="rect">
            <a:avLst/>
          </a:prstGeom>
        </p:spPr>
      </p:pic>
    </p:spTree>
    <p:extLst>
      <p:ext uri="{BB962C8B-B14F-4D97-AF65-F5344CB8AC3E}">
        <p14:creationId xmlns:p14="http://schemas.microsoft.com/office/powerpoint/2010/main" val="2279316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8685CBD1-C044-89D4-D2D2-89161DAC6114}"/>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7B0D02A4-0F40-8B5D-AC9B-06C6AD6E4302}"/>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4EFD484D-054F-1BD5-DA1B-A3C99ABBC8EA}"/>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
            <a:extLst>
              <a:ext uri="{FF2B5EF4-FFF2-40B4-BE49-F238E27FC236}">
                <a16:creationId xmlns:a16="http://schemas.microsoft.com/office/drawing/2014/main" id="{B9F68AF5-E4F4-5DFA-50DD-0B4983D53635}"/>
              </a:ext>
            </a:extLst>
          </p:cNvPr>
          <p:cNvPicPr>
            <a:picLocks noChangeAspect="1" noChangeArrowheads="1"/>
          </p:cNvPicPr>
          <p:nvPr/>
        </p:nvPicPr>
        <p:blipFill rotWithShape="1">
          <a:blip r:embed="rId3">
            <a:alphaModFix amt="9000"/>
            <a:extLst>
              <a:ext uri="{28A0092B-C50C-407E-A947-70E740481C1C}">
                <a14:useLocalDpi xmlns:a14="http://schemas.microsoft.com/office/drawing/2010/main" val="0"/>
              </a:ext>
            </a:extLst>
          </a:blip>
          <a:srcRect t="20061" r="4060"/>
          <a:stretch/>
        </p:blipFill>
        <p:spPr bwMode="auto">
          <a:xfrm>
            <a:off x="239730" y="189530"/>
            <a:ext cx="11712539" cy="6462445"/>
          </a:xfrm>
          <a:prstGeom prst="rect">
            <a:avLst/>
          </a:prstGeom>
          <a:noFill/>
          <a:ln>
            <a:solidFill>
              <a:schemeClr val="tx1"/>
            </a:solidFill>
          </a:ln>
        </p:spPr>
      </p:pic>
      <p:sp>
        <p:nvSpPr>
          <p:cNvPr id="2" name="Title 1">
            <a:extLst>
              <a:ext uri="{FF2B5EF4-FFF2-40B4-BE49-F238E27FC236}">
                <a16:creationId xmlns:a16="http://schemas.microsoft.com/office/drawing/2014/main" id="{5815AECD-E15D-3B12-F4CA-E7F5E39D9977}"/>
              </a:ext>
            </a:extLst>
          </p:cNvPr>
          <p:cNvSpPr>
            <a:spLocks noGrp="1"/>
          </p:cNvSpPr>
          <p:nvPr>
            <p:ph type="title"/>
          </p:nvPr>
        </p:nvSpPr>
        <p:spPr/>
        <p:txBody>
          <a:bodyPr>
            <a:normAutofit fontScale="90000"/>
          </a:bodyPr>
          <a:lstStyle/>
          <a:p>
            <a:r>
              <a:rPr lang="en-US" b="1" dirty="0"/>
              <a:t>Ryan and Ndzalama and many other students spent years working in the South African Savana!</a:t>
            </a:r>
          </a:p>
        </p:txBody>
      </p:sp>
      <p:pic>
        <p:nvPicPr>
          <p:cNvPr id="13" name="Picture 12">
            <a:extLst>
              <a:ext uri="{FF2B5EF4-FFF2-40B4-BE49-F238E27FC236}">
                <a16:creationId xmlns:a16="http://schemas.microsoft.com/office/drawing/2014/main" id="{5DC1EF81-477E-4F57-5C53-888AD9D828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1174" y="1690687"/>
            <a:ext cx="4008516" cy="3006387"/>
          </a:xfrm>
          <a:prstGeom prst="rect">
            <a:avLst/>
          </a:prstGeom>
        </p:spPr>
      </p:pic>
      <p:pic>
        <p:nvPicPr>
          <p:cNvPr id="17" name="Picture 16">
            <a:extLst>
              <a:ext uri="{FF2B5EF4-FFF2-40B4-BE49-F238E27FC236}">
                <a16:creationId xmlns:a16="http://schemas.microsoft.com/office/drawing/2014/main" id="{8EE11C27-F1EF-5350-7EEC-AD12A404DD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730" y="1690688"/>
            <a:ext cx="4008516" cy="3006387"/>
          </a:xfrm>
          <a:prstGeom prst="rect">
            <a:avLst/>
          </a:prstGeom>
        </p:spPr>
      </p:pic>
      <p:pic>
        <p:nvPicPr>
          <p:cNvPr id="15" name="Picture 14">
            <a:extLst>
              <a:ext uri="{FF2B5EF4-FFF2-40B4-BE49-F238E27FC236}">
                <a16:creationId xmlns:a16="http://schemas.microsoft.com/office/drawing/2014/main" id="{9431E1A7-F2B0-8D54-4E5A-474408C772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0605" y="3856946"/>
            <a:ext cx="3716728" cy="2787546"/>
          </a:xfrm>
          <a:prstGeom prst="rect">
            <a:avLst/>
          </a:prstGeom>
        </p:spPr>
      </p:pic>
      <p:pic>
        <p:nvPicPr>
          <p:cNvPr id="19" name="Picture 18">
            <a:extLst>
              <a:ext uri="{FF2B5EF4-FFF2-40B4-BE49-F238E27FC236}">
                <a16:creationId xmlns:a16="http://schemas.microsoft.com/office/drawing/2014/main" id="{4C00F9E9-C5BD-B323-B8E5-0A0917344D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3752" y="3638104"/>
            <a:ext cx="4008517" cy="3006388"/>
          </a:xfrm>
          <a:prstGeom prst="rect">
            <a:avLst/>
          </a:prstGeom>
        </p:spPr>
      </p:pic>
    </p:spTree>
    <p:extLst>
      <p:ext uri="{BB962C8B-B14F-4D97-AF65-F5344CB8AC3E}">
        <p14:creationId xmlns:p14="http://schemas.microsoft.com/office/powerpoint/2010/main" val="1889886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AE0AE15C-2924-4FC6-56E9-4277A27328E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1F1ADE9-9B0F-884F-6086-53E9D1CF6FE7}"/>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A2C95BA0-0F61-19FC-9B0B-5031C34369C4}"/>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
            <a:extLst>
              <a:ext uri="{FF2B5EF4-FFF2-40B4-BE49-F238E27FC236}">
                <a16:creationId xmlns:a16="http://schemas.microsoft.com/office/drawing/2014/main" id="{4732A510-7051-C60E-111A-C019A0D43677}"/>
              </a:ext>
            </a:extLst>
          </p:cNvPr>
          <p:cNvPicPr>
            <a:picLocks noChangeAspect="1" noChangeArrowheads="1"/>
          </p:cNvPicPr>
          <p:nvPr/>
        </p:nvPicPr>
        <p:blipFill rotWithShape="1">
          <a:blip r:embed="rId3">
            <a:alphaModFix amt="9000"/>
            <a:extLst>
              <a:ext uri="{28A0092B-C50C-407E-A947-70E740481C1C}">
                <a14:useLocalDpi xmlns:a14="http://schemas.microsoft.com/office/drawing/2010/main" val="0"/>
              </a:ext>
            </a:extLst>
          </a:blip>
          <a:srcRect t="20061" r="4060"/>
          <a:stretch/>
        </p:blipFill>
        <p:spPr bwMode="auto">
          <a:xfrm>
            <a:off x="239730" y="189530"/>
            <a:ext cx="11712539" cy="6462445"/>
          </a:xfrm>
          <a:prstGeom prst="rect">
            <a:avLst/>
          </a:prstGeom>
          <a:noFill/>
          <a:ln>
            <a:solidFill>
              <a:schemeClr val="tx1"/>
            </a:solidFill>
          </a:ln>
        </p:spPr>
      </p:pic>
      <p:sp>
        <p:nvSpPr>
          <p:cNvPr id="2" name="Title 1">
            <a:extLst>
              <a:ext uri="{FF2B5EF4-FFF2-40B4-BE49-F238E27FC236}">
                <a16:creationId xmlns:a16="http://schemas.microsoft.com/office/drawing/2014/main" id="{9D6BF478-CCBE-F377-161A-26A2F064E82E}"/>
              </a:ext>
            </a:extLst>
          </p:cNvPr>
          <p:cNvSpPr>
            <a:spLocks noGrp="1"/>
          </p:cNvSpPr>
          <p:nvPr>
            <p:ph type="title"/>
          </p:nvPr>
        </p:nvSpPr>
        <p:spPr/>
        <p:txBody>
          <a:bodyPr/>
          <a:lstStyle/>
          <a:p>
            <a:r>
              <a:rPr lang="en-US" b="1" dirty="0"/>
              <a:t>Today you will learn about one of their experiments!</a:t>
            </a:r>
          </a:p>
        </p:txBody>
      </p:sp>
      <p:sp>
        <p:nvSpPr>
          <p:cNvPr id="3" name="Content Placeholder 2">
            <a:extLst>
              <a:ext uri="{FF2B5EF4-FFF2-40B4-BE49-F238E27FC236}">
                <a16:creationId xmlns:a16="http://schemas.microsoft.com/office/drawing/2014/main" id="{2F6052B6-04D7-885A-993F-99C3B02D9E97}"/>
              </a:ext>
            </a:extLst>
          </p:cNvPr>
          <p:cNvSpPr>
            <a:spLocks noGrp="1"/>
          </p:cNvSpPr>
          <p:nvPr>
            <p:ph idx="1"/>
          </p:nvPr>
        </p:nvSpPr>
        <p:spPr>
          <a:xfrm>
            <a:off x="838200" y="1825625"/>
            <a:ext cx="5257800" cy="4220010"/>
          </a:xfrm>
        </p:spPr>
        <p:txBody>
          <a:bodyPr/>
          <a:lstStyle/>
          <a:p>
            <a:r>
              <a:rPr lang="en-US" dirty="0"/>
              <a:t>Grass grows where giants fall follows their exclosure study!</a:t>
            </a:r>
          </a:p>
          <a:p>
            <a:r>
              <a:rPr lang="en-US" dirty="0"/>
              <a:t>You’ll use real data from their experiment and use your knowledge of the cycles of matter to answer their questions.</a:t>
            </a:r>
          </a:p>
          <a:p>
            <a:r>
              <a:rPr lang="en-US" dirty="0"/>
              <a:t>The black circle is an exclosure, the white is an open control. The question is about grass growth with distance from carcass center</a:t>
            </a:r>
          </a:p>
        </p:txBody>
      </p:sp>
      <p:pic>
        <p:nvPicPr>
          <p:cNvPr id="7" name="Picture 6">
            <a:extLst>
              <a:ext uri="{FF2B5EF4-FFF2-40B4-BE49-F238E27FC236}">
                <a16:creationId xmlns:a16="http://schemas.microsoft.com/office/drawing/2014/main" id="{CD0D3DA4-7648-87DD-5768-BA8210D52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635" y="1690688"/>
            <a:ext cx="5486400" cy="4114800"/>
          </a:xfrm>
          <a:prstGeom prst="rect">
            <a:avLst/>
          </a:prstGeom>
        </p:spPr>
      </p:pic>
      <p:pic>
        <p:nvPicPr>
          <p:cNvPr id="8" name="Picture 7">
            <a:extLst>
              <a:ext uri="{FF2B5EF4-FFF2-40B4-BE49-F238E27FC236}">
                <a16:creationId xmlns:a16="http://schemas.microsoft.com/office/drawing/2014/main" id="{5F5B0E18-0DF2-33C1-D388-5BD0277543B7}"/>
              </a:ext>
            </a:extLst>
          </p:cNvPr>
          <p:cNvPicPr>
            <a:picLocks noChangeAspect="1"/>
          </p:cNvPicPr>
          <p:nvPr/>
        </p:nvPicPr>
        <p:blipFill>
          <a:blip r:embed="rId5"/>
          <a:stretch>
            <a:fillRect/>
          </a:stretch>
        </p:blipFill>
        <p:spPr>
          <a:xfrm>
            <a:off x="6070158" y="1690687"/>
            <a:ext cx="5679353" cy="4220010"/>
          </a:xfrm>
          <a:prstGeom prst="rect">
            <a:avLst/>
          </a:prstGeom>
        </p:spPr>
      </p:pic>
    </p:spTree>
    <p:extLst>
      <p:ext uri="{BB962C8B-B14F-4D97-AF65-F5344CB8AC3E}">
        <p14:creationId xmlns:p14="http://schemas.microsoft.com/office/powerpoint/2010/main" val="372077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FA969EDA-9C77-263B-B1E7-9C95F8CAF0E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52100BD-BEBC-FEF8-E4F1-3DA8ABC76FA9}"/>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0D4254C5-0970-A923-5DDE-115C4AAEF495}"/>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8D3C472-478D-6B63-CE97-655AC7D6467D}"/>
              </a:ext>
            </a:extLst>
          </p:cNvPr>
          <p:cNvSpPr>
            <a:spLocks noGrp="1"/>
          </p:cNvSpPr>
          <p:nvPr>
            <p:ph type="title"/>
          </p:nvPr>
        </p:nvSpPr>
        <p:spPr/>
        <p:txBody>
          <a:bodyPr>
            <a:normAutofit/>
          </a:bodyPr>
          <a:lstStyle/>
          <a:p>
            <a:r>
              <a:rPr lang="en-US" sz="3600" b="1" dirty="0"/>
              <a:t>Discussion Question: What ecosystem cycles are hidden in this study?</a:t>
            </a:r>
          </a:p>
        </p:txBody>
      </p:sp>
      <p:sp>
        <p:nvSpPr>
          <p:cNvPr id="3" name="Content Placeholder 2">
            <a:extLst>
              <a:ext uri="{FF2B5EF4-FFF2-40B4-BE49-F238E27FC236}">
                <a16:creationId xmlns:a16="http://schemas.microsoft.com/office/drawing/2014/main" id="{55C8FAB8-BA50-34DE-BB7A-E3D8D8667720}"/>
              </a:ext>
            </a:extLst>
          </p:cNvPr>
          <p:cNvSpPr>
            <a:spLocks noGrp="1"/>
          </p:cNvSpPr>
          <p:nvPr>
            <p:ph idx="1"/>
          </p:nvPr>
        </p:nvSpPr>
        <p:spPr>
          <a:xfrm>
            <a:off x="838200" y="1825625"/>
            <a:ext cx="7630886" cy="4444546"/>
          </a:xfrm>
        </p:spPr>
        <p:txBody>
          <a:bodyPr>
            <a:normAutofit lnSpcReduction="10000"/>
          </a:bodyPr>
          <a:lstStyle/>
          <a:p>
            <a:r>
              <a:rPr lang="en-US" dirty="0"/>
              <a:t>This study is not just about dead elephants and grass. What materials or processes would need to be involved for dead elephant tissue to become new grass growth? Think about what comes from the carcass, what comes from the air, what comes from the soil, and what comes from the rainy season. </a:t>
            </a:r>
          </a:p>
          <a:p>
            <a:pPr marL="0" indent="0">
              <a:buNone/>
            </a:pPr>
            <a:endParaRPr lang="en-US" dirty="0"/>
          </a:p>
          <a:p>
            <a:r>
              <a:rPr lang="en-US" b="1" dirty="0"/>
              <a:t>HINT: </a:t>
            </a:r>
            <a:r>
              <a:rPr lang="en-US" dirty="0"/>
              <a:t>There are 4 main cycles involved, try listing all four and try and figure out how they played a roll and where their matter came from</a:t>
            </a:r>
          </a:p>
        </p:txBody>
      </p:sp>
      <p:pic>
        <p:nvPicPr>
          <p:cNvPr id="5" name="Picture 4" descr="African elephant on the savannah">
            <a:extLst>
              <a:ext uri="{FF2B5EF4-FFF2-40B4-BE49-F238E27FC236}">
                <a16:creationId xmlns:a16="http://schemas.microsoft.com/office/drawing/2014/main" id="{824958A3-AA22-5F80-C9D0-3C0E94DC3B83}"/>
              </a:ext>
            </a:extLst>
          </p:cNvPr>
          <p:cNvPicPr>
            <a:picLocks noChangeAspect="1"/>
          </p:cNvPicPr>
          <p:nvPr/>
        </p:nvPicPr>
        <p:blipFill>
          <a:blip r:embed="rId3"/>
          <a:srcRect l="20557" r="43143" b="-2"/>
          <a:stretch>
            <a:fillRect/>
          </a:stretch>
        </p:blipFill>
        <p:spPr>
          <a:xfrm>
            <a:off x="8850630" y="1120765"/>
            <a:ext cx="2956425" cy="5436445"/>
          </a:xfrm>
          <a:prstGeom prst="rect">
            <a:avLst/>
          </a:prstGeom>
        </p:spPr>
      </p:pic>
      <p:pic>
        <p:nvPicPr>
          <p:cNvPr id="10" name="Picture 2">
            <a:extLst>
              <a:ext uri="{FF2B5EF4-FFF2-40B4-BE49-F238E27FC236}">
                <a16:creationId xmlns:a16="http://schemas.microsoft.com/office/drawing/2014/main" id="{88A47E38-40E4-80C2-8B03-E32F48416097}"/>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30" y="189530"/>
            <a:ext cx="11712539" cy="6462445"/>
          </a:xfrm>
          <a:prstGeom prst="rect">
            <a:avLst/>
          </a:prstGeom>
          <a:noFill/>
          <a:ln>
            <a:solidFill>
              <a:schemeClr val="tx1"/>
            </a:solidFill>
          </a:ln>
        </p:spPr>
      </p:pic>
    </p:spTree>
    <p:extLst>
      <p:ext uri="{BB962C8B-B14F-4D97-AF65-F5344CB8AC3E}">
        <p14:creationId xmlns:p14="http://schemas.microsoft.com/office/powerpoint/2010/main" val="230898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0A65690E-3F32-A82C-36D3-33D21C3974F9}"/>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8CF3654-B510-72CF-146F-55DA2BD967D4}"/>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107F4710-290C-2099-66B6-90224EE4D6AF}"/>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descr="ppt_graph_1A_soil_po4.png">
            <a:extLst>
              <a:ext uri="{FF2B5EF4-FFF2-40B4-BE49-F238E27FC236}">
                <a16:creationId xmlns:a16="http://schemas.microsoft.com/office/drawing/2014/main" id="{E9508DB8-27AB-63ED-DA85-FBC59F7FCF33}"/>
              </a:ext>
            </a:extLst>
          </p:cNvPr>
          <p:cNvPicPr>
            <a:picLocks noChangeAspect="1"/>
          </p:cNvPicPr>
          <p:nvPr/>
        </p:nvPicPr>
        <p:blipFill>
          <a:blip r:embed="rId3"/>
          <a:stretch>
            <a:fillRect/>
          </a:stretch>
        </p:blipFill>
        <p:spPr>
          <a:xfrm>
            <a:off x="351603" y="283029"/>
            <a:ext cx="11488792" cy="6352454"/>
          </a:xfrm>
          <a:prstGeom prst="rect">
            <a:avLst/>
          </a:prstGeom>
        </p:spPr>
      </p:pic>
      <p:pic>
        <p:nvPicPr>
          <p:cNvPr id="10" name="Picture 2">
            <a:extLst>
              <a:ext uri="{FF2B5EF4-FFF2-40B4-BE49-F238E27FC236}">
                <a16:creationId xmlns:a16="http://schemas.microsoft.com/office/drawing/2014/main" id="{948139D8-0676-2F0E-6361-ACFFF6C133BB}"/>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30" y="206024"/>
            <a:ext cx="11712539" cy="6462445"/>
          </a:xfrm>
          <a:prstGeom prst="rect">
            <a:avLst/>
          </a:prstGeom>
          <a:noFill/>
          <a:ln>
            <a:solidFill>
              <a:schemeClr val="tx1"/>
            </a:solidFill>
          </a:ln>
        </p:spPr>
      </p:pic>
    </p:spTree>
    <p:extLst>
      <p:ext uri="{BB962C8B-B14F-4D97-AF65-F5344CB8AC3E}">
        <p14:creationId xmlns:p14="http://schemas.microsoft.com/office/powerpoint/2010/main" val="3785101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2BB708BD-9B0C-71CF-7050-081F79D90CE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E55BCD80-91A7-45C5-7F51-8738BE55FAE4}"/>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04A879D3-D829-9E7E-53BF-30FF7E623020}"/>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ppt_graph_1B_soil_no3.png">
            <a:extLst>
              <a:ext uri="{FF2B5EF4-FFF2-40B4-BE49-F238E27FC236}">
                <a16:creationId xmlns:a16="http://schemas.microsoft.com/office/drawing/2014/main" id="{6AC04897-7DDB-A79F-E5C0-DA744288CC78}"/>
              </a:ext>
            </a:extLst>
          </p:cNvPr>
          <p:cNvPicPr>
            <a:picLocks noChangeAspect="1"/>
          </p:cNvPicPr>
          <p:nvPr/>
        </p:nvPicPr>
        <p:blipFill>
          <a:blip r:embed="rId3"/>
          <a:stretch>
            <a:fillRect/>
          </a:stretch>
        </p:blipFill>
        <p:spPr>
          <a:xfrm>
            <a:off x="302996" y="206024"/>
            <a:ext cx="11586005" cy="6445952"/>
          </a:xfrm>
          <a:prstGeom prst="rect">
            <a:avLst/>
          </a:prstGeom>
        </p:spPr>
      </p:pic>
      <p:pic>
        <p:nvPicPr>
          <p:cNvPr id="10" name="Picture 2">
            <a:extLst>
              <a:ext uri="{FF2B5EF4-FFF2-40B4-BE49-F238E27FC236}">
                <a16:creationId xmlns:a16="http://schemas.microsoft.com/office/drawing/2014/main" id="{C995BC93-B66D-990E-782C-2A76AD5CAB22}"/>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30" y="206024"/>
            <a:ext cx="11712539" cy="6462445"/>
          </a:xfrm>
          <a:prstGeom prst="rect">
            <a:avLst/>
          </a:prstGeom>
          <a:noFill/>
          <a:ln>
            <a:solidFill>
              <a:schemeClr val="tx1"/>
            </a:solidFill>
          </a:ln>
        </p:spPr>
      </p:pic>
    </p:spTree>
    <p:extLst>
      <p:ext uri="{BB962C8B-B14F-4D97-AF65-F5344CB8AC3E}">
        <p14:creationId xmlns:p14="http://schemas.microsoft.com/office/powerpoint/2010/main" val="1653384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22A23310-3CFF-CA13-EF12-2FED6058F47C}"/>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BBCECD80-1081-C08F-0E86-5AC07CCBB3B4}"/>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D4A5BC86-D722-E643-70B9-71B408D5165A}"/>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ppt_graph_2_soil_resistance.png">
            <a:extLst>
              <a:ext uri="{FF2B5EF4-FFF2-40B4-BE49-F238E27FC236}">
                <a16:creationId xmlns:a16="http://schemas.microsoft.com/office/drawing/2014/main" id="{2664F4A8-B8BA-71EF-A4F7-7A12E44625D1}"/>
              </a:ext>
            </a:extLst>
          </p:cNvPr>
          <p:cNvPicPr>
            <a:picLocks noChangeAspect="1"/>
          </p:cNvPicPr>
          <p:nvPr/>
        </p:nvPicPr>
        <p:blipFill>
          <a:blip r:embed="rId3"/>
          <a:stretch>
            <a:fillRect/>
          </a:stretch>
        </p:blipFill>
        <p:spPr>
          <a:xfrm>
            <a:off x="379074" y="220436"/>
            <a:ext cx="11433849" cy="6431540"/>
          </a:xfrm>
          <a:prstGeom prst="rect">
            <a:avLst/>
          </a:prstGeom>
        </p:spPr>
      </p:pic>
      <p:pic>
        <p:nvPicPr>
          <p:cNvPr id="10" name="Picture 2">
            <a:extLst>
              <a:ext uri="{FF2B5EF4-FFF2-40B4-BE49-F238E27FC236}">
                <a16:creationId xmlns:a16="http://schemas.microsoft.com/office/drawing/2014/main" id="{AFBDE3F7-DFD2-E16C-D1B0-F00BF045A6DA}"/>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30" y="206024"/>
            <a:ext cx="11712539" cy="6462445"/>
          </a:xfrm>
          <a:prstGeom prst="rect">
            <a:avLst/>
          </a:prstGeom>
          <a:noFill/>
          <a:ln>
            <a:solidFill>
              <a:schemeClr val="tx1"/>
            </a:solidFill>
          </a:ln>
        </p:spPr>
      </p:pic>
    </p:spTree>
    <p:extLst>
      <p:ext uri="{BB962C8B-B14F-4D97-AF65-F5344CB8AC3E}">
        <p14:creationId xmlns:p14="http://schemas.microsoft.com/office/powerpoint/2010/main" val="2353263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5461585C-8BE1-1AB4-8DD3-C39DE347A2E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8D3C946-4741-8CB5-75D5-FB0770DFF6DC}"/>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089E28BC-CCE7-67C5-80C6-F031E88C1BAC}"/>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ppt_graph_3A_sla.png">
            <a:extLst>
              <a:ext uri="{FF2B5EF4-FFF2-40B4-BE49-F238E27FC236}">
                <a16:creationId xmlns:a16="http://schemas.microsoft.com/office/drawing/2014/main" id="{FD506509-34E5-C83D-EA6D-F2923D901611}"/>
              </a:ext>
            </a:extLst>
          </p:cNvPr>
          <p:cNvPicPr>
            <a:picLocks noChangeAspect="1"/>
          </p:cNvPicPr>
          <p:nvPr/>
        </p:nvPicPr>
        <p:blipFill>
          <a:blip r:embed="rId3"/>
          <a:stretch>
            <a:fillRect/>
          </a:stretch>
        </p:blipFill>
        <p:spPr>
          <a:xfrm>
            <a:off x="391886" y="220436"/>
            <a:ext cx="11433849" cy="6431540"/>
          </a:xfrm>
          <a:prstGeom prst="rect">
            <a:avLst/>
          </a:prstGeom>
        </p:spPr>
      </p:pic>
      <p:pic>
        <p:nvPicPr>
          <p:cNvPr id="10" name="Picture 2">
            <a:extLst>
              <a:ext uri="{FF2B5EF4-FFF2-40B4-BE49-F238E27FC236}">
                <a16:creationId xmlns:a16="http://schemas.microsoft.com/office/drawing/2014/main" id="{24D1F6D0-38F5-3A7F-CE4C-E8988F6527B9}"/>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30" y="220436"/>
            <a:ext cx="11712539" cy="6462445"/>
          </a:xfrm>
          <a:prstGeom prst="rect">
            <a:avLst/>
          </a:prstGeom>
          <a:noFill/>
          <a:ln>
            <a:solidFill>
              <a:schemeClr val="tx1"/>
            </a:solidFill>
          </a:ln>
        </p:spPr>
      </p:pic>
    </p:spTree>
    <p:extLst>
      <p:ext uri="{BB962C8B-B14F-4D97-AF65-F5344CB8AC3E}">
        <p14:creationId xmlns:p14="http://schemas.microsoft.com/office/powerpoint/2010/main" val="4156352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E1795395-22BB-ADD9-A1F3-4C0A7E1F6B8D}"/>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4FC5C9F-59D4-4971-9E4E-65319B55FB2C}"/>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89993336-9F22-80EA-B482-88E07207122D}"/>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ppt_graph_3B_dgci.png">
            <a:extLst>
              <a:ext uri="{FF2B5EF4-FFF2-40B4-BE49-F238E27FC236}">
                <a16:creationId xmlns:a16="http://schemas.microsoft.com/office/drawing/2014/main" id="{6451E227-C0AD-0CA0-3999-FFA1C59D4A03}"/>
              </a:ext>
            </a:extLst>
          </p:cNvPr>
          <p:cNvPicPr>
            <a:picLocks noChangeAspect="1"/>
          </p:cNvPicPr>
          <p:nvPr/>
        </p:nvPicPr>
        <p:blipFill>
          <a:blip r:embed="rId3"/>
          <a:stretch>
            <a:fillRect/>
          </a:stretch>
        </p:blipFill>
        <p:spPr>
          <a:xfrm>
            <a:off x="366265" y="206024"/>
            <a:ext cx="11459470" cy="6445952"/>
          </a:xfrm>
          <a:prstGeom prst="rect">
            <a:avLst/>
          </a:prstGeom>
        </p:spPr>
      </p:pic>
      <p:pic>
        <p:nvPicPr>
          <p:cNvPr id="10" name="Picture 2">
            <a:extLst>
              <a:ext uri="{FF2B5EF4-FFF2-40B4-BE49-F238E27FC236}">
                <a16:creationId xmlns:a16="http://schemas.microsoft.com/office/drawing/2014/main" id="{EF37FAAB-39BA-D18E-B2CB-F0871ED485A4}"/>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30" y="206024"/>
            <a:ext cx="11712539" cy="6462445"/>
          </a:xfrm>
          <a:prstGeom prst="rect">
            <a:avLst/>
          </a:prstGeom>
          <a:noFill/>
          <a:ln>
            <a:solidFill>
              <a:schemeClr val="tx1"/>
            </a:solidFill>
          </a:ln>
        </p:spPr>
      </p:pic>
    </p:spTree>
    <p:extLst>
      <p:ext uri="{BB962C8B-B14F-4D97-AF65-F5344CB8AC3E}">
        <p14:creationId xmlns:p14="http://schemas.microsoft.com/office/powerpoint/2010/main" val="487267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E450ACF6-720B-DADC-9EA9-C1E3A34B0EC3}"/>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A0267DDF-A24E-3E7A-BEB4-CA9629EC2621}"/>
              </a:ext>
            </a:extLst>
          </p:cNvPr>
          <p:cNvSpPr/>
          <p:nvPr/>
        </p:nvSpPr>
        <p:spPr>
          <a:xfrm>
            <a:off x="239730" y="189531"/>
            <a:ext cx="11712539" cy="64624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1">
            <a:extLst>
              <a:ext uri="{FF2B5EF4-FFF2-40B4-BE49-F238E27FC236}">
                <a16:creationId xmlns:a16="http://schemas.microsoft.com/office/drawing/2014/main" id="{24306DFC-7CFA-54EA-C1ED-003EEBADA903}"/>
              </a:ext>
            </a:extLst>
          </p:cNvPr>
          <p:cNvSpPr txBox="1"/>
          <p:nvPr/>
        </p:nvSpPr>
        <p:spPr>
          <a:xfrm>
            <a:off x="7914083" y="684698"/>
            <a:ext cx="1549600" cy="928278"/>
          </a:xfrm>
          <a:prstGeom prst="rect">
            <a:avLst/>
          </a:prstGeom>
        </p:spPr>
        <p:txBody>
          <a:bodyPr lIns="45720" tIns="45720" rIns="45720" bIns="45720" rtlCol="0" anchor="ctr"/>
          <a:lstStyle/>
          <a:p>
            <a:pPr marL="0" marR="0" lvl="0" indent="0" algn="ctr" defTabSz="914400" rtl="0" eaLnBrk="1" fontAlgn="auto" latinLnBrk="0" hangingPunct="1">
              <a:lnSpc>
                <a:spcPts val="1259"/>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ppt_graph_4_seedlings.png">
            <a:extLst>
              <a:ext uri="{FF2B5EF4-FFF2-40B4-BE49-F238E27FC236}">
                <a16:creationId xmlns:a16="http://schemas.microsoft.com/office/drawing/2014/main" id="{9C27EB80-0DB8-7AB9-68DC-B6102C3B951A}"/>
              </a:ext>
            </a:extLst>
          </p:cNvPr>
          <p:cNvPicPr>
            <a:picLocks noChangeAspect="1"/>
          </p:cNvPicPr>
          <p:nvPr/>
        </p:nvPicPr>
        <p:blipFill>
          <a:blip r:embed="rId3"/>
          <a:stretch>
            <a:fillRect/>
          </a:stretch>
        </p:blipFill>
        <p:spPr>
          <a:xfrm>
            <a:off x="348343" y="195943"/>
            <a:ext cx="11477394" cy="6456034"/>
          </a:xfrm>
          <a:prstGeom prst="rect">
            <a:avLst/>
          </a:prstGeom>
        </p:spPr>
      </p:pic>
      <p:pic>
        <p:nvPicPr>
          <p:cNvPr id="10" name="Picture 2">
            <a:extLst>
              <a:ext uri="{FF2B5EF4-FFF2-40B4-BE49-F238E27FC236}">
                <a16:creationId xmlns:a16="http://schemas.microsoft.com/office/drawing/2014/main" id="{EC08C2A1-8D3C-B271-D497-A58D6267099D}"/>
              </a:ext>
            </a:extLst>
          </p:cNvPr>
          <p:cNvPicPr>
            <a:picLocks noChangeAspect="1" noChangeArrowheads="1"/>
          </p:cNvPicPr>
          <p:nvPr/>
        </p:nvPicPr>
        <p:blipFill rotWithShape="1">
          <a:blip r:embed="rId4">
            <a:alphaModFix amt="9000"/>
            <a:extLst>
              <a:ext uri="{28A0092B-C50C-407E-A947-70E740481C1C}">
                <a14:useLocalDpi xmlns:a14="http://schemas.microsoft.com/office/drawing/2010/main" val="0"/>
              </a:ext>
            </a:extLst>
          </a:blip>
          <a:srcRect t="20061" r="4060"/>
          <a:stretch/>
        </p:blipFill>
        <p:spPr bwMode="auto">
          <a:xfrm>
            <a:off x="239730" y="206024"/>
            <a:ext cx="11712539" cy="6462445"/>
          </a:xfrm>
          <a:prstGeom prst="rect">
            <a:avLst/>
          </a:prstGeom>
          <a:noFill/>
          <a:ln>
            <a:solidFill>
              <a:schemeClr val="tx1"/>
            </a:solidFill>
          </a:ln>
        </p:spPr>
      </p:pic>
    </p:spTree>
    <p:extLst>
      <p:ext uri="{BB962C8B-B14F-4D97-AF65-F5344CB8AC3E}">
        <p14:creationId xmlns:p14="http://schemas.microsoft.com/office/powerpoint/2010/main" val="27279288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893</TotalTime>
  <Words>689</Words>
  <Application>Microsoft Office PowerPoint</Application>
  <PresentationFormat>Widescreen</PresentationFormat>
  <Paragraphs>56</Paragraphs>
  <Slides>21</Slides>
  <Notes>21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Aptos</vt:lpstr>
      <vt:lpstr>Aptos Display</vt:lpstr>
      <vt:lpstr>Arial</vt:lpstr>
      <vt:lpstr>Calibri</vt:lpstr>
      <vt:lpstr>Calibri Light</vt:lpstr>
      <vt:lpstr>Office Theme</vt:lpstr>
      <vt:lpstr>1_Office Theme</vt:lpstr>
      <vt:lpstr>Grass Grows where Giants Fall</vt:lpstr>
      <vt:lpstr>Review: Energy</vt:lpstr>
      <vt:lpstr>Review: Matter</vt:lpstr>
      <vt:lpstr>What do you remember about the cycles?</vt:lpstr>
      <vt:lpstr>Kruger National Park is in South Africa </vt:lpstr>
      <vt:lpstr>PowerPoint Presentation</vt:lpstr>
      <vt:lpstr>Our Featured Researchers</vt:lpstr>
      <vt:lpstr>PowerPoint Presentation</vt:lpstr>
      <vt:lpstr>PowerPoint Presentation</vt:lpstr>
      <vt:lpstr>PowerPoint Presentation</vt:lpstr>
      <vt:lpstr>PowerPoint Presentation</vt:lpstr>
      <vt:lpstr>How does distance from an elephant carcass affect grass regrowth and grazing in an African savanna?</vt:lpstr>
      <vt:lpstr>Ryan and Ndzalama and many other students spent years working in the South African Savana!</vt:lpstr>
      <vt:lpstr>Today you will learn about one of their experiments!</vt:lpstr>
      <vt:lpstr>Discussion Question: What ecosystem cycles are hidden in this study?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Ryan Helcoski</dc:creator>
  <cp:lastModifiedBy>Ryan Helcoski</cp:lastModifiedBy>
  <cp:revision>12</cp:revision>
  <dcterms:created xsi:type="dcterms:W3CDTF">2026-06-23T19:07:56Z</dcterms:created>
  <dcterms:modified xsi:type="dcterms:W3CDTF">2026-07-20T22:00:05Z</dcterms:modified>
</cp:coreProperties>
</file>