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1"/>
  </p:notesMasterIdLst>
  <p:sldIdLst>
    <p:sldId id="256" r:id="rId2"/>
    <p:sldId id="257" r:id="rId3"/>
    <p:sldId id="259" r:id="rId4"/>
    <p:sldId id="261" r:id="rId5"/>
    <p:sldId id="262" r:id="rId6"/>
    <p:sldId id="260" r:id="rId7"/>
    <p:sldId id="258" r:id="rId8"/>
    <p:sldId id="264" r:id="rId9"/>
    <p:sldId id="263"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78"/>
    <p:restoredTop sz="94658"/>
  </p:normalViewPr>
  <p:slideViewPr>
    <p:cSldViewPr snapToGrid="0">
      <p:cViewPr varScale="1">
        <p:scale>
          <a:sx n="120" d="100"/>
          <a:sy n="120" d="100"/>
        </p:scale>
        <p:origin x="688"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CC10E9-3057-F844-9182-DCF39368FD76}" type="datetimeFigureOut">
              <a:rPr lang="en-US" smtClean="0"/>
              <a:t>7/9/26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39F3BB-68E4-AB43-B539-C2E29485309D}" type="slidenum">
              <a:rPr lang="en-US" smtClean="0"/>
              <a:t>‹#›</a:t>
            </a:fld>
            <a:endParaRPr lang="en-US"/>
          </a:p>
        </p:txBody>
      </p:sp>
    </p:spTree>
    <p:extLst>
      <p:ext uri="{BB962C8B-B14F-4D97-AF65-F5344CB8AC3E}">
        <p14:creationId xmlns:p14="http://schemas.microsoft.com/office/powerpoint/2010/main" val="3219923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B39F3BB-68E4-AB43-B539-C2E29485309D}" type="slidenum">
              <a:rPr lang="en-US" smtClean="0"/>
              <a:t>1</a:t>
            </a:fld>
            <a:endParaRPr lang="en-US"/>
          </a:p>
        </p:txBody>
      </p:sp>
    </p:spTree>
    <p:extLst>
      <p:ext uri="{BB962C8B-B14F-4D97-AF65-F5344CB8AC3E}">
        <p14:creationId xmlns:p14="http://schemas.microsoft.com/office/powerpoint/2010/main" val="1032655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806B9-98EB-6848-28F7-AF2498F4A3A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5E704D-7D71-7935-4ABE-EBDECF9B3C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DF80DB-F06E-4F44-E41C-C3818247A228}"/>
              </a:ext>
            </a:extLst>
          </p:cNvPr>
          <p:cNvSpPr>
            <a:spLocks noGrp="1"/>
          </p:cNvSpPr>
          <p:nvPr>
            <p:ph type="dt" sz="half" idx="10"/>
          </p:nvPr>
        </p:nvSpPr>
        <p:spPr/>
        <p:txBody>
          <a:bodyPr/>
          <a:lstStyle/>
          <a:p>
            <a:fld id="{AEF4EDB7-0909-844A-90AF-2181751EDFC5}" type="datetimeFigureOut">
              <a:rPr lang="en-US" smtClean="0"/>
              <a:t>7/9/26</a:t>
            </a:fld>
            <a:endParaRPr lang="en-US"/>
          </a:p>
        </p:txBody>
      </p:sp>
      <p:sp>
        <p:nvSpPr>
          <p:cNvPr id="5" name="Footer Placeholder 4">
            <a:extLst>
              <a:ext uri="{FF2B5EF4-FFF2-40B4-BE49-F238E27FC236}">
                <a16:creationId xmlns:a16="http://schemas.microsoft.com/office/drawing/2014/main" id="{6B8333BC-65BC-F7C2-1A18-EA8EECB0D4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BEADAB-FDB2-BA1D-7643-3931E3908D3D}"/>
              </a:ext>
            </a:extLst>
          </p:cNvPr>
          <p:cNvSpPr>
            <a:spLocks noGrp="1"/>
          </p:cNvSpPr>
          <p:nvPr>
            <p:ph type="sldNum" sz="quarter" idx="12"/>
          </p:nvPr>
        </p:nvSpPr>
        <p:spPr/>
        <p:txBody>
          <a:bodyPr/>
          <a:lstStyle/>
          <a:p>
            <a:fld id="{425DE80A-DE69-4446-AF1C-E749BA787A57}" type="slidenum">
              <a:rPr lang="en-US" smtClean="0"/>
              <a:t>‹#›</a:t>
            </a:fld>
            <a:endParaRPr lang="en-US"/>
          </a:p>
        </p:txBody>
      </p:sp>
    </p:spTree>
    <p:extLst>
      <p:ext uri="{BB962C8B-B14F-4D97-AF65-F5344CB8AC3E}">
        <p14:creationId xmlns:p14="http://schemas.microsoft.com/office/powerpoint/2010/main" val="820800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D4CE2-1FF2-BB37-A6F6-9C62D85618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20DC6B-057A-6A49-59C1-2BF6DB7FC8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4DC963-A4B0-21C8-0064-731A9DEC7F5C}"/>
              </a:ext>
            </a:extLst>
          </p:cNvPr>
          <p:cNvSpPr>
            <a:spLocks noGrp="1"/>
          </p:cNvSpPr>
          <p:nvPr>
            <p:ph type="dt" sz="half" idx="10"/>
          </p:nvPr>
        </p:nvSpPr>
        <p:spPr/>
        <p:txBody>
          <a:bodyPr/>
          <a:lstStyle/>
          <a:p>
            <a:fld id="{AEF4EDB7-0909-844A-90AF-2181751EDFC5}" type="datetimeFigureOut">
              <a:rPr lang="en-US" smtClean="0"/>
              <a:t>7/9/26</a:t>
            </a:fld>
            <a:endParaRPr lang="en-US"/>
          </a:p>
        </p:txBody>
      </p:sp>
      <p:sp>
        <p:nvSpPr>
          <p:cNvPr id="5" name="Footer Placeholder 4">
            <a:extLst>
              <a:ext uri="{FF2B5EF4-FFF2-40B4-BE49-F238E27FC236}">
                <a16:creationId xmlns:a16="http://schemas.microsoft.com/office/drawing/2014/main" id="{9335A237-73BF-94F9-97CC-8F63270AA9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3FC98-63FE-8BEE-9D5F-8ECB04DC1F04}"/>
              </a:ext>
            </a:extLst>
          </p:cNvPr>
          <p:cNvSpPr>
            <a:spLocks noGrp="1"/>
          </p:cNvSpPr>
          <p:nvPr>
            <p:ph type="sldNum" sz="quarter" idx="12"/>
          </p:nvPr>
        </p:nvSpPr>
        <p:spPr/>
        <p:txBody>
          <a:bodyPr/>
          <a:lstStyle/>
          <a:p>
            <a:fld id="{425DE80A-DE69-4446-AF1C-E749BA787A57}" type="slidenum">
              <a:rPr lang="en-US" smtClean="0"/>
              <a:t>‹#›</a:t>
            </a:fld>
            <a:endParaRPr lang="en-US"/>
          </a:p>
        </p:txBody>
      </p:sp>
    </p:spTree>
    <p:extLst>
      <p:ext uri="{BB962C8B-B14F-4D97-AF65-F5344CB8AC3E}">
        <p14:creationId xmlns:p14="http://schemas.microsoft.com/office/powerpoint/2010/main" val="1523027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4124DA-64EC-56BB-6F03-4D83E38DE7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FCA891-F463-5EDE-1E6E-CAE8F982D2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43B53F-CA67-7A6D-EAD0-3DFB0BE0EE0A}"/>
              </a:ext>
            </a:extLst>
          </p:cNvPr>
          <p:cNvSpPr>
            <a:spLocks noGrp="1"/>
          </p:cNvSpPr>
          <p:nvPr>
            <p:ph type="dt" sz="half" idx="10"/>
          </p:nvPr>
        </p:nvSpPr>
        <p:spPr/>
        <p:txBody>
          <a:bodyPr/>
          <a:lstStyle/>
          <a:p>
            <a:fld id="{AEF4EDB7-0909-844A-90AF-2181751EDFC5}" type="datetimeFigureOut">
              <a:rPr lang="en-US" smtClean="0"/>
              <a:t>7/9/26</a:t>
            </a:fld>
            <a:endParaRPr lang="en-US"/>
          </a:p>
        </p:txBody>
      </p:sp>
      <p:sp>
        <p:nvSpPr>
          <p:cNvPr id="5" name="Footer Placeholder 4">
            <a:extLst>
              <a:ext uri="{FF2B5EF4-FFF2-40B4-BE49-F238E27FC236}">
                <a16:creationId xmlns:a16="http://schemas.microsoft.com/office/drawing/2014/main" id="{917DFC33-0BAE-FACA-574F-A8646582CC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78482A-FA98-B364-EECF-A96B36F02EE7}"/>
              </a:ext>
            </a:extLst>
          </p:cNvPr>
          <p:cNvSpPr>
            <a:spLocks noGrp="1"/>
          </p:cNvSpPr>
          <p:nvPr>
            <p:ph type="sldNum" sz="quarter" idx="12"/>
          </p:nvPr>
        </p:nvSpPr>
        <p:spPr/>
        <p:txBody>
          <a:bodyPr/>
          <a:lstStyle/>
          <a:p>
            <a:fld id="{425DE80A-DE69-4446-AF1C-E749BA787A57}" type="slidenum">
              <a:rPr lang="en-US" smtClean="0"/>
              <a:t>‹#›</a:t>
            </a:fld>
            <a:endParaRPr lang="en-US"/>
          </a:p>
        </p:txBody>
      </p:sp>
    </p:spTree>
    <p:extLst>
      <p:ext uri="{BB962C8B-B14F-4D97-AF65-F5344CB8AC3E}">
        <p14:creationId xmlns:p14="http://schemas.microsoft.com/office/powerpoint/2010/main" val="2286939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920A7-381D-7874-CB61-2892FB45019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628C1C-4C20-55D8-07A3-37A9917357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33CA60-8846-BD8B-3392-704BB9CFF895}"/>
              </a:ext>
            </a:extLst>
          </p:cNvPr>
          <p:cNvSpPr>
            <a:spLocks noGrp="1"/>
          </p:cNvSpPr>
          <p:nvPr>
            <p:ph type="dt" sz="half" idx="10"/>
          </p:nvPr>
        </p:nvSpPr>
        <p:spPr/>
        <p:txBody>
          <a:bodyPr/>
          <a:lstStyle/>
          <a:p>
            <a:fld id="{AEF4EDB7-0909-844A-90AF-2181751EDFC5}" type="datetimeFigureOut">
              <a:rPr lang="en-US" smtClean="0"/>
              <a:t>7/9/26</a:t>
            </a:fld>
            <a:endParaRPr lang="en-US"/>
          </a:p>
        </p:txBody>
      </p:sp>
      <p:sp>
        <p:nvSpPr>
          <p:cNvPr id="5" name="Footer Placeholder 4">
            <a:extLst>
              <a:ext uri="{FF2B5EF4-FFF2-40B4-BE49-F238E27FC236}">
                <a16:creationId xmlns:a16="http://schemas.microsoft.com/office/drawing/2014/main" id="{2FF00D52-AE79-E59D-9187-F2E89C90D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6691A8-1545-1B0A-ED40-4BDA6F59CFF4}"/>
              </a:ext>
            </a:extLst>
          </p:cNvPr>
          <p:cNvSpPr>
            <a:spLocks noGrp="1"/>
          </p:cNvSpPr>
          <p:nvPr>
            <p:ph type="sldNum" sz="quarter" idx="12"/>
          </p:nvPr>
        </p:nvSpPr>
        <p:spPr/>
        <p:txBody>
          <a:bodyPr/>
          <a:lstStyle/>
          <a:p>
            <a:fld id="{425DE80A-DE69-4446-AF1C-E749BA787A57}" type="slidenum">
              <a:rPr lang="en-US" smtClean="0"/>
              <a:t>‹#›</a:t>
            </a:fld>
            <a:endParaRPr lang="en-US"/>
          </a:p>
        </p:txBody>
      </p:sp>
    </p:spTree>
    <p:extLst>
      <p:ext uri="{BB962C8B-B14F-4D97-AF65-F5344CB8AC3E}">
        <p14:creationId xmlns:p14="http://schemas.microsoft.com/office/powerpoint/2010/main" val="3762913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F8D70-1E7C-41BC-F017-EE2E7960B8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B3461F-4E09-A2D9-0D95-2E6784F9753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9C6B9A-7552-844C-F137-5BD3216EB421}"/>
              </a:ext>
            </a:extLst>
          </p:cNvPr>
          <p:cNvSpPr>
            <a:spLocks noGrp="1"/>
          </p:cNvSpPr>
          <p:nvPr>
            <p:ph type="dt" sz="half" idx="10"/>
          </p:nvPr>
        </p:nvSpPr>
        <p:spPr/>
        <p:txBody>
          <a:bodyPr/>
          <a:lstStyle/>
          <a:p>
            <a:fld id="{AEF4EDB7-0909-844A-90AF-2181751EDFC5}" type="datetimeFigureOut">
              <a:rPr lang="en-US" smtClean="0"/>
              <a:t>7/9/26</a:t>
            </a:fld>
            <a:endParaRPr lang="en-US"/>
          </a:p>
        </p:txBody>
      </p:sp>
      <p:sp>
        <p:nvSpPr>
          <p:cNvPr id="5" name="Footer Placeholder 4">
            <a:extLst>
              <a:ext uri="{FF2B5EF4-FFF2-40B4-BE49-F238E27FC236}">
                <a16:creationId xmlns:a16="http://schemas.microsoft.com/office/drawing/2014/main" id="{B8F22607-5671-2798-374C-D6859F668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18EAC0-9041-F0E5-41AC-0A9102C3220F}"/>
              </a:ext>
            </a:extLst>
          </p:cNvPr>
          <p:cNvSpPr>
            <a:spLocks noGrp="1"/>
          </p:cNvSpPr>
          <p:nvPr>
            <p:ph type="sldNum" sz="quarter" idx="12"/>
          </p:nvPr>
        </p:nvSpPr>
        <p:spPr/>
        <p:txBody>
          <a:bodyPr/>
          <a:lstStyle/>
          <a:p>
            <a:fld id="{425DE80A-DE69-4446-AF1C-E749BA787A57}" type="slidenum">
              <a:rPr lang="en-US" smtClean="0"/>
              <a:t>‹#›</a:t>
            </a:fld>
            <a:endParaRPr lang="en-US"/>
          </a:p>
        </p:txBody>
      </p:sp>
    </p:spTree>
    <p:extLst>
      <p:ext uri="{BB962C8B-B14F-4D97-AF65-F5344CB8AC3E}">
        <p14:creationId xmlns:p14="http://schemas.microsoft.com/office/powerpoint/2010/main" val="2476538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D2B9F-C2D4-A086-C5BA-AFF4CE1CE7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58AC54-6529-B8D1-68BB-1B10292727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998E54-E901-3F28-9B0D-F61A81B7933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6216901-6268-0547-DE66-A28121BD5852}"/>
              </a:ext>
            </a:extLst>
          </p:cNvPr>
          <p:cNvSpPr>
            <a:spLocks noGrp="1"/>
          </p:cNvSpPr>
          <p:nvPr>
            <p:ph type="dt" sz="half" idx="10"/>
          </p:nvPr>
        </p:nvSpPr>
        <p:spPr/>
        <p:txBody>
          <a:bodyPr/>
          <a:lstStyle/>
          <a:p>
            <a:fld id="{AEF4EDB7-0909-844A-90AF-2181751EDFC5}" type="datetimeFigureOut">
              <a:rPr lang="en-US" smtClean="0"/>
              <a:t>7/9/26</a:t>
            </a:fld>
            <a:endParaRPr lang="en-US"/>
          </a:p>
        </p:txBody>
      </p:sp>
      <p:sp>
        <p:nvSpPr>
          <p:cNvPr id="6" name="Footer Placeholder 5">
            <a:extLst>
              <a:ext uri="{FF2B5EF4-FFF2-40B4-BE49-F238E27FC236}">
                <a16:creationId xmlns:a16="http://schemas.microsoft.com/office/drawing/2014/main" id="{45C30370-B6B9-BEC4-2295-41DB42026E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2B53B0-6F0F-C2EB-9817-E7DEAC9708A9}"/>
              </a:ext>
            </a:extLst>
          </p:cNvPr>
          <p:cNvSpPr>
            <a:spLocks noGrp="1"/>
          </p:cNvSpPr>
          <p:nvPr>
            <p:ph type="sldNum" sz="quarter" idx="12"/>
          </p:nvPr>
        </p:nvSpPr>
        <p:spPr/>
        <p:txBody>
          <a:bodyPr/>
          <a:lstStyle/>
          <a:p>
            <a:fld id="{425DE80A-DE69-4446-AF1C-E749BA787A57}" type="slidenum">
              <a:rPr lang="en-US" smtClean="0"/>
              <a:t>‹#›</a:t>
            </a:fld>
            <a:endParaRPr lang="en-US"/>
          </a:p>
        </p:txBody>
      </p:sp>
    </p:spTree>
    <p:extLst>
      <p:ext uri="{BB962C8B-B14F-4D97-AF65-F5344CB8AC3E}">
        <p14:creationId xmlns:p14="http://schemas.microsoft.com/office/powerpoint/2010/main" val="2200321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E9924-CEDD-84B8-DA47-F258AC76F9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B36B3A-991A-79BF-1D69-5F1AF6DEA7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E396BD-AEE3-90EA-22A7-914DFFB3F2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F1FC6F-2482-985C-F8BE-75C06C49D7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988493-A83B-BB7F-465C-D31D7239E5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8AB128-ED3C-1879-2DC6-55B02F392A76}"/>
              </a:ext>
            </a:extLst>
          </p:cNvPr>
          <p:cNvSpPr>
            <a:spLocks noGrp="1"/>
          </p:cNvSpPr>
          <p:nvPr>
            <p:ph type="dt" sz="half" idx="10"/>
          </p:nvPr>
        </p:nvSpPr>
        <p:spPr/>
        <p:txBody>
          <a:bodyPr/>
          <a:lstStyle/>
          <a:p>
            <a:fld id="{AEF4EDB7-0909-844A-90AF-2181751EDFC5}" type="datetimeFigureOut">
              <a:rPr lang="en-US" smtClean="0"/>
              <a:t>7/9/26</a:t>
            </a:fld>
            <a:endParaRPr lang="en-US"/>
          </a:p>
        </p:txBody>
      </p:sp>
      <p:sp>
        <p:nvSpPr>
          <p:cNvPr id="8" name="Footer Placeholder 7">
            <a:extLst>
              <a:ext uri="{FF2B5EF4-FFF2-40B4-BE49-F238E27FC236}">
                <a16:creationId xmlns:a16="http://schemas.microsoft.com/office/drawing/2014/main" id="{87BD9E41-1B6E-5811-3BB0-2C00A86CC8C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5D02B7-943A-D7BD-D27A-4B3DC1390BDC}"/>
              </a:ext>
            </a:extLst>
          </p:cNvPr>
          <p:cNvSpPr>
            <a:spLocks noGrp="1"/>
          </p:cNvSpPr>
          <p:nvPr>
            <p:ph type="sldNum" sz="quarter" idx="12"/>
          </p:nvPr>
        </p:nvSpPr>
        <p:spPr/>
        <p:txBody>
          <a:bodyPr/>
          <a:lstStyle/>
          <a:p>
            <a:fld id="{425DE80A-DE69-4446-AF1C-E749BA787A57}" type="slidenum">
              <a:rPr lang="en-US" smtClean="0"/>
              <a:t>‹#›</a:t>
            </a:fld>
            <a:endParaRPr lang="en-US"/>
          </a:p>
        </p:txBody>
      </p:sp>
    </p:spTree>
    <p:extLst>
      <p:ext uri="{BB962C8B-B14F-4D97-AF65-F5344CB8AC3E}">
        <p14:creationId xmlns:p14="http://schemas.microsoft.com/office/powerpoint/2010/main" val="2787220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D7D85-14D7-749D-8FCD-9D6968A05C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BED2F7-3379-817B-1EF1-AD814E6AEE3E}"/>
              </a:ext>
            </a:extLst>
          </p:cNvPr>
          <p:cNvSpPr>
            <a:spLocks noGrp="1"/>
          </p:cNvSpPr>
          <p:nvPr>
            <p:ph type="dt" sz="half" idx="10"/>
          </p:nvPr>
        </p:nvSpPr>
        <p:spPr/>
        <p:txBody>
          <a:bodyPr/>
          <a:lstStyle/>
          <a:p>
            <a:fld id="{AEF4EDB7-0909-844A-90AF-2181751EDFC5}" type="datetimeFigureOut">
              <a:rPr lang="en-US" smtClean="0"/>
              <a:t>7/9/26</a:t>
            </a:fld>
            <a:endParaRPr lang="en-US"/>
          </a:p>
        </p:txBody>
      </p:sp>
      <p:sp>
        <p:nvSpPr>
          <p:cNvPr id="4" name="Footer Placeholder 3">
            <a:extLst>
              <a:ext uri="{FF2B5EF4-FFF2-40B4-BE49-F238E27FC236}">
                <a16:creationId xmlns:a16="http://schemas.microsoft.com/office/drawing/2014/main" id="{EA4DD9A1-1E2B-FE98-8F49-C7CEC33C6A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B8B31E-549A-EF22-D1EA-DDAB8B0CB3D2}"/>
              </a:ext>
            </a:extLst>
          </p:cNvPr>
          <p:cNvSpPr>
            <a:spLocks noGrp="1"/>
          </p:cNvSpPr>
          <p:nvPr>
            <p:ph type="sldNum" sz="quarter" idx="12"/>
          </p:nvPr>
        </p:nvSpPr>
        <p:spPr/>
        <p:txBody>
          <a:bodyPr/>
          <a:lstStyle/>
          <a:p>
            <a:fld id="{425DE80A-DE69-4446-AF1C-E749BA787A57}" type="slidenum">
              <a:rPr lang="en-US" smtClean="0"/>
              <a:t>‹#›</a:t>
            </a:fld>
            <a:endParaRPr lang="en-US"/>
          </a:p>
        </p:txBody>
      </p:sp>
    </p:spTree>
    <p:extLst>
      <p:ext uri="{BB962C8B-B14F-4D97-AF65-F5344CB8AC3E}">
        <p14:creationId xmlns:p14="http://schemas.microsoft.com/office/powerpoint/2010/main" val="3455602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46D93B-D58A-1FD8-901C-F489D1D0166A}"/>
              </a:ext>
            </a:extLst>
          </p:cNvPr>
          <p:cNvSpPr>
            <a:spLocks noGrp="1"/>
          </p:cNvSpPr>
          <p:nvPr>
            <p:ph type="dt" sz="half" idx="10"/>
          </p:nvPr>
        </p:nvSpPr>
        <p:spPr/>
        <p:txBody>
          <a:bodyPr/>
          <a:lstStyle/>
          <a:p>
            <a:fld id="{AEF4EDB7-0909-844A-90AF-2181751EDFC5}" type="datetimeFigureOut">
              <a:rPr lang="en-US" smtClean="0"/>
              <a:t>7/9/26</a:t>
            </a:fld>
            <a:endParaRPr lang="en-US"/>
          </a:p>
        </p:txBody>
      </p:sp>
      <p:sp>
        <p:nvSpPr>
          <p:cNvPr id="3" name="Footer Placeholder 2">
            <a:extLst>
              <a:ext uri="{FF2B5EF4-FFF2-40B4-BE49-F238E27FC236}">
                <a16:creationId xmlns:a16="http://schemas.microsoft.com/office/drawing/2014/main" id="{DA77C809-B541-4623-ADD5-D46519FF95C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91709E-DF7E-8885-6D89-0D0EA32E935D}"/>
              </a:ext>
            </a:extLst>
          </p:cNvPr>
          <p:cNvSpPr>
            <a:spLocks noGrp="1"/>
          </p:cNvSpPr>
          <p:nvPr>
            <p:ph type="sldNum" sz="quarter" idx="12"/>
          </p:nvPr>
        </p:nvSpPr>
        <p:spPr/>
        <p:txBody>
          <a:bodyPr/>
          <a:lstStyle/>
          <a:p>
            <a:fld id="{425DE80A-DE69-4446-AF1C-E749BA787A57}" type="slidenum">
              <a:rPr lang="en-US" smtClean="0"/>
              <a:t>‹#›</a:t>
            </a:fld>
            <a:endParaRPr lang="en-US"/>
          </a:p>
        </p:txBody>
      </p:sp>
    </p:spTree>
    <p:extLst>
      <p:ext uri="{BB962C8B-B14F-4D97-AF65-F5344CB8AC3E}">
        <p14:creationId xmlns:p14="http://schemas.microsoft.com/office/powerpoint/2010/main" val="41418334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6BDE0-8A36-C1B9-F2E2-1E761BA0CF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4E709C-4790-31FA-30CC-46C22D8C68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20E379-F8F5-EBDA-B27B-586216B82E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FAC8B8-73C2-AB94-35AF-4B526D384E85}"/>
              </a:ext>
            </a:extLst>
          </p:cNvPr>
          <p:cNvSpPr>
            <a:spLocks noGrp="1"/>
          </p:cNvSpPr>
          <p:nvPr>
            <p:ph type="dt" sz="half" idx="10"/>
          </p:nvPr>
        </p:nvSpPr>
        <p:spPr/>
        <p:txBody>
          <a:bodyPr/>
          <a:lstStyle/>
          <a:p>
            <a:fld id="{AEF4EDB7-0909-844A-90AF-2181751EDFC5}" type="datetimeFigureOut">
              <a:rPr lang="en-US" smtClean="0"/>
              <a:t>7/9/26</a:t>
            </a:fld>
            <a:endParaRPr lang="en-US"/>
          </a:p>
        </p:txBody>
      </p:sp>
      <p:sp>
        <p:nvSpPr>
          <p:cNvPr id="6" name="Footer Placeholder 5">
            <a:extLst>
              <a:ext uri="{FF2B5EF4-FFF2-40B4-BE49-F238E27FC236}">
                <a16:creationId xmlns:a16="http://schemas.microsoft.com/office/drawing/2014/main" id="{6CD05735-1390-25E5-F116-3858F30B0E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3532213-E7D7-E38B-97BA-43182956E296}"/>
              </a:ext>
            </a:extLst>
          </p:cNvPr>
          <p:cNvSpPr>
            <a:spLocks noGrp="1"/>
          </p:cNvSpPr>
          <p:nvPr>
            <p:ph type="sldNum" sz="quarter" idx="12"/>
          </p:nvPr>
        </p:nvSpPr>
        <p:spPr/>
        <p:txBody>
          <a:bodyPr/>
          <a:lstStyle/>
          <a:p>
            <a:fld id="{425DE80A-DE69-4446-AF1C-E749BA787A57}" type="slidenum">
              <a:rPr lang="en-US" smtClean="0"/>
              <a:t>‹#›</a:t>
            </a:fld>
            <a:endParaRPr lang="en-US"/>
          </a:p>
        </p:txBody>
      </p:sp>
    </p:spTree>
    <p:extLst>
      <p:ext uri="{BB962C8B-B14F-4D97-AF65-F5344CB8AC3E}">
        <p14:creationId xmlns:p14="http://schemas.microsoft.com/office/powerpoint/2010/main" val="2288022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68E0E-D130-EEF7-36FD-47D5089678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673A63-5018-6DCC-6D2C-FFC9C80D19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E3626B-BF77-5DC9-C773-BE6B73A2E9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ECD9BA8-5891-082B-3370-E2C1A7FE61CA}"/>
              </a:ext>
            </a:extLst>
          </p:cNvPr>
          <p:cNvSpPr>
            <a:spLocks noGrp="1"/>
          </p:cNvSpPr>
          <p:nvPr>
            <p:ph type="dt" sz="half" idx="10"/>
          </p:nvPr>
        </p:nvSpPr>
        <p:spPr/>
        <p:txBody>
          <a:bodyPr/>
          <a:lstStyle/>
          <a:p>
            <a:fld id="{AEF4EDB7-0909-844A-90AF-2181751EDFC5}" type="datetimeFigureOut">
              <a:rPr lang="en-US" smtClean="0"/>
              <a:t>7/9/26</a:t>
            </a:fld>
            <a:endParaRPr lang="en-US"/>
          </a:p>
        </p:txBody>
      </p:sp>
      <p:sp>
        <p:nvSpPr>
          <p:cNvPr id="6" name="Footer Placeholder 5">
            <a:extLst>
              <a:ext uri="{FF2B5EF4-FFF2-40B4-BE49-F238E27FC236}">
                <a16:creationId xmlns:a16="http://schemas.microsoft.com/office/drawing/2014/main" id="{436DEF23-9399-EDBD-AEB2-237413B6C6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C61079-CDEE-F1BC-80B5-757C1C30392A}"/>
              </a:ext>
            </a:extLst>
          </p:cNvPr>
          <p:cNvSpPr>
            <a:spLocks noGrp="1"/>
          </p:cNvSpPr>
          <p:nvPr>
            <p:ph type="sldNum" sz="quarter" idx="12"/>
          </p:nvPr>
        </p:nvSpPr>
        <p:spPr/>
        <p:txBody>
          <a:bodyPr/>
          <a:lstStyle/>
          <a:p>
            <a:fld id="{425DE80A-DE69-4446-AF1C-E749BA787A57}" type="slidenum">
              <a:rPr lang="en-US" smtClean="0"/>
              <a:t>‹#›</a:t>
            </a:fld>
            <a:endParaRPr lang="en-US"/>
          </a:p>
        </p:txBody>
      </p:sp>
    </p:spTree>
    <p:extLst>
      <p:ext uri="{BB962C8B-B14F-4D97-AF65-F5344CB8AC3E}">
        <p14:creationId xmlns:p14="http://schemas.microsoft.com/office/powerpoint/2010/main" val="5682793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35FB4D-010C-3694-AA28-E751D14DBE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8A4A010-2B49-6F0B-1CD1-DE926B104C2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DBEDBD-7238-43FE-7689-50816A53BA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EF4EDB7-0909-844A-90AF-2181751EDFC5}" type="datetimeFigureOut">
              <a:rPr lang="en-US" smtClean="0"/>
              <a:t>7/9/26</a:t>
            </a:fld>
            <a:endParaRPr lang="en-US"/>
          </a:p>
        </p:txBody>
      </p:sp>
      <p:sp>
        <p:nvSpPr>
          <p:cNvPr id="5" name="Footer Placeholder 4">
            <a:extLst>
              <a:ext uri="{FF2B5EF4-FFF2-40B4-BE49-F238E27FC236}">
                <a16:creationId xmlns:a16="http://schemas.microsoft.com/office/drawing/2014/main" id="{02370E2E-BB7E-85D9-6179-432DA8CE9D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4D3E355-03AF-8C7E-D1C8-3A810F064F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25DE80A-DE69-4446-AF1C-E749BA787A57}" type="slidenum">
              <a:rPr lang="en-US" smtClean="0"/>
              <a:t>‹#›</a:t>
            </a:fld>
            <a:endParaRPr lang="en-US"/>
          </a:p>
        </p:txBody>
      </p:sp>
    </p:spTree>
    <p:extLst>
      <p:ext uri="{BB962C8B-B14F-4D97-AF65-F5344CB8AC3E}">
        <p14:creationId xmlns:p14="http://schemas.microsoft.com/office/powerpoint/2010/main" val="3884406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87C619C-EBAB-488E-96B9-153AA4C9B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30DA1C1-36FD-41D8-9826-EE797BF39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53312" cy="6858000"/>
          </a:xfrm>
          <a:custGeom>
            <a:avLst/>
            <a:gdLst>
              <a:gd name="connsiteX0" fmla="*/ 0 w 7433452"/>
              <a:gd name="connsiteY0" fmla="*/ 0 h 6858000"/>
              <a:gd name="connsiteX1" fmla="*/ 1592736 w 7433452"/>
              <a:gd name="connsiteY1" fmla="*/ 0 h 6858000"/>
              <a:gd name="connsiteX2" fmla="*/ 2171700 w 7433452"/>
              <a:gd name="connsiteY2" fmla="*/ 0 h 6858000"/>
              <a:gd name="connsiteX3" fmla="*/ 2762696 w 7433452"/>
              <a:gd name="connsiteY3" fmla="*/ 0 h 6858000"/>
              <a:gd name="connsiteX4" fmla="*/ 2829254 w 7433452"/>
              <a:gd name="connsiteY4" fmla="*/ 0 h 6858000"/>
              <a:gd name="connsiteX5" fmla="*/ 7415310 w 7433452"/>
              <a:gd name="connsiteY5" fmla="*/ 0 h 6858000"/>
              <a:gd name="connsiteX6" fmla="*/ 7405703 w 7433452"/>
              <a:gd name="connsiteY6" fmla="*/ 94814 h 6858000"/>
              <a:gd name="connsiteX7" fmla="*/ 7410754 w 7433452"/>
              <a:gd name="connsiteY7" fmla="*/ 421796 h 6858000"/>
              <a:gd name="connsiteX8" fmla="*/ 7414688 w 7433452"/>
              <a:gd name="connsiteY8" fmla="*/ 812192 h 6858000"/>
              <a:gd name="connsiteX9" fmla="*/ 7395017 w 7433452"/>
              <a:gd name="connsiteY9" fmla="*/ 1113642 h 6858000"/>
              <a:gd name="connsiteX10" fmla="*/ 7422810 w 7433452"/>
              <a:gd name="connsiteY10" fmla="*/ 1796708 h 6858000"/>
              <a:gd name="connsiteX11" fmla="*/ 7421161 w 7433452"/>
              <a:gd name="connsiteY11" fmla="*/ 2327333 h 6858000"/>
              <a:gd name="connsiteX12" fmla="*/ 7412023 w 7433452"/>
              <a:gd name="connsiteY12" fmla="*/ 2784280 h 6858000"/>
              <a:gd name="connsiteX13" fmla="*/ 7417480 w 7433452"/>
              <a:gd name="connsiteY13" fmla="*/ 2985458 h 6858000"/>
              <a:gd name="connsiteX14" fmla="*/ 7403774 w 7433452"/>
              <a:gd name="connsiteY14" fmla="*/ 3531096 h 6858000"/>
              <a:gd name="connsiteX15" fmla="*/ 7414307 w 7433452"/>
              <a:gd name="connsiteY15" fmla="*/ 4336830 h 6858000"/>
              <a:gd name="connsiteX16" fmla="*/ 7413419 w 7433452"/>
              <a:gd name="connsiteY16" fmla="*/ 5026893 h 6858000"/>
              <a:gd name="connsiteX17" fmla="*/ 7417734 w 7433452"/>
              <a:gd name="connsiteY17" fmla="*/ 5252632 h 6858000"/>
              <a:gd name="connsiteX18" fmla="*/ 7417734 w 7433452"/>
              <a:gd name="connsiteY18" fmla="*/ 5466282 h 6858000"/>
              <a:gd name="connsiteX19" fmla="*/ 7379659 w 7433452"/>
              <a:gd name="connsiteY19" fmla="*/ 6121225 h 6858000"/>
              <a:gd name="connsiteX20" fmla="*/ 7395115 w 7433452"/>
              <a:gd name="connsiteY20" fmla="*/ 6708907 h 6858000"/>
              <a:gd name="connsiteX21" fmla="*/ 7412408 w 7433452"/>
              <a:gd name="connsiteY21" fmla="*/ 6858000 h 6858000"/>
              <a:gd name="connsiteX22" fmla="*/ 2829254 w 7433452"/>
              <a:gd name="connsiteY22" fmla="*/ 6858000 h 6858000"/>
              <a:gd name="connsiteX23" fmla="*/ 2762696 w 7433452"/>
              <a:gd name="connsiteY23" fmla="*/ 6858000 h 6858000"/>
              <a:gd name="connsiteX24" fmla="*/ 2171700 w 7433452"/>
              <a:gd name="connsiteY24" fmla="*/ 6858000 h 6858000"/>
              <a:gd name="connsiteX25" fmla="*/ 1592736 w 7433452"/>
              <a:gd name="connsiteY25" fmla="*/ 6858000 h 6858000"/>
              <a:gd name="connsiteX26" fmla="*/ 0 w 7433452"/>
              <a:gd name="connsiteY2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33452" h="6858000">
                <a:moveTo>
                  <a:pt x="0" y="0"/>
                </a:moveTo>
                <a:lnTo>
                  <a:pt x="1592736" y="0"/>
                </a:lnTo>
                <a:lnTo>
                  <a:pt x="2171700" y="0"/>
                </a:lnTo>
                <a:lnTo>
                  <a:pt x="2762696" y="0"/>
                </a:lnTo>
                <a:lnTo>
                  <a:pt x="2829254" y="0"/>
                </a:lnTo>
                <a:lnTo>
                  <a:pt x="7415310" y="0"/>
                </a:lnTo>
                <a:lnTo>
                  <a:pt x="7405703" y="94814"/>
                </a:lnTo>
                <a:cubicBezTo>
                  <a:pt x="7398856" y="203629"/>
                  <a:pt x="7403520" y="312712"/>
                  <a:pt x="7410754" y="421796"/>
                </a:cubicBezTo>
                <a:cubicBezTo>
                  <a:pt x="7421580" y="551656"/>
                  <a:pt x="7422900" y="682144"/>
                  <a:pt x="7414688" y="812192"/>
                </a:cubicBezTo>
                <a:cubicBezTo>
                  <a:pt x="7406693" y="912591"/>
                  <a:pt x="7397682" y="1012988"/>
                  <a:pt x="7395017" y="1113642"/>
                </a:cubicBezTo>
                <a:cubicBezTo>
                  <a:pt x="7388670" y="1342689"/>
                  <a:pt x="7407708" y="1569316"/>
                  <a:pt x="7422810" y="1796708"/>
                </a:cubicBezTo>
                <a:cubicBezTo>
                  <a:pt x="7434487" y="1973710"/>
                  <a:pt x="7439944" y="2150457"/>
                  <a:pt x="7421161" y="2327333"/>
                </a:cubicBezTo>
                <a:cubicBezTo>
                  <a:pt x="7405170" y="2479266"/>
                  <a:pt x="7396793" y="2631453"/>
                  <a:pt x="7412023" y="2784280"/>
                </a:cubicBezTo>
                <a:cubicBezTo>
                  <a:pt x="7418749" y="2851085"/>
                  <a:pt x="7425984" y="2918653"/>
                  <a:pt x="7417480" y="2985458"/>
                </a:cubicBezTo>
                <a:cubicBezTo>
                  <a:pt x="7394508" y="3167039"/>
                  <a:pt x="7398063" y="3349132"/>
                  <a:pt x="7403774" y="3531096"/>
                </a:cubicBezTo>
                <a:cubicBezTo>
                  <a:pt x="7412277" y="3799715"/>
                  <a:pt x="7426364" y="4067954"/>
                  <a:pt x="7414307" y="4336830"/>
                </a:cubicBezTo>
                <a:cubicBezTo>
                  <a:pt x="7404027" y="4566639"/>
                  <a:pt x="7420653" y="4796831"/>
                  <a:pt x="7413419" y="5026893"/>
                </a:cubicBezTo>
                <a:cubicBezTo>
                  <a:pt x="7410982" y="5102162"/>
                  <a:pt x="7412429" y="5177504"/>
                  <a:pt x="7417734" y="5252632"/>
                </a:cubicBezTo>
                <a:cubicBezTo>
                  <a:pt x="7424271" y="5323700"/>
                  <a:pt x="7424271" y="5395213"/>
                  <a:pt x="7417734" y="5466282"/>
                </a:cubicBezTo>
                <a:cubicBezTo>
                  <a:pt x="7393239" y="5683875"/>
                  <a:pt x="7383214" y="5902486"/>
                  <a:pt x="7379659" y="6121225"/>
                </a:cubicBezTo>
                <a:cubicBezTo>
                  <a:pt x="7376423" y="6317442"/>
                  <a:pt x="7378041" y="6513586"/>
                  <a:pt x="7395115" y="6708907"/>
                </a:cubicBezTo>
                <a:lnTo>
                  <a:pt x="7412408" y="6858000"/>
                </a:lnTo>
                <a:lnTo>
                  <a:pt x="2829254" y="6858000"/>
                </a:lnTo>
                <a:lnTo>
                  <a:pt x="2762696" y="6858000"/>
                </a:lnTo>
                <a:lnTo>
                  <a:pt x="2171700" y="6858000"/>
                </a:lnTo>
                <a:lnTo>
                  <a:pt x="159273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8EB9DB0-0038-1086-D890-6CCCF86F4620}"/>
              </a:ext>
            </a:extLst>
          </p:cNvPr>
          <p:cNvSpPr>
            <a:spLocks noGrp="1"/>
          </p:cNvSpPr>
          <p:nvPr>
            <p:ph type="ctrTitle"/>
          </p:nvPr>
        </p:nvSpPr>
        <p:spPr>
          <a:xfrm>
            <a:off x="838200" y="484632"/>
            <a:ext cx="6081713" cy="3566160"/>
          </a:xfrm>
        </p:spPr>
        <p:txBody>
          <a:bodyPr>
            <a:normAutofit/>
          </a:bodyPr>
          <a:lstStyle/>
          <a:p>
            <a:pPr algn="l"/>
            <a:r>
              <a:rPr lang="en-US" sz="6100" b="1">
                <a:solidFill>
                  <a:srgbClr val="FFFFFF"/>
                </a:solidFill>
              </a:rPr>
              <a:t>Missing species: the biodiversity of prairie remnants</a:t>
            </a:r>
            <a:endParaRPr lang="en-US" sz="6100">
              <a:solidFill>
                <a:srgbClr val="FFFFFF"/>
              </a:solidFill>
            </a:endParaRPr>
          </a:p>
        </p:txBody>
      </p:sp>
      <p:sp>
        <p:nvSpPr>
          <p:cNvPr id="3" name="Subtitle 2">
            <a:extLst>
              <a:ext uri="{FF2B5EF4-FFF2-40B4-BE49-F238E27FC236}">
                <a16:creationId xmlns:a16="http://schemas.microsoft.com/office/drawing/2014/main" id="{69F5ACC0-4952-3BED-34F5-CB7E6420AB9F}"/>
              </a:ext>
            </a:extLst>
          </p:cNvPr>
          <p:cNvSpPr>
            <a:spLocks noGrp="1"/>
          </p:cNvSpPr>
          <p:nvPr>
            <p:ph type="subTitle" idx="1"/>
          </p:nvPr>
        </p:nvSpPr>
        <p:spPr>
          <a:xfrm>
            <a:off x="838200" y="4480560"/>
            <a:ext cx="6081713" cy="1975924"/>
          </a:xfrm>
        </p:spPr>
        <p:txBody>
          <a:bodyPr>
            <a:normAutofit/>
          </a:bodyPr>
          <a:lstStyle/>
          <a:p>
            <a:pPr algn="l"/>
            <a:r>
              <a:rPr lang="en-US" sz="2000" dirty="0">
                <a:solidFill>
                  <a:srgbClr val="FFFFFF"/>
                </a:solidFill>
                <a:latin typeface="Arial" panose="020B0604020202020204" pitchFamily="34" charset="0"/>
                <a:cs typeface="Arial" panose="020B0604020202020204" pitchFamily="34" charset="0"/>
              </a:rPr>
              <a:t>Featured scientists: Mike Grillo and Jeremy Davis from Loyola University-Chicago and Nick Budde from the Forest Preserves of Will County (IL). </a:t>
            </a:r>
          </a:p>
          <a:p>
            <a:pPr algn="l"/>
            <a:r>
              <a:rPr lang="en-US" sz="2000">
                <a:solidFill>
                  <a:srgbClr val="FFFFFF"/>
                </a:solidFill>
                <a:latin typeface="Arial" panose="020B0604020202020204" pitchFamily="34" charset="0"/>
                <a:cs typeface="Arial" panose="020B0604020202020204" pitchFamily="34" charset="0"/>
              </a:rPr>
              <a:t>Written with: </a:t>
            </a:r>
            <a:r>
              <a:rPr lang="en-US" sz="2000" dirty="0">
                <a:solidFill>
                  <a:srgbClr val="FFFFFF"/>
                </a:solidFill>
                <a:latin typeface="Arial" panose="020B0604020202020204" pitchFamily="34" charset="0"/>
                <a:cs typeface="Arial" panose="020B0604020202020204" pitchFamily="34" charset="0"/>
              </a:rPr>
              <a:t>Kerrie Rovito and Katarina Alvarado from Chicago Public Schools.</a:t>
            </a:r>
          </a:p>
          <a:p>
            <a:pPr algn="l"/>
            <a:endParaRPr lang="en-US" sz="2000" dirty="0">
              <a:solidFill>
                <a:srgbClr val="FFFFFF"/>
              </a:solidFill>
            </a:endParaRPr>
          </a:p>
        </p:txBody>
      </p:sp>
      <p:pic>
        <p:nvPicPr>
          <p:cNvPr id="5" name="image7.png">
            <a:extLst>
              <a:ext uri="{FF2B5EF4-FFF2-40B4-BE49-F238E27FC236}">
                <a16:creationId xmlns:a16="http://schemas.microsoft.com/office/drawing/2014/main" id="{B806D033-505D-7A03-7F2E-7E5E689D2EA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937587" y="383228"/>
            <a:ext cx="3872053" cy="2904040"/>
          </a:xfrm>
          <a:prstGeom prst="rect">
            <a:avLst/>
          </a:prstGeom>
        </p:spPr>
      </p:pic>
      <p:sp>
        <p:nvSpPr>
          <p:cNvPr id="14" name="sketch line">
            <a:extLst>
              <a:ext uri="{FF2B5EF4-FFF2-40B4-BE49-F238E27FC236}">
                <a16:creationId xmlns:a16="http://schemas.microsoft.com/office/drawing/2014/main" id="{35BC54F7-1315-4D6C-9420-A5BF0CDDB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475" y="4252192"/>
            <a:ext cx="4056549" cy="18288"/>
          </a:xfrm>
          <a:custGeom>
            <a:avLst/>
            <a:gdLst>
              <a:gd name="csX0" fmla="*/ 0 w 4056549"/>
              <a:gd name="csY0" fmla="*/ 0 h 18288"/>
              <a:gd name="csX1" fmla="*/ 676092 w 4056549"/>
              <a:gd name="csY1" fmla="*/ 0 h 18288"/>
              <a:gd name="csX2" fmla="*/ 1271052 w 4056549"/>
              <a:gd name="csY2" fmla="*/ 0 h 18288"/>
              <a:gd name="csX3" fmla="*/ 1947144 w 4056549"/>
              <a:gd name="csY3" fmla="*/ 0 h 18288"/>
              <a:gd name="csX4" fmla="*/ 2501539 w 4056549"/>
              <a:gd name="csY4" fmla="*/ 0 h 18288"/>
              <a:gd name="csX5" fmla="*/ 3137065 w 4056549"/>
              <a:gd name="csY5" fmla="*/ 0 h 18288"/>
              <a:gd name="csX6" fmla="*/ 4056549 w 4056549"/>
              <a:gd name="csY6" fmla="*/ 0 h 18288"/>
              <a:gd name="csX7" fmla="*/ 4056549 w 4056549"/>
              <a:gd name="csY7" fmla="*/ 18288 h 18288"/>
              <a:gd name="csX8" fmla="*/ 3380458 w 4056549"/>
              <a:gd name="csY8" fmla="*/ 18288 h 18288"/>
              <a:gd name="csX9" fmla="*/ 2663801 w 4056549"/>
              <a:gd name="csY9" fmla="*/ 18288 h 18288"/>
              <a:gd name="csX10" fmla="*/ 2068840 w 4056549"/>
              <a:gd name="csY10" fmla="*/ 18288 h 18288"/>
              <a:gd name="csX11" fmla="*/ 1311618 w 4056549"/>
              <a:gd name="csY11" fmla="*/ 18288 h 18288"/>
              <a:gd name="csX12" fmla="*/ 716657 w 4056549"/>
              <a:gd name="csY12" fmla="*/ 18288 h 18288"/>
              <a:gd name="csX13" fmla="*/ 0 w 4056549"/>
              <a:gd name="csY13" fmla="*/ 18288 h 18288"/>
              <a:gd name="csX14" fmla="*/ 0 w 4056549"/>
              <a:gd name="csY14"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4056549" h="18288" fill="none" extrusionOk="0">
                <a:moveTo>
                  <a:pt x="0" y="0"/>
                </a:moveTo>
                <a:cubicBezTo>
                  <a:pt x="324395" y="-12272"/>
                  <a:pt x="437185" y="20747"/>
                  <a:pt x="676092" y="0"/>
                </a:cubicBezTo>
                <a:cubicBezTo>
                  <a:pt x="914999" y="-20747"/>
                  <a:pt x="980886" y="20074"/>
                  <a:pt x="1271052" y="0"/>
                </a:cubicBezTo>
                <a:cubicBezTo>
                  <a:pt x="1561218" y="-20074"/>
                  <a:pt x="1609815" y="19965"/>
                  <a:pt x="1947144" y="0"/>
                </a:cubicBezTo>
                <a:cubicBezTo>
                  <a:pt x="2284473" y="-19965"/>
                  <a:pt x="2317816" y="-23682"/>
                  <a:pt x="2501539" y="0"/>
                </a:cubicBezTo>
                <a:cubicBezTo>
                  <a:pt x="2685262" y="23682"/>
                  <a:pt x="2879461" y="12712"/>
                  <a:pt x="3137065" y="0"/>
                </a:cubicBezTo>
                <a:cubicBezTo>
                  <a:pt x="3394669" y="-12712"/>
                  <a:pt x="3618306" y="-41742"/>
                  <a:pt x="4056549" y="0"/>
                </a:cubicBezTo>
                <a:cubicBezTo>
                  <a:pt x="4056201" y="6465"/>
                  <a:pt x="4056979" y="10922"/>
                  <a:pt x="4056549" y="18288"/>
                </a:cubicBezTo>
                <a:cubicBezTo>
                  <a:pt x="3807729" y="-7540"/>
                  <a:pt x="3536237" y="12619"/>
                  <a:pt x="3380458" y="18288"/>
                </a:cubicBezTo>
                <a:cubicBezTo>
                  <a:pt x="3224679" y="23957"/>
                  <a:pt x="2967497" y="23368"/>
                  <a:pt x="2663801" y="18288"/>
                </a:cubicBezTo>
                <a:cubicBezTo>
                  <a:pt x="2360105" y="13208"/>
                  <a:pt x="2359716" y="-8821"/>
                  <a:pt x="2068840" y="18288"/>
                </a:cubicBezTo>
                <a:cubicBezTo>
                  <a:pt x="1777964" y="45397"/>
                  <a:pt x="1641909" y="31681"/>
                  <a:pt x="1311618" y="18288"/>
                </a:cubicBezTo>
                <a:cubicBezTo>
                  <a:pt x="981327" y="4895"/>
                  <a:pt x="990410" y="11155"/>
                  <a:pt x="716657" y="18288"/>
                </a:cubicBezTo>
                <a:cubicBezTo>
                  <a:pt x="442904" y="25421"/>
                  <a:pt x="330722" y="13665"/>
                  <a:pt x="0" y="18288"/>
                </a:cubicBezTo>
                <a:cubicBezTo>
                  <a:pt x="75" y="12069"/>
                  <a:pt x="515" y="5650"/>
                  <a:pt x="0" y="0"/>
                </a:cubicBezTo>
                <a:close/>
              </a:path>
              <a:path w="4056549" h="18288" stroke="0" extrusionOk="0">
                <a:moveTo>
                  <a:pt x="0" y="0"/>
                </a:moveTo>
                <a:cubicBezTo>
                  <a:pt x="175099" y="13469"/>
                  <a:pt x="459673" y="14529"/>
                  <a:pt x="594961" y="0"/>
                </a:cubicBezTo>
                <a:cubicBezTo>
                  <a:pt x="730249" y="-14529"/>
                  <a:pt x="873178" y="22015"/>
                  <a:pt x="1149356" y="0"/>
                </a:cubicBezTo>
                <a:cubicBezTo>
                  <a:pt x="1425534" y="-22015"/>
                  <a:pt x="1498871" y="-21513"/>
                  <a:pt x="1744316" y="0"/>
                </a:cubicBezTo>
                <a:cubicBezTo>
                  <a:pt x="1989761" y="21513"/>
                  <a:pt x="2112991" y="-46"/>
                  <a:pt x="2420408" y="0"/>
                </a:cubicBezTo>
                <a:cubicBezTo>
                  <a:pt x="2727825" y="46"/>
                  <a:pt x="2880256" y="-10040"/>
                  <a:pt x="3137065" y="0"/>
                </a:cubicBezTo>
                <a:cubicBezTo>
                  <a:pt x="3393874" y="10040"/>
                  <a:pt x="3704325" y="-6685"/>
                  <a:pt x="4056549" y="0"/>
                </a:cubicBezTo>
                <a:cubicBezTo>
                  <a:pt x="4055732" y="6895"/>
                  <a:pt x="4055770" y="11206"/>
                  <a:pt x="4056549" y="18288"/>
                </a:cubicBezTo>
                <a:cubicBezTo>
                  <a:pt x="3812770" y="11959"/>
                  <a:pt x="3533996" y="-5717"/>
                  <a:pt x="3299327" y="18288"/>
                </a:cubicBezTo>
                <a:cubicBezTo>
                  <a:pt x="3064658" y="42293"/>
                  <a:pt x="2940381" y="24492"/>
                  <a:pt x="2744931" y="18288"/>
                </a:cubicBezTo>
                <a:cubicBezTo>
                  <a:pt x="2549481" y="12084"/>
                  <a:pt x="2252169" y="51841"/>
                  <a:pt x="1987709" y="18288"/>
                </a:cubicBezTo>
                <a:cubicBezTo>
                  <a:pt x="1723249" y="-15265"/>
                  <a:pt x="1438946" y="3423"/>
                  <a:pt x="1230487" y="18288"/>
                </a:cubicBezTo>
                <a:cubicBezTo>
                  <a:pt x="1022028" y="33153"/>
                  <a:pt x="795957" y="18596"/>
                  <a:pt x="676092" y="18288"/>
                </a:cubicBezTo>
                <a:cubicBezTo>
                  <a:pt x="556227" y="17980"/>
                  <a:pt x="334853" y="39451"/>
                  <a:pt x="0" y="18288"/>
                </a:cubicBezTo>
                <a:cubicBezTo>
                  <a:pt x="95" y="14343"/>
                  <a:pt x="742" y="686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2.png" descr="Untitled">
            <a:extLst>
              <a:ext uri="{FF2B5EF4-FFF2-40B4-BE49-F238E27FC236}">
                <a16:creationId xmlns:a16="http://schemas.microsoft.com/office/drawing/2014/main" id="{32724111-2697-DA87-DCF3-ED9A7BC585AD}"/>
              </a:ext>
            </a:extLst>
          </p:cNvPr>
          <p:cNvPicPr/>
          <p:nvPr/>
        </p:nvPicPr>
        <p:blipFill>
          <a:blip r:embed="rId4">
            <a:biLevel thresh="25000"/>
          </a:blip>
          <a:stretch>
            <a:fillRect/>
          </a:stretch>
        </p:blipFill>
        <p:spPr>
          <a:xfrm>
            <a:off x="1521240" y="205054"/>
            <a:ext cx="3931920" cy="1199235"/>
          </a:xfrm>
          <a:prstGeom prst="rect">
            <a:avLst/>
          </a:prstGeom>
        </p:spPr>
      </p:pic>
      <p:pic>
        <p:nvPicPr>
          <p:cNvPr id="7" name="Picture 6">
            <a:extLst>
              <a:ext uri="{FF2B5EF4-FFF2-40B4-BE49-F238E27FC236}">
                <a16:creationId xmlns:a16="http://schemas.microsoft.com/office/drawing/2014/main" id="{44CD4A10-4B29-1FD4-4DFD-B14B47201DC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10800000">
            <a:off x="7937587" y="3570733"/>
            <a:ext cx="3872050" cy="2904038"/>
          </a:xfrm>
          <a:prstGeom prst="rect">
            <a:avLst/>
          </a:prstGeom>
        </p:spPr>
      </p:pic>
    </p:spTree>
    <p:extLst>
      <p:ext uri="{BB962C8B-B14F-4D97-AF65-F5344CB8AC3E}">
        <p14:creationId xmlns:p14="http://schemas.microsoft.com/office/powerpoint/2010/main" val="3572430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3D4A05-3167-6D47-DB4A-2765501E147F}"/>
              </a:ext>
            </a:extLst>
          </p:cNvPr>
          <p:cNvGrpSpPr/>
          <p:nvPr/>
        </p:nvGrpSpPr>
        <p:grpSpPr>
          <a:xfrm>
            <a:off x="2630743" y="643466"/>
            <a:ext cx="6930514" cy="5571067"/>
            <a:chOff x="0" y="0"/>
            <a:chExt cx="5943600" cy="4778381"/>
          </a:xfrm>
        </p:grpSpPr>
        <p:pic>
          <p:nvPicPr>
            <p:cNvPr id="5" name="image4.png">
              <a:extLst>
                <a:ext uri="{FF2B5EF4-FFF2-40B4-BE49-F238E27FC236}">
                  <a16:creationId xmlns:a16="http://schemas.microsoft.com/office/drawing/2014/main" id="{9CD96E88-287D-3EDB-B855-07081CF1E47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0"/>
              <a:ext cx="5943600" cy="3949700"/>
            </a:xfrm>
            <a:prstGeom prst="rect">
              <a:avLst/>
            </a:prstGeom>
            <a:ln/>
          </p:spPr>
        </p:pic>
        <p:sp>
          <p:nvSpPr>
            <p:cNvPr id="6" name="Text Box 9">
              <a:extLst>
                <a:ext uri="{FF2B5EF4-FFF2-40B4-BE49-F238E27FC236}">
                  <a16:creationId xmlns:a16="http://schemas.microsoft.com/office/drawing/2014/main" id="{6F9CFF77-1F57-CCD7-18E7-26E29BF8ED5C}"/>
                </a:ext>
              </a:extLst>
            </p:cNvPr>
            <p:cNvSpPr txBox="1"/>
            <p:nvPr/>
          </p:nvSpPr>
          <p:spPr>
            <a:xfrm>
              <a:off x="0" y="3955311"/>
              <a:ext cx="5943600" cy="82307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defTabSz="1060704">
                <a:spcAft>
                  <a:spcPts val="600"/>
                </a:spcAft>
              </a:pPr>
              <a:r>
                <a:rPr lang="en-US" sz="1392" kern="1200" dirty="0">
                  <a:solidFill>
                    <a:schemeClr val="tx1"/>
                  </a:solidFill>
                  <a:latin typeface="Times New Roman" panose="02020603050405020304" pitchFamily="18" charset="0"/>
                  <a:ea typeface="+mn-ea"/>
                  <a:cs typeface="Times New Roman" panose="02020603050405020304" pitchFamily="18" charset="0"/>
                </a:rPr>
                <a:t>Historical (left) vs present-day (right) land cover in Illinois. The beige represents the prairies. Notice it is very difficult to even spot the prairies on the right. The yellow is agricultural fields, showing how the landscape has changed from prairie to agriculture. Image from </a:t>
              </a:r>
              <a:r>
                <a:rPr lang="en-US" sz="1392" i="1" kern="1200" dirty="0">
                  <a:solidFill>
                    <a:schemeClr val="tx1"/>
                  </a:solidFill>
                  <a:latin typeface="Times New Roman" panose="02020603050405020304" pitchFamily="18" charset="0"/>
                  <a:ea typeface="+mn-ea"/>
                  <a:cs typeface="Times New Roman" panose="02020603050405020304" pitchFamily="18" charset="0"/>
                </a:rPr>
                <a:t>The Nature Conservancy.</a:t>
              </a:r>
              <a:endParaRPr lang="en-US" sz="1392" kern="1200" dirty="0">
                <a:solidFill>
                  <a:schemeClr val="tx1"/>
                </a:solidFill>
                <a:latin typeface="Times New Roman" panose="02020603050405020304" pitchFamily="18" charset="0"/>
                <a:ea typeface="+mn-ea"/>
                <a:cs typeface="Times New Roman" panose="02020603050405020304" pitchFamily="18" charset="0"/>
              </a:endParaRPr>
            </a:p>
            <a:p>
              <a:pPr defTabSz="1060704">
                <a:spcAft>
                  <a:spcPts val="600"/>
                </a:spcAft>
              </a:pPr>
              <a:r>
                <a:rPr lang="en-US" sz="1392" kern="1200" dirty="0">
                  <a:solidFill>
                    <a:schemeClr val="tx1"/>
                  </a:solidFill>
                  <a:latin typeface="Times New Roman" panose="02020603050405020304" pitchFamily="18" charset="0"/>
                  <a:ea typeface="+mn-ea"/>
                  <a:cs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46636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87CDA5-48FC-A7F1-ABE1-9E5E30B98909}"/>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7.png">
            <a:extLst>
              <a:ext uri="{FF2B5EF4-FFF2-40B4-BE49-F238E27FC236}">
                <a16:creationId xmlns:a16="http://schemas.microsoft.com/office/drawing/2014/main" id="{76C31050-E42D-B1AF-3784-ABA087C09A40}"/>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0"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sX0" fmla="*/ 0 w 1371600"/>
              <a:gd name="csY0" fmla="*/ 0 h 18288"/>
              <a:gd name="csX1" fmla="*/ 685800 w 1371600"/>
              <a:gd name="csY1" fmla="*/ 0 h 18288"/>
              <a:gd name="csX2" fmla="*/ 1371600 w 1371600"/>
              <a:gd name="csY2" fmla="*/ 0 h 18288"/>
              <a:gd name="csX3" fmla="*/ 1371600 w 1371600"/>
              <a:gd name="csY3" fmla="*/ 18288 h 18288"/>
              <a:gd name="csX4" fmla="*/ 713232 w 1371600"/>
              <a:gd name="csY4" fmla="*/ 18288 h 18288"/>
              <a:gd name="csX5" fmla="*/ 0 w 1371600"/>
              <a:gd name="csY5" fmla="*/ 18288 h 18288"/>
              <a:gd name="csX6" fmla="*/ 0 w 1371600"/>
              <a:gd name="csY6" fmla="*/ 0 h 1828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10">
            <a:extLst>
              <a:ext uri="{FF2B5EF4-FFF2-40B4-BE49-F238E27FC236}">
                <a16:creationId xmlns:a16="http://schemas.microsoft.com/office/drawing/2014/main" id="{BBF3E06C-A212-2D83-4216-0CD1238CD41F}"/>
              </a:ext>
            </a:extLst>
          </p:cNvPr>
          <p:cNvSpPr txBox="1"/>
          <p:nvPr/>
        </p:nvSpPr>
        <p:spPr>
          <a:xfrm>
            <a:off x="4654294" y="4777739"/>
            <a:ext cx="6897626" cy="1399223"/>
          </a:xfrm>
          <a:prstGeom prst="rect">
            <a:avLst/>
          </a:prstGeom>
        </p:spPr>
        <p:txBody>
          <a:bodyPr rot="0" spcFirstLastPara="0" vert="horz" lIns="91440" tIns="45720" rIns="91440" bIns="45720" numCol="1" spcCol="0" rtlCol="0" fromWordArt="0" anchor="ctr" anchorCtr="0" forceAA="0" compatLnSpc="1">
            <a:prstTxWarp prst="textNoShape">
              <a:avLst/>
            </a:prstTxWarp>
            <a:normAutofit/>
          </a:bodyPr>
          <a:lstStyle/>
          <a:p>
            <a:pPr marR="0">
              <a:lnSpc>
                <a:spcPct val="90000"/>
              </a:lnSpc>
              <a:spcAft>
                <a:spcPts val="600"/>
              </a:spcAft>
            </a:pPr>
            <a:r>
              <a:rPr lang="en-US" sz="2200" dirty="0">
                <a:effectLst/>
              </a:rPr>
              <a:t>Remnant prairies in Illinois are filled with a diversity of grasses and forbs, as well as microbes, invertebrates, mammals, and more!</a:t>
            </a:r>
          </a:p>
        </p:txBody>
      </p:sp>
    </p:spTree>
    <p:extLst>
      <p:ext uri="{BB962C8B-B14F-4D97-AF65-F5344CB8AC3E}">
        <p14:creationId xmlns:p14="http://schemas.microsoft.com/office/powerpoint/2010/main" val="1253626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410F5400-4A7F-D456-D5BF-2DFFBD72247F}"/>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a:off x="20" y="1282"/>
            <a:ext cx="12191980" cy="6856718"/>
          </a:xfrm>
          <a:prstGeom prst="rect">
            <a:avLst/>
          </a:prstGeom>
        </p:spPr>
      </p:pic>
    </p:spTree>
    <p:extLst>
      <p:ext uri="{BB962C8B-B14F-4D97-AF65-F5344CB8AC3E}">
        <p14:creationId xmlns:p14="http://schemas.microsoft.com/office/powerpoint/2010/main" val="4217764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43C90C-3D23-7418-29E7-7426C1EAA583}"/>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a:xfrm rot="10800000">
            <a:off x="20" y="10"/>
            <a:ext cx="12191980" cy="6857990"/>
          </a:xfrm>
          <a:prstGeom prst="rect">
            <a:avLst/>
          </a:prstGeom>
        </p:spPr>
      </p:pic>
      <p:sp>
        <p:nvSpPr>
          <p:cNvPr id="12" name="Rectangle 11">
            <a:extLst>
              <a:ext uri="{FF2B5EF4-FFF2-40B4-BE49-F238E27FC236}">
                <a16:creationId xmlns:a16="http://schemas.microsoft.com/office/drawing/2014/main" id="{216BB327-7AA9-4EC5-815F-9D8E6BC53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630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EE0B6E2-7CE8-4D86-87FC-4B58A7D8E7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1.jpg" descr="A group of people posing for a photo&#10;&#10;AI-generated content may be incorrect.">
            <a:extLst>
              <a:ext uri="{FF2B5EF4-FFF2-40B4-BE49-F238E27FC236}">
                <a16:creationId xmlns:a16="http://schemas.microsoft.com/office/drawing/2014/main" id="{11B2875E-B856-A61F-9327-CC344967D25C}"/>
              </a:ext>
            </a:extLst>
          </p:cNvPr>
          <p:cNvPicPr/>
          <p:nvPr/>
        </p:nvPicPr>
        <p:blipFill>
          <a:blip r:embed="rId2" cstate="hqprint">
            <a:extLst>
              <a:ext uri="{28A0092B-C50C-407E-A947-70E740481C1C}">
                <a14:useLocalDpi xmlns:a14="http://schemas.microsoft.com/office/drawing/2010/main"/>
              </a:ext>
            </a:extLst>
          </a:blip>
          <a:srcRect/>
          <a:stretch>
            <a:fillRect/>
          </a:stretch>
        </p:blipFill>
        <p:spPr>
          <a:xfrm>
            <a:off x="132299" y="168916"/>
            <a:ext cx="11927401" cy="6520167"/>
          </a:xfrm>
          <a:custGeom>
            <a:avLst/>
            <a:gdLst/>
            <a:ahLst/>
            <a:cxnLst/>
            <a:rect l="l" t="t" r="r" b="b"/>
            <a:pathLst>
              <a:path w="10630858" h="5869478">
                <a:moveTo>
                  <a:pt x="5791061" y="218"/>
                </a:moveTo>
                <a:cubicBezTo>
                  <a:pt x="5877327" y="-560"/>
                  <a:pt x="5971399" y="626"/>
                  <a:pt x="6073275" y="5793"/>
                </a:cubicBezTo>
                <a:cubicBezTo>
                  <a:pt x="6098744" y="7086"/>
                  <a:pt x="6121786" y="8165"/>
                  <a:pt x="6142651" y="9057"/>
                </a:cubicBezTo>
                <a:lnTo>
                  <a:pt x="6164185" y="9874"/>
                </a:lnTo>
                <a:lnTo>
                  <a:pt x="6258731" y="5793"/>
                </a:lnTo>
                <a:lnTo>
                  <a:pt x="6319194" y="2002"/>
                </a:lnTo>
                <a:lnTo>
                  <a:pt x="6413049" y="11772"/>
                </a:lnTo>
                <a:cubicBezTo>
                  <a:pt x="6592720" y="42783"/>
                  <a:pt x="6774188" y="66100"/>
                  <a:pt x="6956654" y="46745"/>
                </a:cubicBezTo>
                <a:cubicBezTo>
                  <a:pt x="7082424" y="33223"/>
                  <a:pt x="7207994" y="25294"/>
                  <a:pt x="7334364" y="25763"/>
                </a:cubicBezTo>
                <a:cubicBezTo>
                  <a:pt x="7624835" y="25763"/>
                  <a:pt x="7915502" y="28559"/>
                  <a:pt x="8205974" y="22730"/>
                </a:cubicBezTo>
                <a:cubicBezTo>
                  <a:pt x="8464499" y="17601"/>
                  <a:pt x="8722029" y="6412"/>
                  <a:pt x="8980756" y="34620"/>
                </a:cubicBezTo>
                <a:cubicBezTo>
                  <a:pt x="9362658" y="76124"/>
                  <a:pt x="9746556" y="62832"/>
                  <a:pt x="10129655" y="57937"/>
                </a:cubicBezTo>
                <a:lnTo>
                  <a:pt x="10163726" y="56766"/>
                </a:lnTo>
                <a:lnTo>
                  <a:pt x="10254950" y="73131"/>
                </a:lnTo>
                <a:lnTo>
                  <a:pt x="10311819" y="101928"/>
                </a:lnTo>
                <a:cubicBezTo>
                  <a:pt x="10479504" y="200737"/>
                  <a:pt x="10591476" y="367254"/>
                  <a:pt x="10625532" y="561669"/>
                </a:cubicBezTo>
                <a:lnTo>
                  <a:pt x="10626834" y="578090"/>
                </a:lnTo>
                <a:lnTo>
                  <a:pt x="10611964" y="734537"/>
                </a:lnTo>
                <a:cubicBezTo>
                  <a:pt x="10602387" y="823467"/>
                  <a:pt x="10587763" y="913306"/>
                  <a:pt x="10611964" y="1001326"/>
                </a:cubicBezTo>
                <a:cubicBezTo>
                  <a:pt x="10628543" y="1062669"/>
                  <a:pt x="10632231" y="1127783"/>
                  <a:pt x="10622705" y="1191154"/>
                </a:cubicBezTo>
                <a:cubicBezTo>
                  <a:pt x="10606645" y="1303627"/>
                  <a:pt x="10603293" y="1418084"/>
                  <a:pt x="10612740" y="1531572"/>
                </a:cubicBezTo>
                <a:cubicBezTo>
                  <a:pt x="10618978" y="1606398"/>
                  <a:pt x="10618020" y="1681815"/>
                  <a:pt x="10609893" y="1756397"/>
                </a:cubicBezTo>
                <a:cubicBezTo>
                  <a:pt x="10599152" y="1856690"/>
                  <a:pt x="10582457" y="1958800"/>
                  <a:pt x="10602776" y="2059394"/>
                </a:cubicBezTo>
                <a:cubicBezTo>
                  <a:pt x="10635130" y="2219226"/>
                  <a:pt x="10628659" y="2378906"/>
                  <a:pt x="10615717" y="2539949"/>
                </a:cubicBezTo>
                <a:cubicBezTo>
                  <a:pt x="10606011" y="2659785"/>
                  <a:pt x="10595269" y="2780984"/>
                  <a:pt x="10614682" y="2902183"/>
                </a:cubicBezTo>
                <a:cubicBezTo>
                  <a:pt x="10623029" y="2958418"/>
                  <a:pt x="10623029" y="3015928"/>
                  <a:pt x="10614682" y="3072165"/>
                </a:cubicBezTo>
                <a:cubicBezTo>
                  <a:pt x="10604587" y="3147914"/>
                  <a:pt x="10595010" y="3222907"/>
                  <a:pt x="10607952" y="3299413"/>
                </a:cubicBezTo>
                <a:cubicBezTo>
                  <a:pt x="10613646" y="3332743"/>
                  <a:pt x="10617917" y="3366376"/>
                  <a:pt x="10620894" y="3400009"/>
                </a:cubicBezTo>
                <a:cubicBezTo>
                  <a:pt x="10626822" y="3485877"/>
                  <a:pt x="10624699" y="3572233"/>
                  <a:pt x="10614553" y="3657556"/>
                </a:cubicBezTo>
                <a:cubicBezTo>
                  <a:pt x="10604846" y="3756637"/>
                  <a:pt x="10620635" y="3856323"/>
                  <a:pt x="10607694" y="3955100"/>
                </a:cubicBezTo>
                <a:cubicBezTo>
                  <a:pt x="10598504" y="4034653"/>
                  <a:pt x="10598155" y="4115265"/>
                  <a:pt x="10606658" y="4194923"/>
                </a:cubicBezTo>
                <a:cubicBezTo>
                  <a:pt x="10621954" y="4345512"/>
                  <a:pt x="10620998" y="4497755"/>
                  <a:pt x="10603811" y="4648057"/>
                </a:cubicBezTo>
                <a:cubicBezTo>
                  <a:pt x="10593198" y="4735775"/>
                  <a:pt x="10587116" y="4826067"/>
                  <a:pt x="10606140" y="4912119"/>
                </a:cubicBezTo>
                <a:cubicBezTo>
                  <a:pt x="10628530" y="5013245"/>
                  <a:pt x="10633189" y="5114446"/>
                  <a:pt x="10629921" y="5215515"/>
                </a:cubicBezTo>
                <a:lnTo>
                  <a:pt x="10625356" y="5273604"/>
                </a:lnTo>
                <a:lnTo>
                  <a:pt x="10624284" y="5284086"/>
                </a:lnTo>
                <a:cubicBezTo>
                  <a:pt x="10601148" y="5404993"/>
                  <a:pt x="10545219" y="5529874"/>
                  <a:pt x="10458692" y="5632218"/>
                </a:cubicBezTo>
                <a:lnTo>
                  <a:pt x="10418904" y="5670857"/>
                </a:lnTo>
                <a:lnTo>
                  <a:pt x="10417064" y="5673484"/>
                </a:lnTo>
                <a:cubicBezTo>
                  <a:pt x="10307992" y="5802550"/>
                  <a:pt x="10158402" y="5877799"/>
                  <a:pt x="9954609" y="5858572"/>
                </a:cubicBezTo>
                <a:cubicBezTo>
                  <a:pt x="9860355" y="5870096"/>
                  <a:pt x="9750551" y="5855439"/>
                  <a:pt x="9657171" y="5854061"/>
                </a:cubicBezTo>
                <a:lnTo>
                  <a:pt x="9612467" y="5856387"/>
                </a:lnTo>
                <a:lnTo>
                  <a:pt x="9279984" y="5838331"/>
                </a:lnTo>
                <a:cubicBezTo>
                  <a:pt x="9153141" y="5834280"/>
                  <a:pt x="9026273" y="5834164"/>
                  <a:pt x="8899305" y="5841275"/>
                </a:cubicBezTo>
                <a:cubicBezTo>
                  <a:pt x="8761407" y="5850940"/>
                  <a:pt x="8623304" y="5854733"/>
                  <a:pt x="8485266" y="5852671"/>
                </a:cubicBezTo>
                <a:lnTo>
                  <a:pt x="8314842" y="5842884"/>
                </a:lnTo>
                <a:lnTo>
                  <a:pt x="8193631" y="5825368"/>
                </a:lnTo>
                <a:lnTo>
                  <a:pt x="8029897" y="5818284"/>
                </a:lnTo>
                <a:lnTo>
                  <a:pt x="8028296" y="5817260"/>
                </a:lnTo>
                <a:lnTo>
                  <a:pt x="8008332" y="5817260"/>
                </a:lnTo>
                <a:lnTo>
                  <a:pt x="8006732" y="5818114"/>
                </a:lnTo>
                <a:lnTo>
                  <a:pt x="7839115" y="5825368"/>
                </a:lnTo>
                <a:lnTo>
                  <a:pt x="7801585" y="5830791"/>
                </a:lnTo>
                <a:lnTo>
                  <a:pt x="7734233" y="5834980"/>
                </a:lnTo>
                <a:lnTo>
                  <a:pt x="7482820" y="5855530"/>
                </a:lnTo>
                <a:lnTo>
                  <a:pt x="7445741" y="5854102"/>
                </a:lnTo>
                <a:lnTo>
                  <a:pt x="7403701" y="5858035"/>
                </a:lnTo>
                <a:lnTo>
                  <a:pt x="7155292" y="5854564"/>
                </a:lnTo>
                <a:cubicBezTo>
                  <a:pt x="6874805" y="5835913"/>
                  <a:pt x="6593917" y="5824488"/>
                  <a:pt x="6312830" y="5849900"/>
                </a:cubicBezTo>
                <a:lnTo>
                  <a:pt x="6232577" y="5855788"/>
                </a:lnTo>
                <a:lnTo>
                  <a:pt x="6231985" y="5855764"/>
                </a:lnTo>
                <a:lnTo>
                  <a:pt x="6166003" y="5858572"/>
                </a:lnTo>
                <a:cubicBezTo>
                  <a:pt x="6100624" y="5861901"/>
                  <a:pt x="6043822" y="5864887"/>
                  <a:pt x="5993271" y="5866513"/>
                </a:cubicBezTo>
                <a:lnTo>
                  <a:pt x="5925657" y="5866398"/>
                </a:lnTo>
                <a:lnTo>
                  <a:pt x="5833706" y="5859695"/>
                </a:lnTo>
                <a:cubicBezTo>
                  <a:pt x="5697214" y="5841788"/>
                  <a:pt x="5559607" y="5838897"/>
                  <a:pt x="5422657" y="5851067"/>
                </a:cubicBezTo>
                <a:lnTo>
                  <a:pt x="5250035" y="5858044"/>
                </a:lnTo>
                <a:lnTo>
                  <a:pt x="5151093" y="5858278"/>
                </a:lnTo>
                <a:lnTo>
                  <a:pt x="4972680" y="5851067"/>
                </a:lnTo>
                <a:cubicBezTo>
                  <a:pt x="4829141" y="5841741"/>
                  <a:pt x="4685204" y="5826120"/>
                  <a:pt x="4542066" y="5842905"/>
                </a:cubicBezTo>
                <a:cubicBezTo>
                  <a:pt x="4491758" y="5848734"/>
                  <a:pt x="4441488" y="5852626"/>
                  <a:pt x="4391242" y="5854962"/>
                </a:cubicBezTo>
                <a:lnTo>
                  <a:pt x="4246482" y="5857576"/>
                </a:lnTo>
                <a:lnTo>
                  <a:pt x="4221030" y="5856572"/>
                </a:lnTo>
                <a:lnTo>
                  <a:pt x="4218005" y="5856681"/>
                </a:lnTo>
                <a:lnTo>
                  <a:pt x="3939367" y="5844305"/>
                </a:lnTo>
                <a:cubicBezTo>
                  <a:pt x="3773470" y="5832648"/>
                  <a:pt x="3606974" y="5815626"/>
                  <a:pt x="3441875" y="5843140"/>
                </a:cubicBezTo>
                <a:cubicBezTo>
                  <a:pt x="3386806" y="5851400"/>
                  <a:pt x="3331601" y="5858126"/>
                  <a:pt x="3276306" y="5863318"/>
                </a:cubicBezTo>
                <a:lnTo>
                  <a:pt x="3225006" y="5866706"/>
                </a:lnTo>
                <a:lnTo>
                  <a:pt x="3194056" y="5866407"/>
                </a:lnTo>
                <a:lnTo>
                  <a:pt x="3082891" y="5863061"/>
                </a:lnTo>
                <a:lnTo>
                  <a:pt x="3013959" y="5869302"/>
                </a:lnTo>
                <a:cubicBezTo>
                  <a:pt x="2910698" y="5871464"/>
                  <a:pt x="2845426" y="5852913"/>
                  <a:pt x="2748311" y="5858572"/>
                </a:cubicBezTo>
                <a:cubicBezTo>
                  <a:pt x="2736171" y="5859279"/>
                  <a:pt x="2721419" y="5860082"/>
                  <a:pt x="2704411" y="5860936"/>
                </a:cubicBezTo>
                <a:lnTo>
                  <a:pt x="2650475" y="5863440"/>
                </a:lnTo>
                <a:lnTo>
                  <a:pt x="2436349" y="5854816"/>
                </a:lnTo>
                <a:cubicBezTo>
                  <a:pt x="2095150" y="5845165"/>
                  <a:pt x="1753811" y="5845122"/>
                  <a:pt x="1412584" y="5830782"/>
                </a:cubicBezTo>
                <a:cubicBezTo>
                  <a:pt x="1262458" y="5824256"/>
                  <a:pt x="1113131" y="5859227"/>
                  <a:pt x="963404" y="5861093"/>
                </a:cubicBezTo>
                <a:cubicBezTo>
                  <a:pt x="896140" y="5861967"/>
                  <a:pt x="828812" y="5861342"/>
                  <a:pt x="761431" y="5859896"/>
                </a:cubicBezTo>
                <a:lnTo>
                  <a:pt x="637698" y="5856158"/>
                </a:lnTo>
                <a:lnTo>
                  <a:pt x="592997" y="5853711"/>
                </a:lnTo>
                <a:cubicBezTo>
                  <a:pt x="391136" y="5830428"/>
                  <a:pt x="227663" y="5724844"/>
                  <a:pt x="123577" y="5564333"/>
                </a:cubicBezTo>
                <a:lnTo>
                  <a:pt x="99502" y="5518240"/>
                </a:lnTo>
                <a:lnTo>
                  <a:pt x="95609" y="5512764"/>
                </a:lnTo>
                <a:lnTo>
                  <a:pt x="86221" y="5492812"/>
                </a:lnTo>
                <a:lnTo>
                  <a:pt x="61763" y="5445986"/>
                </a:lnTo>
                <a:lnTo>
                  <a:pt x="56991" y="5430695"/>
                </a:lnTo>
                <a:lnTo>
                  <a:pt x="41922" y="5398673"/>
                </a:lnTo>
                <a:lnTo>
                  <a:pt x="25760" y="5339273"/>
                </a:lnTo>
                <a:lnTo>
                  <a:pt x="16811" y="5271956"/>
                </a:lnTo>
                <a:cubicBezTo>
                  <a:pt x="9305" y="5238090"/>
                  <a:pt x="4710" y="5203585"/>
                  <a:pt x="3092" y="5168860"/>
                </a:cubicBezTo>
                <a:cubicBezTo>
                  <a:pt x="-7132" y="5042101"/>
                  <a:pt x="10081" y="4917108"/>
                  <a:pt x="24446" y="4791844"/>
                </a:cubicBezTo>
                <a:cubicBezTo>
                  <a:pt x="34023" y="4712006"/>
                  <a:pt x="48647" y="4631352"/>
                  <a:pt x="24446" y="4552331"/>
                </a:cubicBezTo>
                <a:cubicBezTo>
                  <a:pt x="7867" y="4497261"/>
                  <a:pt x="4180" y="4438805"/>
                  <a:pt x="13705" y="4381912"/>
                </a:cubicBezTo>
                <a:cubicBezTo>
                  <a:pt x="29766" y="4280940"/>
                  <a:pt x="33117" y="4178184"/>
                  <a:pt x="23670" y="4076300"/>
                </a:cubicBezTo>
                <a:cubicBezTo>
                  <a:pt x="17432" y="4009125"/>
                  <a:pt x="18390" y="3941419"/>
                  <a:pt x="26517" y="3874462"/>
                </a:cubicBezTo>
                <a:cubicBezTo>
                  <a:pt x="37258" y="3784423"/>
                  <a:pt x="53954" y="3692752"/>
                  <a:pt x="33635" y="3602444"/>
                </a:cubicBezTo>
                <a:cubicBezTo>
                  <a:pt x="1280" y="3458954"/>
                  <a:pt x="7751" y="3315599"/>
                  <a:pt x="20694" y="3171022"/>
                </a:cubicBezTo>
                <a:cubicBezTo>
                  <a:pt x="30400" y="3063439"/>
                  <a:pt x="41141" y="2954632"/>
                  <a:pt x="21728" y="2845824"/>
                </a:cubicBezTo>
                <a:cubicBezTo>
                  <a:pt x="13381" y="2795337"/>
                  <a:pt x="13381" y="2743709"/>
                  <a:pt x="21728" y="2693221"/>
                </a:cubicBezTo>
                <a:cubicBezTo>
                  <a:pt x="31823" y="2625218"/>
                  <a:pt x="41400" y="2557892"/>
                  <a:pt x="28458" y="2489208"/>
                </a:cubicBezTo>
                <a:cubicBezTo>
                  <a:pt x="22764" y="2459285"/>
                  <a:pt x="18493" y="2429092"/>
                  <a:pt x="15516" y="2398898"/>
                </a:cubicBezTo>
                <a:cubicBezTo>
                  <a:pt x="9589" y="2321809"/>
                  <a:pt x="11711" y="2244283"/>
                  <a:pt x="21857" y="2167683"/>
                </a:cubicBezTo>
                <a:cubicBezTo>
                  <a:pt x="31564" y="2078733"/>
                  <a:pt x="15776" y="1989238"/>
                  <a:pt x="28717" y="1900560"/>
                </a:cubicBezTo>
                <a:cubicBezTo>
                  <a:pt x="37907" y="1829142"/>
                  <a:pt x="38255" y="1756772"/>
                  <a:pt x="29752" y="1685258"/>
                </a:cubicBezTo>
                <a:cubicBezTo>
                  <a:pt x="14456" y="1550065"/>
                  <a:pt x="15412" y="1413389"/>
                  <a:pt x="32599" y="1278454"/>
                </a:cubicBezTo>
                <a:cubicBezTo>
                  <a:pt x="43212" y="1199704"/>
                  <a:pt x="49294" y="1118644"/>
                  <a:pt x="30270" y="1041390"/>
                </a:cubicBezTo>
                <a:cubicBezTo>
                  <a:pt x="-14509" y="859818"/>
                  <a:pt x="11634" y="677973"/>
                  <a:pt x="30270" y="497354"/>
                </a:cubicBezTo>
                <a:lnTo>
                  <a:pt x="31725" y="472895"/>
                </a:lnTo>
                <a:lnTo>
                  <a:pt x="43781" y="427827"/>
                </a:lnTo>
                <a:lnTo>
                  <a:pt x="50994" y="413476"/>
                </a:lnTo>
                <a:lnTo>
                  <a:pt x="58372" y="387895"/>
                </a:lnTo>
                <a:cubicBezTo>
                  <a:pt x="111660" y="254431"/>
                  <a:pt x="198390" y="154469"/>
                  <a:pt x="306361" y="90092"/>
                </a:cubicBezTo>
                <a:lnTo>
                  <a:pt x="343340" y="71955"/>
                </a:lnTo>
                <a:lnTo>
                  <a:pt x="451947" y="55771"/>
                </a:lnTo>
                <a:lnTo>
                  <a:pt x="480681" y="50638"/>
                </a:lnTo>
                <a:lnTo>
                  <a:pt x="500476" y="51097"/>
                </a:lnTo>
                <a:cubicBezTo>
                  <a:pt x="614729" y="49684"/>
                  <a:pt x="728933" y="43772"/>
                  <a:pt x="843024" y="32056"/>
                </a:cubicBezTo>
                <a:cubicBezTo>
                  <a:pt x="1123212" y="7156"/>
                  <a:pt x="1404499" y="3566"/>
                  <a:pt x="1685086" y="21332"/>
                </a:cubicBezTo>
                <a:cubicBezTo>
                  <a:pt x="1938623" y="33688"/>
                  <a:pt x="2191759" y="64000"/>
                  <a:pt x="2445896" y="38121"/>
                </a:cubicBezTo>
                <a:cubicBezTo>
                  <a:pt x="2489616" y="33690"/>
                  <a:pt x="2532937" y="26111"/>
                  <a:pt x="2576333" y="19030"/>
                </a:cubicBezTo>
                <a:lnTo>
                  <a:pt x="2696353" y="4251"/>
                </a:lnTo>
                <a:lnTo>
                  <a:pt x="2745536" y="5232"/>
                </a:lnTo>
                <a:cubicBezTo>
                  <a:pt x="2818993" y="6452"/>
                  <a:pt x="2887864" y="7004"/>
                  <a:pt x="2947014" y="5793"/>
                </a:cubicBezTo>
                <a:cubicBezTo>
                  <a:pt x="3006163" y="4584"/>
                  <a:pt x="3060036" y="3178"/>
                  <a:pt x="3110399" y="1949"/>
                </a:cubicBezTo>
                <a:lnTo>
                  <a:pt x="3199002" y="221"/>
                </a:lnTo>
                <a:lnTo>
                  <a:pt x="3325015" y="3583"/>
                </a:lnTo>
                <a:cubicBezTo>
                  <a:pt x="3530714" y="12997"/>
                  <a:pt x="3736239" y="28910"/>
                  <a:pt x="3941762" y="43248"/>
                </a:cubicBezTo>
                <a:cubicBezTo>
                  <a:pt x="4091489" y="53739"/>
                  <a:pt x="4241215" y="66563"/>
                  <a:pt x="4390942" y="37886"/>
                </a:cubicBezTo>
                <a:cubicBezTo>
                  <a:pt x="4517292" y="15154"/>
                  <a:pt x="4645537" y="10467"/>
                  <a:pt x="4772844" y="23896"/>
                </a:cubicBezTo>
                <a:cubicBezTo>
                  <a:pt x="4885597" y="37327"/>
                  <a:pt x="4999052" y="40520"/>
                  <a:pt x="5112224" y="33456"/>
                </a:cubicBezTo>
                <a:lnTo>
                  <a:pt x="5477482" y="6922"/>
                </a:lnTo>
                <a:lnTo>
                  <a:pt x="5517883" y="7607"/>
                </a:lnTo>
                <a:lnTo>
                  <a:pt x="5555683" y="6426"/>
                </a:lnTo>
                <a:cubicBezTo>
                  <a:pt x="5626335" y="3737"/>
                  <a:pt x="5704795" y="995"/>
                  <a:pt x="5791061" y="218"/>
                </a:cubicBezTo>
                <a:close/>
              </a:path>
            </a:pathLst>
          </a:custGeom>
        </p:spPr>
      </p:pic>
    </p:spTree>
    <p:extLst>
      <p:ext uri="{BB962C8B-B14F-4D97-AF65-F5344CB8AC3E}">
        <p14:creationId xmlns:p14="http://schemas.microsoft.com/office/powerpoint/2010/main" val="3054198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E5B804E-80CE-3620-9417-135E3456034E}"/>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Box 7">
            <a:extLst>
              <a:ext uri="{FF2B5EF4-FFF2-40B4-BE49-F238E27FC236}">
                <a16:creationId xmlns:a16="http://schemas.microsoft.com/office/drawing/2014/main" id="{B3053E74-53F2-8C2A-83F1-64751BDD9D5E}"/>
              </a:ext>
            </a:extLst>
          </p:cNvPr>
          <p:cNvSpPr txBox="1">
            <a:spLocks/>
          </p:cNvSpPr>
          <p:nvPr/>
        </p:nvSpPr>
        <p:spPr>
          <a:xfrm>
            <a:off x="534057" y="2840243"/>
            <a:ext cx="4243589" cy="3320668"/>
          </a:xfrm>
          <a:prstGeom prst="rect">
            <a:avLst/>
          </a:prstGeom>
        </p:spPr>
        <p:txBody>
          <a:bodyPr rot="0" spcFirstLastPara="0" vert="horz" lIns="91440" tIns="45720" rIns="91440" bIns="45720" numCol="1" spcCol="0" rtlCol="0" fromWordArt="0" anchorCtr="0" forceAA="0" compatLnSpc="1">
            <a:prstTxWarp prst="textNoShape">
              <a:avLst/>
            </a:prstTxWarp>
            <a:normAutofit/>
          </a:bodyPr>
          <a:lstStyle/>
          <a:p>
            <a:pPr marR="0">
              <a:lnSpc>
                <a:spcPct val="90000"/>
              </a:lnSpc>
              <a:spcAft>
                <a:spcPts val="600"/>
              </a:spcAft>
            </a:pPr>
            <a:r>
              <a:rPr lang="en-US" sz="2200" dirty="0">
                <a:effectLst/>
              </a:rPr>
              <a:t>Researchers identifying plants in the remnant prairie site to document species richness. </a:t>
            </a:r>
          </a:p>
        </p:txBody>
      </p:sp>
      <p:pic>
        <p:nvPicPr>
          <p:cNvPr id="2" name="image6.jpg" descr="A person looking at a plant&#10;&#10;AI-generated content may be incorrect.">
            <a:extLst>
              <a:ext uri="{FF2B5EF4-FFF2-40B4-BE49-F238E27FC236}">
                <a16:creationId xmlns:a16="http://schemas.microsoft.com/office/drawing/2014/main" id="{1AE27328-5A77-D642-69E2-CA86C894BF2E}"/>
              </a:ext>
            </a:extLst>
          </p:cNvPr>
          <p:cNvPicPr>
            <a:picLocks noChangeAspect="1"/>
          </p:cNvPicPr>
          <p:nvPr/>
        </p:nvPicPr>
        <p:blipFill>
          <a:blip r:embed="rId2" cstate="hqprint">
            <a:extLst>
              <a:ext uri="{28A0092B-C50C-407E-A947-70E740481C1C}">
                <a14:useLocalDpi xmlns:a14="http://schemas.microsoft.com/office/drawing/2010/main"/>
              </a:ext>
            </a:extLst>
          </a:blip>
          <a:srcRect r="-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1511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E7F806-4116-CD8C-E808-C6A099461C15}"/>
              </a:ext>
            </a:extLst>
          </p:cNvPr>
          <p:cNvPicPr>
            <a:picLocks noChangeAspect="1"/>
          </p:cNvPicPr>
          <p:nvPr/>
        </p:nvPicPr>
        <p:blipFill>
          <a:blip r:embed="rId2"/>
          <a:stretch>
            <a:fillRect/>
          </a:stretch>
        </p:blipFill>
        <p:spPr>
          <a:xfrm>
            <a:off x="734237" y="253999"/>
            <a:ext cx="2311400" cy="6350000"/>
          </a:xfrm>
          <a:prstGeom prst="rect">
            <a:avLst/>
          </a:prstGeom>
        </p:spPr>
      </p:pic>
      <p:pic>
        <p:nvPicPr>
          <p:cNvPr id="5" name="Picture 4">
            <a:extLst>
              <a:ext uri="{FF2B5EF4-FFF2-40B4-BE49-F238E27FC236}">
                <a16:creationId xmlns:a16="http://schemas.microsoft.com/office/drawing/2014/main" id="{123A06F9-9368-C200-C31B-07CD500866EF}"/>
              </a:ext>
            </a:extLst>
          </p:cNvPr>
          <p:cNvPicPr>
            <a:picLocks noChangeAspect="1"/>
          </p:cNvPicPr>
          <p:nvPr/>
        </p:nvPicPr>
        <p:blipFill>
          <a:blip r:embed="rId3"/>
          <a:stretch>
            <a:fillRect/>
          </a:stretch>
        </p:blipFill>
        <p:spPr>
          <a:xfrm>
            <a:off x="4032250" y="839125"/>
            <a:ext cx="7181850" cy="5179749"/>
          </a:xfrm>
          <a:prstGeom prst="rect">
            <a:avLst/>
          </a:prstGeom>
        </p:spPr>
      </p:pic>
    </p:spTree>
    <p:extLst>
      <p:ext uri="{BB962C8B-B14F-4D97-AF65-F5344CB8AC3E}">
        <p14:creationId xmlns:p14="http://schemas.microsoft.com/office/powerpoint/2010/main" val="353333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3CF8757-D350-158F-D776-E81550291711}"/>
              </a:ext>
            </a:extLst>
          </p:cNvPr>
          <p:cNvPicPr>
            <a:picLocks noChangeAspect="1"/>
          </p:cNvPicPr>
          <p:nvPr/>
        </p:nvPicPr>
        <p:blipFill>
          <a:blip r:embed="rId2"/>
          <a:stretch>
            <a:fillRect/>
          </a:stretch>
        </p:blipFill>
        <p:spPr>
          <a:xfrm>
            <a:off x="786580" y="1920240"/>
            <a:ext cx="10618840" cy="4937760"/>
          </a:xfrm>
          <a:prstGeom prst="rect">
            <a:avLst/>
          </a:prstGeom>
        </p:spPr>
      </p:pic>
      <p:pic>
        <p:nvPicPr>
          <p:cNvPr id="2" name="image5.png">
            <a:extLst>
              <a:ext uri="{FF2B5EF4-FFF2-40B4-BE49-F238E27FC236}">
                <a16:creationId xmlns:a16="http://schemas.microsoft.com/office/drawing/2014/main" id="{27B5C112-9227-FB79-33CC-32D6176D930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47736" y="0"/>
            <a:ext cx="1922525" cy="2651760"/>
          </a:xfrm>
          <a:prstGeom prst="rect">
            <a:avLst/>
          </a:prstGeom>
          <a:ln>
            <a:solidFill>
              <a:schemeClr val="tx1"/>
            </a:solidFill>
          </a:ln>
        </p:spPr>
      </p:pic>
      <p:sp>
        <p:nvSpPr>
          <p:cNvPr id="3" name="Text Box 7">
            <a:extLst>
              <a:ext uri="{FF2B5EF4-FFF2-40B4-BE49-F238E27FC236}">
                <a16:creationId xmlns:a16="http://schemas.microsoft.com/office/drawing/2014/main" id="{EB53DE28-E19D-EE96-C817-9D34ABAB26A8}"/>
              </a:ext>
            </a:extLst>
          </p:cNvPr>
          <p:cNvSpPr txBox="1">
            <a:spLocks/>
          </p:cNvSpPr>
          <p:nvPr/>
        </p:nvSpPr>
        <p:spPr>
          <a:xfrm>
            <a:off x="3441083" y="501377"/>
            <a:ext cx="4243589" cy="1660083"/>
          </a:xfrm>
          <a:prstGeom prst="rect">
            <a:avLst/>
          </a:prstGeom>
        </p:spPr>
        <p:txBody>
          <a:bodyPr rot="0" spcFirstLastPara="0" vert="horz" lIns="91440" tIns="45720" rIns="91440" bIns="45720" numCol="1" spcCol="0" rtlCol="0" fromWordArt="0" anchorCtr="0" forceAA="0" compatLnSpc="1">
            <a:prstTxWarp prst="textNoShape">
              <a:avLst/>
            </a:prstTxWarp>
            <a:normAutofit fontScale="92500" lnSpcReduction="20000"/>
          </a:bodyPr>
          <a:lstStyle/>
          <a:p>
            <a:pPr marR="0">
              <a:lnSpc>
                <a:spcPct val="90000"/>
              </a:lnSpc>
              <a:spcAft>
                <a:spcPts val="600"/>
              </a:spcAft>
            </a:pPr>
            <a:r>
              <a:rPr lang="en-US" sz="1600" dirty="0">
                <a:effectLst/>
              </a:rPr>
              <a:t>This study was done at several sites, 5 of which are shown to the left. At each site, there were 6 potential plots. The treatments were randomly assigned, 1 with low AMF broadcast, one with high AMF broadcast, and 2 controls. </a:t>
            </a:r>
          </a:p>
          <a:p>
            <a:pPr marR="0">
              <a:lnSpc>
                <a:spcPct val="90000"/>
              </a:lnSpc>
              <a:spcAft>
                <a:spcPts val="600"/>
              </a:spcAft>
            </a:pPr>
            <a:endParaRPr lang="en-US" sz="1600" dirty="0">
              <a:effectLst/>
            </a:endParaRPr>
          </a:p>
          <a:p>
            <a:pPr marR="0">
              <a:lnSpc>
                <a:spcPct val="90000"/>
              </a:lnSpc>
              <a:spcAft>
                <a:spcPts val="600"/>
              </a:spcAft>
            </a:pPr>
            <a:r>
              <a:rPr lang="en-US" sz="1600" dirty="0">
                <a:effectLst/>
              </a:rPr>
              <a:t>The full results from all the </a:t>
            </a:r>
            <a:r>
              <a:rPr lang="en-US" sz="1600" dirty="0"/>
              <a:t>sites are presented below.</a:t>
            </a:r>
            <a:r>
              <a:rPr lang="en-US" sz="1600" dirty="0">
                <a:effectLst/>
              </a:rPr>
              <a:t> </a:t>
            </a:r>
          </a:p>
        </p:txBody>
      </p:sp>
    </p:spTree>
    <p:extLst>
      <p:ext uri="{BB962C8B-B14F-4D97-AF65-F5344CB8AC3E}">
        <p14:creationId xmlns:p14="http://schemas.microsoft.com/office/powerpoint/2010/main" val="38917471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42</TotalTime>
  <Words>203</Words>
  <Application>Microsoft Macintosh PowerPoint</Application>
  <PresentationFormat>Widescreen</PresentationFormat>
  <Paragraphs>11</Paragraphs>
  <Slides>9</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vt:i4>
      </vt:variant>
    </vt:vector>
  </HeadingPairs>
  <TitlesOfParts>
    <vt:vector size="14" baseType="lpstr">
      <vt:lpstr>Aptos</vt:lpstr>
      <vt:lpstr>Aptos Display</vt:lpstr>
      <vt:lpstr>Arial</vt:lpstr>
      <vt:lpstr>Times New Roman</vt:lpstr>
      <vt:lpstr>Office Theme</vt:lpstr>
      <vt:lpstr>Missing species: the biodiversity of prairie remnants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Schultheis, Elizabeth</dc:creator>
  <cp:lastModifiedBy>Schultheis, Elizabeth</cp:lastModifiedBy>
  <cp:revision>11</cp:revision>
  <dcterms:created xsi:type="dcterms:W3CDTF">2025-09-10T16:43:34Z</dcterms:created>
  <dcterms:modified xsi:type="dcterms:W3CDTF">2026-07-09T17:50:24Z</dcterms:modified>
</cp:coreProperties>
</file>