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541" r:id="rId2"/>
    <p:sldId id="539" r:id="rId3"/>
    <p:sldId id="536" r:id="rId4"/>
    <p:sldId id="258" r:id="rId5"/>
    <p:sldId id="259" r:id="rId6"/>
    <p:sldId id="260" r:id="rId7"/>
    <p:sldId id="273" r:id="rId8"/>
    <p:sldId id="496" r:id="rId9"/>
    <p:sldId id="267" r:id="rId10"/>
    <p:sldId id="442" r:id="rId11"/>
    <p:sldId id="540" r:id="rId12"/>
    <p:sldId id="503" r:id="rId13"/>
    <p:sldId id="495" r:id="rId14"/>
    <p:sldId id="286" r:id="rId15"/>
    <p:sldId id="538" r:id="rId16"/>
    <p:sldId id="571" r:id="rId17"/>
    <p:sldId id="5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22"/>
    <p:restoredTop sz="88014"/>
  </p:normalViewPr>
  <p:slideViewPr>
    <p:cSldViewPr snapToGrid="0">
      <p:cViewPr varScale="1">
        <p:scale>
          <a:sx n="111" d="100"/>
          <a:sy n="111" d="100"/>
        </p:scale>
        <p:origin x="93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61EE2-0D84-DE44-90C2-F9C2886722E9}" type="datetimeFigureOut">
              <a:rPr lang="en-US" smtClean="0"/>
              <a:t>5/1/26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D4F96B-FB6C-874A-95FF-40AF5698FA9B}" type="slidenum">
              <a:rPr lang="en-US" smtClean="0"/>
              <a:t>‹#›</a:t>
            </a:fld>
            <a:endParaRPr lang="en-US"/>
          </a:p>
        </p:txBody>
      </p:sp>
    </p:spTree>
    <p:extLst>
      <p:ext uri="{BB962C8B-B14F-4D97-AF65-F5344CB8AC3E}">
        <p14:creationId xmlns:p14="http://schemas.microsoft.com/office/powerpoint/2010/main" val="427358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Garter snakes are a common sight across North America, but one small species in Northern California has helped scientists learn a lot about how animals adapt to their environment. Since 1972, a long lineage of scientists has studied these snakes and passed their data down through generations. This long-term dataset allows scientists to ask questions about how replicate populations change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garter snakes live in two very different types of habitats. Some populations live along </a:t>
            </a:r>
            <a:r>
              <a:rPr lang="en-US" sz="1200" b="1" kern="1200" dirty="0">
                <a:solidFill>
                  <a:schemeClr val="tx1"/>
                </a:solidFill>
                <a:effectLst/>
                <a:latin typeface="+mn-lt"/>
                <a:ea typeface="+mn-ea"/>
                <a:cs typeface="+mn-cs"/>
              </a:rPr>
              <a:t>lakeshores at low elevations</a:t>
            </a:r>
            <a:r>
              <a:rPr lang="en-US" sz="1200" kern="1200" dirty="0">
                <a:solidFill>
                  <a:schemeClr val="tx1"/>
                </a:solidFill>
                <a:effectLst/>
                <a:latin typeface="+mn-lt"/>
                <a:ea typeface="+mn-ea"/>
                <a:cs typeface="+mn-cs"/>
              </a:rPr>
              <a:t>. These areas have rocky shorelines, warmer temperatures, and steady access to water and food like small fish and frogs. However, these snakes also face more predators. Other populations live in </a:t>
            </a:r>
            <a:r>
              <a:rPr lang="en-US" sz="1200" b="1" kern="1200" dirty="0">
                <a:solidFill>
                  <a:schemeClr val="tx1"/>
                </a:solidFill>
                <a:effectLst/>
                <a:latin typeface="+mn-lt"/>
                <a:ea typeface="+mn-ea"/>
                <a:cs typeface="+mn-cs"/>
              </a:rPr>
              <a:t>high-elevation mountain meadows</a:t>
            </a:r>
            <a:r>
              <a:rPr lang="en-US" sz="1200" kern="1200" dirty="0">
                <a:solidFill>
                  <a:schemeClr val="tx1"/>
                </a:solidFill>
                <a:effectLst/>
                <a:latin typeface="+mn-lt"/>
                <a:ea typeface="+mn-ea"/>
                <a:cs typeface="+mn-cs"/>
              </a:rPr>
              <a:t>. These habitats are cooler and covered in grass. Water and food are not always available and can change each year depending on snow and rain. Because these habitats are so different, the snakes in each place experience different challenges.</a:t>
            </a:r>
          </a:p>
          <a:p>
            <a:endParaRPr lang="en-US" dirty="0"/>
          </a:p>
        </p:txBody>
      </p:sp>
      <p:sp>
        <p:nvSpPr>
          <p:cNvPr id="4" name="Slide Number Placeholder 3"/>
          <p:cNvSpPr>
            <a:spLocks noGrp="1"/>
          </p:cNvSpPr>
          <p:nvPr>
            <p:ph type="sldNum" sz="quarter" idx="5"/>
          </p:nvPr>
        </p:nvSpPr>
        <p:spPr/>
        <p:txBody>
          <a:bodyPr/>
          <a:lstStyle/>
          <a:p>
            <a:fld id="{8FD4F96B-FB6C-874A-95FF-40AF5698FA9B}" type="slidenum">
              <a:rPr lang="en-US" smtClean="0"/>
              <a:t>2</a:t>
            </a:fld>
            <a:endParaRPr lang="en-US"/>
          </a:p>
        </p:txBody>
      </p:sp>
    </p:spTree>
    <p:extLst>
      <p:ext uri="{BB962C8B-B14F-4D97-AF65-F5344CB8AC3E}">
        <p14:creationId xmlns:p14="http://schemas.microsoft.com/office/powerpoint/2010/main" val="572030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elevation Lakeshore</a:t>
            </a:r>
          </a:p>
        </p:txBody>
      </p:sp>
      <p:sp>
        <p:nvSpPr>
          <p:cNvPr id="4" name="Slide Number Placeholder 3"/>
          <p:cNvSpPr>
            <a:spLocks noGrp="1"/>
          </p:cNvSpPr>
          <p:nvPr>
            <p:ph type="sldNum" sz="quarter" idx="5"/>
          </p:nvPr>
        </p:nvSpPr>
        <p:spPr/>
        <p:txBody>
          <a:bodyPr/>
          <a:lstStyle/>
          <a:p>
            <a:fld id="{E7D6AA88-C110-9A4C-8C93-8882863DE739}" type="slidenum">
              <a:rPr lang="en-US" smtClean="0"/>
              <a:t>14</a:t>
            </a:fld>
            <a:endParaRPr lang="en-US"/>
          </a:p>
        </p:txBody>
      </p:sp>
    </p:spTree>
    <p:extLst>
      <p:ext uri="{BB962C8B-B14F-4D97-AF65-F5344CB8AC3E}">
        <p14:creationId xmlns:p14="http://schemas.microsoft.com/office/powerpoint/2010/main" val="1191890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Elevation meadow</a:t>
            </a:r>
          </a:p>
        </p:txBody>
      </p:sp>
      <p:sp>
        <p:nvSpPr>
          <p:cNvPr id="4" name="Slide Number Placeholder 3"/>
          <p:cNvSpPr>
            <a:spLocks noGrp="1"/>
          </p:cNvSpPr>
          <p:nvPr>
            <p:ph type="sldNum" sz="quarter" idx="5"/>
          </p:nvPr>
        </p:nvSpPr>
        <p:spPr/>
        <p:txBody>
          <a:bodyPr/>
          <a:lstStyle/>
          <a:p>
            <a:fld id="{8FD4F96B-FB6C-874A-95FF-40AF5698FA9B}" type="slidenum">
              <a:rPr lang="en-US" smtClean="0"/>
              <a:t>15</a:t>
            </a:fld>
            <a:endParaRPr lang="en-US"/>
          </a:p>
        </p:txBody>
      </p:sp>
    </p:spTree>
    <p:extLst>
      <p:ext uri="{BB962C8B-B14F-4D97-AF65-F5344CB8AC3E}">
        <p14:creationId xmlns:p14="http://schemas.microsoft.com/office/powerpoint/2010/main" val="3854419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Kaitlyn became interested in these snakes after a surprising start to her career. Interested in reptiles since childhood, she originally moved to Texas to join a lab that was studying turtles. Unfortunately, only a few weeks in, the grant money supporting her position fell through - right after she moved from Wisconsin to Texas! Luckily, another researcher invited her to join a lab studying snakes. After earning her Master’s degree, Kaitlyn continued this work during her PhD with her collaborator, Anne.</a:t>
            </a:r>
          </a:p>
          <a:p>
            <a:r>
              <a:rPr lang="en-US" sz="1200" kern="1200" dirty="0">
                <a:solidFill>
                  <a:schemeClr val="tx1"/>
                </a:solidFill>
                <a:effectLst/>
                <a:latin typeface="+mn-lt"/>
                <a:ea typeface="+mn-ea"/>
                <a:cs typeface="+mn-cs"/>
              </a:rPr>
              <a:t>Kaitlyn and Anne wanted to understand how these snake populations are surviving today, especially after years of severe drought in California. They wondered if survival rates had changed over time and whether snakes in lakeshore and meadow habitats survived differently.</a:t>
            </a:r>
          </a:p>
          <a:p>
            <a:endParaRPr lang="en-US" dirty="0"/>
          </a:p>
        </p:txBody>
      </p:sp>
      <p:sp>
        <p:nvSpPr>
          <p:cNvPr id="4" name="Slide Number Placeholder 3"/>
          <p:cNvSpPr>
            <a:spLocks noGrp="1"/>
          </p:cNvSpPr>
          <p:nvPr>
            <p:ph type="sldNum" sz="quarter" idx="5"/>
          </p:nvPr>
        </p:nvSpPr>
        <p:spPr/>
        <p:txBody>
          <a:bodyPr/>
          <a:lstStyle/>
          <a:p>
            <a:fld id="{8FD4F96B-FB6C-874A-95FF-40AF5698FA9B}" type="slidenum">
              <a:rPr lang="en-US" smtClean="0"/>
              <a:t>3</a:t>
            </a:fld>
            <a:endParaRPr lang="en-US"/>
          </a:p>
        </p:txBody>
      </p:sp>
    </p:spTree>
    <p:extLst>
      <p:ext uri="{BB962C8B-B14F-4D97-AF65-F5344CB8AC3E}">
        <p14:creationId xmlns:p14="http://schemas.microsoft.com/office/powerpoint/2010/main" val="793208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Western terrestrial garter snakes (Thamnophis elegans) around Eagle Lake in Lassen County CA – circle with a slash line represents populations that have gone locally extinct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system is characterized by populations of short-lived garter snakes that live along the rocky lakeshore (red) and long-lived populations that inhabit higher elevation meadows (blue)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Calibri"/>
                <a:ea typeface="Calibri"/>
                <a:cs typeface="Calibri"/>
                <a:sym typeface="Calibri"/>
              </a:rPr>
              <a:t>These populations have been monitored going back to the 1970s which gives us a unique insight into how rates of growth, survival, and aging may change over time in a natural system</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two habitats are ecologically distinct in temperature, precipitation, elevation, and food availability - with meadow environments experiencing more environmental variability than lakeshore environments. These habitats have driven the evolution of two distinct life-history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tx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76116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image is from 2015 (peak drought)</a:t>
            </a:r>
          </a:p>
          <a:p>
            <a:r>
              <a:rPr lang="en-US" dirty="0"/>
              <a:t>White outline shows lake boundary from 1984 illustrating shoreline recession</a:t>
            </a:r>
          </a:p>
        </p:txBody>
      </p:sp>
      <p:sp>
        <p:nvSpPr>
          <p:cNvPr id="4" name="Slide Number Placeholder 3"/>
          <p:cNvSpPr>
            <a:spLocks noGrp="1"/>
          </p:cNvSpPr>
          <p:nvPr>
            <p:ph type="sldNum" sz="quarter" idx="5"/>
          </p:nvPr>
        </p:nvSpPr>
        <p:spPr/>
        <p:txBody>
          <a:bodyPr/>
          <a:lstStyle/>
          <a:p>
            <a:fld id="{F9838976-4144-EA47-90F1-CE3D19E3C335}" type="slidenum">
              <a:rPr lang="en-US" smtClean="0"/>
              <a:t>7</a:t>
            </a:fld>
            <a:endParaRPr lang="en-US"/>
          </a:p>
        </p:txBody>
      </p:sp>
    </p:spTree>
    <p:extLst>
      <p:ext uri="{BB962C8B-B14F-4D97-AF65-F5344CB8AC3E}">
        <p14:creationId xmlns:p14="http://schemas.microsoft.com/office/powerpoint/2010/main" val="1162020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Life-history strategies can generally be thought of as a suite of correlated traits that lie along a “pace-of-life” continuum from fast to slow </a:t>
            </a:r>
          </a:p>
          <a:p>
            <a:endParaRPr lang="en-US" dirty="0"/>
          </a:p>
          <a:p>
            <a:r>
              <a:rPr lang="en-US" sz="1200" kern="1200" dirty="0">
                <a:solidFill>
                  <a:schemeClr val="tx1"/>
                </a:solidFill>
                <a:effectLst/>
                <a:latin typeface="+mn-lt"/>
                <a:ea typeface="+mn-ea"/>
                <a:cs typeface="+mn-cs"/>
              </a:rPr>
              <a:t>Life-history theory posits energy-based trade-offs among life-history traits such as growth and maintenance on one hand and reproduction and survival on the other such that an organism isn’t able to maximize both survival and reproduction (and thus fitness).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Salmon are on the “fast” end of the POL continuum – they grow/mature relatively quickly, typically reproduce once with many offspring and are short-lived. While on the other end of the continuum we have organisms such as elephants that are long-lived, reproduce multiple times across their lifetime but have fewer offspring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these trade-offs that constrain the covariation of LH traits along the POL continuum can also be found within species but across populations…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Low elevation populations represent a fast POL and are characterized by individuals that grow quickly, mature early, and prioritize current reproduction, often with shorter lifespans. </a:t>
            </a:r>
          </a:p>
          <a:p>
            <a:endParaRPr lang="en-US" dirty="0"/>
          </a:p>
          <a:p>
            <a:r>
              <a:rPr lang="en-US" sz="1200" kern="1200" dirty="0">
                <a:solidFill>
                  <a:schemeClr val="tx1"/>
                </a:solidFill>
                <a:effectLst/>
                <a:latin typeface="+mn-lt"/>
                <a:ea typeface="+mn-ea"/>
                <a:cs typeface="+mn-cs"/>
              </a:rPr>
              <a:t>In contrast, high elevation meadow populations represent a slow POL characterized by slower growth, later maturation with reproduction extended over a longer timeframe, and these individuals live longer - maximizing fitness by prioritizing self-maintenance and survival</a:t>
            </a:r>
            <a:r>
              <a:rPr lang="en-US" dirty="0">
                <a:effectLst/>
              </a:rPr>
              <a:t> </a:t>
            </a:r>
          </a:p>
          <a:p>
            <a:endParaRPr lang="en-US" dirty="0"/>
          </a:p>
          <a:p>
            <a:endParaRPr lang="en-US" dirty="0"/>
          </a:p>
          <a:p>
            <a:r>
              <a:rPr lang="en-US" dirty="0"/>
              <a:t>Low elevation: mature (~2y), large litters (8), short-lived (4y)</a:t>
            </a:r>
          </a:p>
          <a:p>
            <a:r>
              <a:rPr lang="en-US" dirty="0"/>
              <a:t>High elevation: mature (4-5y), small/infrequent litters (4), long-lived (9y)</a:t>
            </a:r>
          </a:p>
        </p:txBody>
      </p:sp>
      <p:sp>
        <p:nvSpPr>
          <p:cNvPr id="4" name="Slide Number Placeholder 3"/>
          <p:cNvSpPr>
            <a:spLocks noGrp="1"/>
          </p:cNvSpPr>
          <p:nvPr>
            <p:ph type="sldNum" sz="quarter" idx="5"/>
          </p:nvPr>
        </p:nvSpPr>
        <p:spPr/>
        <p:txBody>
          <a:bodyPr/>
          <a:lstStyle/>
          <a:p>
            <a:fld id="{6047F03E-3AB1-7547-8699-6B1BA77F3177}" type="slidenum">
              <a:rPr lang="en-US" smtClean="0"/>
              <a:t>8</a:t>
            </a:fld>
            <a:endParaRPr lang="en-US"/>
          </a:p>
        </p:txBody>
      </p:sp>
    </p:spTree>
    <p:extLst>
      <p:ext uri="{BB962C8B-B14F-4D97-AF65-F5344CB8AC3E}">
        <p14:creationId xmlns:p14="http://schemas.microsoft.com/office/powerpoint/2010/main" val="610927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Populations along the lakeshore represent a fast POL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Fast “pace-of-life” populations are characterized by individuals that grow quickly, mature early, and prioritize current reproduction, often with shorter lifespans.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Having similarities with the ideas of “r and K selection” (</a:t>
            </a:r>
            <a:r>
              <a:rPr lang="en-US" sz="1200" kern="1200" dirty="0" err="1">
                <a:solidFill>
                  <a:schemeClr val="tx1"/>
                </a:solidFill>
                <a:effectLst/>
                <a:latin typeface="+mn-lt"/>
                <a:ea typeface="+mn-ea"/>
                <a:cs typeface="+mn-cs"/>
              </a:rPr>
              <a:t>Pianka</a:t>
            </a:r>
            <a:r>
              <a:rPr lang="en-US" sz="1200" kern="1200" dirty="0">
                <a:solidFill>
                  <a:schemeClr val="tx1"/>
                </a:solidFill>
                <a:effectLst/>
                <a:latin typeface="+mn-lt"/>
                <a:ea typeface="+mn-ea"/>
                <a:cs typeface="+mn-cs"/>
              </a:rPr>
              <a:t> 1970), which hypothesize natural selection as shaping rapid versus slow generation times across species, POL ideas are connected to populations diverging over this continuum due to ecological pressures and subsequent energy allocation strategies.</a:t>
            </a:r>
            <a:r>
              <a:rPr lang="en-US"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fld id="{7CABD545-DAFA-FC47-AB55-AE1F34D56EFE}" type="slidenum">
              <a:rPr lang="en-US" smtClean="0"/>
              <a:t>9</a:t>
            </a:fld>
            <a:endParaRPr lang="en-US"/>
          </a:p>
        </p:txBody>
      </p:sp>
    </p:spTree>
    <p:extLst>
      <p:ext uri="{BB962C8B-B14F-4D97-AF65-F5344CB8AC3E}">
        <p14:creationId xmlns:p14="http://schemas.microsoft.com/office/powerpoint/2010/main" val="3528397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High elevation meadow populations represent a slow POL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Slow “pace-of-life” populations are characterized by individuals that grow slow, mature late, reproduce extended over a longer timeframe, and live longer - maximizing fitness by prioritizing self-maintenance and survival</a:t>
            </a:r>
            <a:r>
              <a:rPr lang="en-US" dirty="0">
                <a:effectLst/>
              </a:rPr>
              <a:t> </a:t>
            </a:r>
          </a:p>
        </p:txBody>
      </p:sp>
      <p:sp>
        <p:nvSpPr>
          <p:cNvPr id="4" name="Slide Number Placeholder 3"/>
          <p:cNvSpPr>
            <a:spLocks noGrp="1"/>
          </p:cNvSpPr>
          <p:nvPr>
            <p:ph type="sldNum" sz="quarter" idx="10"/>
          </p:nvPr>
        </p:nvSpPr>
        <p:spPr/>
        <p:txBody>
          <a:bodyPr/>
          <a:lstStyle/>
          <a:p>
            <a:fld id="{7CABD545-DAFA-FC47-AB55-AE1F34D56EFE}" type="slidenum">
              <a:rPr lang="en-US" smtClean="0"/>
              <a:t>10</a:t>
            </a:fld>
            <a:endParaRPr lang="en-US"/>
          </a:p>
        </p:txBody>
      </p:sp>
    </p:spTree>
    <p:extLst>
      <p:ext uri="{BB962C8B-B14F-4D97-AF65-F5344CB8AC3E}">
        <p14:creationId xmlns:p14="http://schemas.microsoft.com/office/powerpoint/2010/main" val="3725663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2012-2015 categorized as "severe drought”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baseline="0"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a:solidFill>
                  <a:schemeClr val="tx1"/>
                </a:solidFill>
                <a:effectLst/>
                <a:latin typeface="Calibri"/>
                <a:ea typeface="Calibri"/>
                <a:cs typeface="Calibri"/>
                <a:sym typeface="Calibri"/>
              </a:rPr>
              <a:t>An additional component to the story is </a:t>
            </a:r>
            <a:r>
              <a:rPr lang="en-US" sz="1200" b="0" i="0" u="none" strike="noStrike" cap="none" dirty="0">
                <a:solidFill>
                  <a:schemeClr val="dk1"/>
                </a:solidFill>
                <a:effectLst/>
                <a:latin typeface="Calibri"/>
                <a:ea typeface="Calibri"/>
                <a:cs typeface="Calibri"/>
                <a:sym typeface="Calibri"/>
              </a:rPr>
              <a:t>that persistent drought conditions in California have led to major changes in the hydrology of the area</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These altered landscapes have led to the local extirpation of multiple Fast-lived lakeshore populations but may also have impacted how these animals interact with their environment to shape their demographic profiles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047F03E-3AB1-7547-8699-6B1BA77F3177}" type="slidenum">
              <a:rPr lang="en-US" smtClean="0"/>
              <a:t>12</a:t>
            </a:fld>
            <a:endParaRPr lang="en-US"/>
          </a:p>
        </p:txBody>
      </p:sp>
    </p:spTree>
    <p:extLst>
      <p:ext uri="{BB962C8B-B14F-4D97-AF65-F5344CB8AC3E}">
        <p14:creationId xmlns:p14="http://schemas.microsoft.com/office/powerpoint/2010/main" val="1156079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7D6AA88-C110-9A4C-8C93-8882863DE739}" type="slidenum">
              <a:rPr lang="en-US" smtClean="0"/>
              <a:t>13</a:t>
            </a:fld>
            <a:endParaRPr lang="en-US"/>
          </a:p>
        </p:txBody>
      </p:sp>
    </p:spTree>
    <p:extLst>
      <p:ext uri="{BB962C8B-B14F-4D97-AF65-F5344CB8AC3E}">
        <p14:creationId xmlns:p14="http://schemas.microsoft.com/office/powerpoint/2010/main" val="1345716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D0BB9-7027-614C-68B6-772841FCF6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7BBA66-0A1A-DFED-F637-E477D850CC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34F600-765F-627F-E6F9-1271F55A0522}"/>
              </a:ext>
            </a:extLst>
          </p:cNvPr>
          <p:cNvSpPr>
            <a:spLocks noGrp="1"/>
          </p:cNvSpPr>
          <p:nvPr>
            <p:ph type="dt" sz="half" idx="10"/>
          </p:nvPr>
        </p:nvSpPr>
        <p:spPr/>
        <p:txBody>
          <a:bodyPr/>
          <a:lstStyle/>
          <a:p>
            <a:fld id="{042D63B6-F9C1-1946-B1D5-DCD163717AD5}" type="datetimeFigureOut">
              <a:rPr lang="en-US" smtClean="0"/>
              <a:t>5/1/26</a:t>
            </a:fld>
            <a:endParaRPr lang="en-US"/>
          </a:p>
        </p:txBody>
      </p:sp>
      <p:sp>
        <p:nvSpPr>
          <p:cNvPr id="5" name="Footer Placeholder 4">
            <a:extLst>
              <a:ext uri="{FF2B5EF4-FFF2-40B4-BE49-F238E27FC236}">
                <a16:creationId xmlns:a16="http://schemas.microsoft.com/office/drawing/2014/main" id="{B88E2395-401C-33EE-3D02-0A79B3AE4D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607B50-796A-371F-4BDF-E5E42A5E99B4}"/>
              </a:ext>
            </a:extLst>
          </p:cNvPr>
          <p:cNvSpPr>
            <a:spLocks noGrp="1"/>
          </p:cNvSpPr>
          <p:nvPr>
            <p:ph type="sldNum" sz="quarter" idx="12"/>
          </p:nvPr>
        </p:nvSpPr>
        <p:spPr/>
        <p:txBody>
          <a:bodyPr/>
          <a:lstStyle/>
          <a:p>
            <a:fld id="{F33FB168-6770-4548-991A-9B70D9BD753A}" type="slidenum">
              <a:rPr lang="en-US" smtClean="0"/>
              <a:t>‹#›</a:t>
            </a:fld>
            <a:endParaRPr lang="en-US"/>
          </a:p>
        </p:txBody>
      </p:sp>
    </p:spTree>
    <p:extLst>
      <p:ext uri="{BB962C8B-B14F-4D97-AF65-F5344CB8AC3E}">
        <p14:creationId xmlns:p14="http://schemas.microsoft.com/office/powerpoint/2010/main" val="3720078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7596-B50B-15E6-476A-1C3FEC5DFA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F5D7C6-AEA0-D2AF-8F2E-3347EA0787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747CB0-BFA2-B903-97BE-09044BEE4607}"/>
              </a:ext>
            </a:extLst>
          </p:cNvPr>
          <p:cNvSpPr>
            <a:spLocks noGrp="1"/>
          </p:cNvSpPr>
          <p:nvPr>
            <p:ph type="dt" sz="half" idx="10"/>
          </p:nvPr>
        </p:nvSpPr>
        <p:spPr/>
        <p:txBody>
          <a:bodyPr/>
          <a:lstStyle/>
          <a:p>
            <a:fld id="{042D63B6-F9C1-1946-B1D5-DCD163717AD5}" type="datetimeFigureOut">
              <a:rPr lang="en-US" smtClean="0"/>
              <a:t>5/1/26</a:t>
            </a:fld>
            <a:endParaRPr lang="en-US"/>
          </a:p>
        </p:txBody>
      </p:sp>
      <p:sp>
        <p:nvSpPr>
          <p:cNvPr id="5" name="Footer Placeholder 4">
            <a:extLst>
              <a:ext uri="{FF2B5EF4-FFF2-40B4-BE49-F238E27FC236}">
                <a16:creationId xmlns:a16="http://schemas.microsoft.com/office/drawing/2014/main" id="{4F294DA5-D8DD-AC9E-3874-4375490F7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662E0D-8835-79F5-3637-1D1C9B5AEC52}"/>
              </a:ext>
            </a:extLst>
          </p:cNvPr>
          <p:cNvSpPr>
            <a:spLocks noGrp="1"/>
          </p:cNvSpPr>
          <p:nvPr>
            <p:ph type="sldNum" sz="quarter" idx="12"/>
          </p:nvPr>
        </p:nvSpPr>
        <p:spPr/>
        <p:txBody>
          <a:bodyPr/>
          <a:lstStyle/>
          <a:p>
            <a:fld id="{F33FB168-6770-4548-991A-9B70D9BD753A}" type="slidenum">
              <a:rPr lang="en-US" smtClean="0"/>
              <a:t>‹#›</a:t>
            </a:fld>
            <a:endParaRPr lang="en-US"/>
          </a:p>
        </p:txBody>
      </p:sp>
    </p:spTree>
    <p:extLst>
      <p:ext uri="{BB962C8B-B14F-4D97-AF65-F5344CB8AC3E}">
        <p14:creationId xmlns:p14="http://schemas.microsoft.com/office/powerpoint/2010/main" val="2737369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83E6E7-4564-2FA8-4782-3B2C3C4F7B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C8AD26-368D-789A-EE2B-32B2637E81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A33BBE-6845-5D34-68BC-3CD6CF8151FB}"/>
              </a:ext>
            </a:extLst>
          </p:cNvPr>
          <p:cNvSpPr>
            <a:spLocks noGrp="1"/>
          </p:cNvSpPr>
          <p:nvPr>
            <p:ph type="dt" sz="half" idx="10"/>
          </p:nvPr>
        </p:nvSpPr>
        <p:spPr/>
        <p:txBody>
          <a:bodyPr/>
          <a:lstStyle/>
          <a:p>
            <a:fld id="{042D63B6-F9C1-1946-B1D5-DCD163717AD5}" type="datetimeFigureOut">
              <a:rPr lang="en-US" smtClean="0"/>
              <a:t>5/1/26</a:t>
            </a:fld>
            <a:endParaRPr lang="en-US"/>
          </a:p>
        </p:txBody>
      </p:sp>
      <p:sp>
        <p:nvSpPr>
          <p:cNvPr id="5" name="Footer Placeholder 4">
            <a:extLst>
              <a:ext uri="{FF2B5EF4-FFF2-40B4-BE49-F238E27FC236}">
                <a16:creationId xmlns:a16="http://schemas.microsoft.com/office/drawing/2014/main" id="{6E2F5D2A-DE93-69E3-8ED3-9BFE023E7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5CDCD-F9E4-9F7D-6C7A-739FC317F1DB}"/>
              </a:ext>
            </a:extLst>
          </p:cNvPr>
          <p:cNvSpPr>
            <a:spLocks noGrp="1"/>
          </p:cNvSpPr>
          <p:nvPr>
            <p:ph type="sldNum" sz="quarter" idx="12"/>
          </p:nvPr>
        </p:nvSpPr>
        <p:spPr/>
        <p:txBody>
          <a:bodyPr/>
          <a:lstStyle/>
          <a:p>
            <a:fld id="{F33FB168-6770-4548-991A-9B70D9BD753A}" type="slidenum">
              <a:rPr lang="en-US" smtClean="0"/>
              <a:t>‹#›</a:t>
            </a:fld>
            <a:endParaRPr lang="en-US"/>
          </a:p>
        </p:txBody>
      </p:sp>
    </p:spTree>
    <p:extLst>
      <p:ext uri="{BB962C8B-B14F-4D97-AF65-F5344CB8AC3E}">
        <p14:creationId xmlns:p14="http://schemas.microsoft.com/office/powerpoint/2010/main" val="1253081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g291a86a9bc4_0_86"/>
          <p:cNvSpPr txBox="1">
            <a:spLocks noGrp="1"/>
          </p:cNvSpPr>
          <p:nvPr>
            <p:ph type="title"/>
          </p:nvPr>
        </p:nvSpPr>
        <p:spPr>
          <a:xfrm>
            <a:off x="2965725" y="64242"/>
            <a:ext cx="11360700" cy="763500"/>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0"/>
              </a:spcBef>
              <a:spcAft>
                <a:spcPts val="0"/>
              </a:spcAft>
              <a:buClr>
                <a:schemeClr val="lt1"/>
              </a:buClr>
              <a:buSzPts val="2800"/>
              <a:buFont typeface="Calibri"/>
              <a:buNone/>
              <a:defRPr sz="4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g291a86a9bc4_0_86"/>
          <p:cNvSpPr txBox="1">
            <a:spLocks noGrp="1"/>
          </p:cNvSpPr>
          <p:nvPr>
            <p:ph type="body" idx="1"/>
          </p:nvPr>
        </p:nvSpPr>
        <p:spPr>
          <a:xfrm>
            <a:off x="379700" y="1823733"/>
            <a:ext cx="113607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90000"/>
              </a:lnSpc>
              <a:spcBef>
                <a:spcPts val="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17500" algn="l" rtl="0">
              <a:lnSpc>
                <a:spcPct val="90000"/>
              </a:lnSpc>
              <a:spcBef>
                <a:spcPts val="0"/>
              </a:spcBef>
              <a:spcAft>
                <a:spcPts val="0"/>
              </a:spcAft>
              <a:buClr>
                <a:schemeClr val="dk1"/>
              </a:buClr>
              <a:buSzPts val="1400"/>
              <a:buFont typeface="Arial"/>
              <a:buChar char="○"/>
              <a:defRPr sz="24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g291a86a9bc4_0_86"/>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2663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CB29E-E0CC-0F3D-3746-52E9616F3E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7F408-ED85-F860-1260-4F92A823CA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53079E-0063-5671-FCE5-90A150AABEEC}"/>
              </a:ext>
            </a:extLst>
          </p:cNvPr>
          <p:cNvSpPr>
            <a:spLocks noGrp="1"/>
          </p:cNvSpPr>
          <p:nvPr>
            <p:ph type="dt" sz="half" idx="10"/>
          </p:nvPr>
        </p:nvSpPr>
        <p:spPr/>
        <p:txBody>
          <a:bodyPr/>
          <a:lstStyle/>
          <a:p>
            <a:fld id="{042D63B6-F9C1-1946-B1D5-DCD163717AD5}" type="datetimeFigureOut">
              <a:rPr lang="en-US" smtClean="0"/>
              <a:t>5/1/26</a:t>
            </a:fld>
            <a:endParaRPr lang="en-US"/>
          </a:p>
        </p:txBody>
      </p:sp>
      <p:sp>
        <p:nvSpPr>
          <p:cNvPr id="5" name="Footer Placeholder 4">
            <a:extLst>
              <a:ext uri="{FF2B5EF4-FFF2-40B4-BE49-F238E27FC236}">
                <a16:creationId xmlns:a16="http://schemas.microsoft.com/office/drawing/2014/main" id="{AE39A850-4998-E17D-F5D8-9E0F34C7B6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A085F0-27AE-6F46-FD4F-E55554C45FA5}"/>
              </a:ext>
            </a:extLst>
          </p:cNvPr>
          <p:cNvSpPr>
            <a:spLocks noGrp="1"/>
          </p:cNvSpPr>
          <p:nvPr>
            <p:ph type="sldNum" sz="quarter" idx="12"/>
          </p:nvPr>
        </p:nvSpPr>
        <p:spPr/>
        <p:txBody>
          <a:bodyPr/>
          <a:lstStyle/>
          <a:p>
            <a:fld id="{F33FB168-6770-4548-991A-9B70D9BD753A}" type="slidenum">
              <a:rPr lang="en-US" smtClean="0"/>
              <a:t>‹#›</a:t>
            </a:fld>
            <a:endParaRPr lang="en-US"/>
          </a:p>
        </p:txBody>
      </p:sp>
    </p:spTree>
    <p:extLst>
      <p:ext uri="{BB962C8B-B14F-4D97-AF65-F5344CB8AC3E}">
        <p14:creationId xmlns:p14="http://schemas.microsoft.com/office/powerpoint/2010/main" val="2556879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C6FC-9765-F819-2308-4889A246A2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35FC38-A1FB-95DA-B39A-353CC5CF5B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4C8FDD-6E55-9E7C-0861-F5FF34EDE2FD}"/>
              </a:ext>
            </a:extLst>
          </p:cNvPr>
          <p:cNvSpPr>
            <a:spLocks noGrp="1"/>
          </p:cNvSpPr>
          <p:nvPr>
            <p:ph type="dt" sz="half" idx="10"/>
          </p:nvPr>
        </p:nvSpPr>
        <p:spPr/>
        <p:txBody>
          <a:bodyPr/>
          <a:lstStyle/>
          <a:p>
            <a:fld id="{042D63B6-F9C1-1946-B1D5-DCD163717AD5}" type="datetimeFigureOut">
              <a:rPr lang="en-US" smtClean="0"/>
              <a:t>5/1/26</a:t>
            </a:fld>
            <a:endParaRPr lang="en-US"/>
          </a:p>
        </p:txBody>
      </p:sp>
      <p:sp>
        <p:nvSpPr>
          <p:cNvPr id="5" name="Footer Placeholder 4">
            <a:extLst>
              <a:ext uri="{FF2B5EF4-FFF2-40B4-BE49-F238E27FC236}">
                <a16:creationId xmlns:a16="http://schemas.microsoft.com/office/drawing/2014/main" id="{86C5AFE8-1E24-D102-62D0-5932E6C272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CDD8A-0BA8-55D9-C6BC-B144037C16EC}"/>
              </a:ext>
            </a:extLst>
          </p:cNvPr>
          <p:cNvSpPr>
            <a:spLocks noGrp="1"/>
          </p:cNvSpPr>
          <p:nvPr>
            <p:ph type="sldNum" sz="quarter" idx="12"/>
          </p:nvPr>
        </p:nvSpPr>
        <p:spPr/>
        <p:txBody>
          <a:bodyPr/>
          <a:lstStyle/>
          <a:p>
            <a:fld id="{F33FB168-6770-4548-991A-9B70D9BD753A}" type="slidenum">
              <a:rPr lang="en-US" smtClean="0"/>
              <a:t>‹#›</a:t>
            </a:fld>
            <a:endParaRPr lang="en-US"/>
          </a:p>
        </p:txBody>
      </p:sp>
    </p:spTree>
    <p:extLst>
      <p:ext uri="{BB962C8B-B14F-4D97-AF65-F5344CB8AC3E}">
        <p14:creationId xmlns:p14="http://schemas.microsoft.com/office/powerpoint/2010/main" val="63209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7CF34-F101-8D51-2201-6FE0258BF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054654-B176-0C23-C338-020875DA09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E53322-7462-8964-F6CA-B0A36F2E21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690E5-27C6-93FF-8F25-E3F9AD62DD66}"/>
              </a:ext>
            </a:extLst>
          </p:cNvPr>
          <p:cNvSpPr>
            <a:spLocks noGrp="1"/>
          </p:cNvSpPr>
          <p:nvPr>
            <p:ph type="dt" sz="half" idx="10"/>
          </p:nvPr>
        </p:nvSpPr>
        <p:spPr/>
        <p:txBody>
          <a:bodyPr/>
          <a:lstStyle/>
          <a:p>
            <a:fld id="{042D63B6-F9C1-1946-B1D5-DCD163717AD5}" type="datetimeFigureOut">
              <a:rPr lang="en-US" smtClean="0"/>
              <a:t>5/1/26</a:t>
            </a:fld>
            <a:endParaRPr lang="en-US"/>
          </a:p>
        </p:txBody>
      </p:sp>
      <p:sp>
        <p:nvSpPr>
          <p:cNvPr id="6" name="Footer Placeholder 5">
            <a:extLst>
              <a:ext uri="{FF2B5EF4-FFF2-40B4-BE49-F238E27FC236}">
                <a16:creationId xmlns:a16="http://schemas.microsoft.com/office/drawing/2014/main" id="{D3960397-F7B9-5AF5-456E-BEC9A4C4AB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452D9-8468-DAAD-9837-921FDA04E5CD}"/>
              </a:ext>
            </a:extLst>
          </p:cNvPr>
          <p:cNvSpPr>
            <a:spLocks noGrp="1"/>
          </p:cNvSpPr>
          <p:nvPr>
            <p:ph type="sldNum" sz="quarter" idx="12"/>
          </p:nvPr>
        </p:nvSpPr>
        <p:spPr/>
        <p:txBody>
          <a:bodyPr/>
          <a:lstStyle/>
          <a:p>
            <a:fld id="{F33FB168-6770-4548-991A-9B70D9BD753A}" type="slidenum">
              <a:rPr lang="en-US" smtClean="0"/>
              <a:t>‹#›</a:t>
            </a:fld>
            <a:endParaRPr lang="en-US"/>
          </a:p>
        </p:txBody>
      </p:sp>
    </p:spTree>
    <p:extLst>
      <p:ext uri="{BB962C8B-B14F-4D97-AF65-F5344CB8AC3E}">
        <p14:creationId xmlns:p14="http://schemas.microsoft.com/office/powerpoint/2010/main" val="1159376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4A68-3008-8BAF-37EB-225FE714A2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2D09C9-8C8F-C2B1-C9A8-E43B4A74F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81E9F1-4A7B-9EDC-0D79-434C08EAFD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80742A-49C7-FF75-28AA-46324834F7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11790B-B859-52C9-10A8-CC68F476F3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BAAA8-8CDD-AF48-8DF9-2F94E1C2FF7E}"/>
              </a:ext>
            </a:extLst>
          </p:cNvPr>
          <p:cNvSpPr>
            <a:spLocks noGrp="1"/>
          </p:cNvSpPr>
          <p:nvPr>
            <p:ph type="dt" sz="half" idx="10"/>
          </p:nvPr>
        </p:nvSpPr>
        <p:spPr/>
        <p:txBody>
          <a:bodyPr/>
          <a:lstStyle/>
          <a:p>
            <a:fld id="{042D63B6-F9C1-1946-B1D5-DCD163717AD5}" type="datetimeFigureOut">
              <a:rPr lang="en-US" smtClean="0"/>
              <a:t>5/1/26</a:t>
            </a:fld>
            <a:endParaRPr lang="en-US"/>
          </a:p>
        </p:txBody>
      </p:sp>
      <p:sp>
        <p:nvSpPr>
          <p:cNvPr id="8" name="Footer Placeholder 7">
            <a:extLst>
              <a:ext uri="{FF2B5EF4-FFF2-40B4-BE49-F238E27FC236}">
                <a16:creationId xmlns:a16="http://schemas.microsoft.com/office/drawing/2014/main" id="{1C0F09C8-EF08-128E-2351-23CACF2D04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9128D7-13D0-6F31-0D9D-EBCD2E329FD7}"/>
              </a:ext>
            </a:extLst>
          </p:cNvPr>
          <p:cNvSpPr>
            <a:spLocks noGrp="1"/>
          </p:cNvSpPr>
          <p:nvPr>
            <p:ph type="sldNum" sz="quarter" idx="12"/>
          </p:nvPr>
        </p:nvSpPr>
        <p:spPr/>
        <p:txBody>
          <a:bodyPr/>
          <a:lstStyle/>
          <a:p>
            <a:fld id="{F33FB168-6770-4548-991A-9B70D9BD753A}" type="slidenum">
              <a:rPr lang="en-US" smtClean="0"/>
              <a:t>‹#›</a:t>
            </a:fld>
            <a:endParaRPr lang="en-US"/>
          </a:p>
        </p:txBody>
      </p:sp>
    </p:spTree>
    <p:extLst>
      <p:ext uri="{BB962C8B-B14F-4D97-AF65-F5344CB8AC3E}">
        <p14:creationId xmlns:p14="http://schemas.microsoft.com/office/powerpoint/2010/main" val="4119610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FDAC-A1DB-ACAB-DE01-C1100664E8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8A1A5B-3E1C-1103-B3D3-6BFF1AB889E9}"/>
              </a:ext>
            </a:extLst>
          </p:cNvPr>
          <p:cNvSpPr>
            <a:spLocks noGrp="1"/>
          </p:cNvSpPr>
          <p:nvPr>
            <p:ph type="dt" sz="half" idx="10"/>
          </p:nvPr>
        </p:nvSpPr>
        <p:spPr/>
        <p:txBody>
          <a:bodyPr/>
          <a:lstStyle/>
          <a:p>
            <a:fld id="{042D63B6-F9C1-1946-B1D5-DCD163717AD5}" type="datetimeFigureOut">
              <a:rPr lang="en-US" smtClean="0"/>
              <a:t>5/1/26</a:t>
            </a:fld>
            <a:endParaRPr lang="en-US"/>
          </a:p>
        </p:txBody>
      </p:sp>
      <p:sp>
        <p:nvSpPr>
          <p:cNvPr id="4" name="Footer Placeholder 3">
            <a:extLst>
              <a:ext uri="{FF2B5EF4-FFF2-40B4-BE49-F238E27FC236}">
                <a16:creationId xmlns:a16="http://schemas.microsoft.com/office/drawing/2014/main" id="{E80F15BD-8C9C-DCF3-F50E-F9CE2C4BAC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6A0D3E-1BF0-55A4-C317-C7F42B408ED5}"/>
              </a:ext>
            </a:extLst>
          </p:cNvPr>
          <p:cNvSpPr>
            <a:spLocks noGrp="1"/>
          </p:cNvSpPr>
          <p:nvPr>
            <p:ph type="sldNum" sz="quarter" idx="12"/>
          </p:nvPr>
        </p:nvSpPr>
        <p:spPr/>
        <p:txBody>
          <a:bodyPr/>
          <a:lstStyle/>
          <a:p>
            <a:fld id="{F33FB168-6770-4548-991A-9B70D9BD753A}" type="slidenum">
              <a:rPr lang="en-US" smtClean="0"/>
              <a:t>‹#›</a:t>
            </a:fld>
            <a:endParaRPr lang="en-US"/>
          </a:p>
        </p:txBody>
      </p:sp>
    </p:spTree>
    <p:extLst>
      <p:ext uri="{BB962C8B-B14F-4D97-AF65-F5344CB8AC3E}">
        <p14:creationId xmlns:p14="http://schemas.microsoft.com/office/powerpoint/2010/main" val="54541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4799AF-DE80-EB7F-B48B-29CE56A0AD19}"/>
              </a:ext>
            </a:extLst>
          </p:cNvPr>
          <p:cNvSpPr>
            <a:spLocks noGrp="1"/>
          </p:cNvSpPr>
          <p:nvPr>
            <p:ph type="dt" sz="half" idx="10"/>
          </p:nvPr>
        </p:nvSpPr>
        <p:spPr/>
        <p:txBody>
          <a:bodyPr/>
          <a:lstStyle/>
          <a:p>
            <a:fld id="{042D63B6-F9C1-1946-B1D5-DCD163717AD5}" type="datetimeFigureOut">
              <a:rPr lang="en-US" smtClean="0"/>
              <a:t>5/1/26</a:t>
            </a:fld>
            <a:endParaRPr lang="en-US"/>
          </a:p>
        </p:txBody>
      </p:sp>
      <p:sp>
        <p:nvSpPr>
          <p:cNvPr id="3" name="Footer Placeholder 2">
            <a:extLst>
              <a:ext uri="{FF2B5EF4-FFF2-40B4-BE49-F238E27FC236}">
                <a16:creationId xmlns:a16="http://schemas.microsoft.com/office/drawing/2014/main" id="{BA3CCD94-9F7B-80CD-685C-81A732330B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E9A3DC-B0C2-EBB8-D7FD-17C9D91353EA}"/>
              </a:ext>
            </a:extLst>
          </p:cNvPr>
          <p:cNvSpPr>
            <a:spLocks noGrp="1"/>
          </p:cNvSpPr>
          <p:nvPr>
            <p:ph type="sldNum" sz="quarter" idx="12"/>
          </p:nvPr>
        </p:nvSpPr>
        <p:spPr/>
        <p:txBody>
          <a:bodyPr/>
          <a:lstStyle/>
          <a:p>
            <a:fld id="{F33FB168-6770-4548-991A-9B70D9BD753A}" type="slidenum">
              <a:rPr lang="en-US" smtClean="0"/>
              <a:t>‹#›</a:t>
            </a:fld>
            <a:endParaRPr lang="en-US"/>
          </a:p>
        </p:txBody>
      </p:sp>
    </p:spTree>
    <p:extLst>
      <p:ext uri="{BB962C8B-B14F-4D97-AF65-F5344CB8AC3E}">
        <p14:creationId xmlns:p14="http://schemas.microsoft.com/office/powerpoint/2010/main" val="1690220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8C6B4-A715-A76B-4B10-32D36839B0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D0B4B0-C1AA-565E-A863-442BD91AE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F4E57-5BE7-0712-C103-5732113207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A7BC3-DFE8-5C3C-662C-0D7366478ED3}"/>
              </a:ext>
            </a:extLst>
          </p:cNvPr>
          <p:cNvSpPr>
            <a:spLocks noGrp="1"/>
          </p:cNvSpPr>
          <p:nvPr>
            <p:ph type="dt" sz="half" idx="10"/>
          </p:nvPr>
        </p:nvSpPr>
        <p:spPr/>
        <p:txBody>
          <a:bodyPr/>
          <a:lstStyle/>
          <a:p>
            <a:fld id="{042D63B6-F9C1-1946-B1D5-DCD163717AD5}" type="datetimeFigureOut">
              <a:rPr lang="en-US" smtClean="0"/>
              <a:t>5/1/26</a:t>
            </a:fld>
            <a:endParaRPr lang="en-US"/>
          </a:p>
        </p:txBody>
      </p:sp>
      <p:sp>
        <p:nvSpPr>
          <p:cNvPr id="6" name="Footer Placeholder 5">
            <a:extLst>
              <a:ext uri="{FF2B5EF4-FFF2-40B4-BE49-F238E27FC236}">
                <a16:creationId xmlns:a16="http://schemas.microsoft.com/office/drawing/2014/main" id="{06BDCF5D-BBA1-A317-CE2F-6C88616D5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3F4434-FAF3-11B2-E0A7-E338B8D08ECB}"/>
              </a:ext>
            </a:extLst>
          </p:cNvPr>
          <p:cNvSpPr>
            <a:spLocks noGrp="1"/>
          </p:cNvSpPr>
          <p:nvPr>
            <p:ph type="sldNum" sz="quarter" idx="12"/>
          </p:nvPr>
        </p:nvSpPr>
        <p:spPr/>
        <p:txBody>
          <a:bodyPr/>
          <a:lstStyle/>
          <a:p>
            <a:fld id="{F33FB168-6770-4548-991A-9B70D9BD753A}" type="slidenum">
              <a:rPr lang="en-US" smtClean="0"/>
              <a:t>‹#›</a:t>
            </a:fld>
            <a:endParaRPr lang="en-US"/>
          </a:p>
        </p:txBody>
      </p:sp>
    </p:spTree>
    <p:extLst>
      <p:ext uri="{BB962C8B-B14F-4D97-AF65-F5344CB8AC3E}">
        <p14:creationId xmlns:p14="http://schemas.microsoft.com/office/powerpoint/2010/main" val="3024105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C4168-EC38-799E-3254-7255BB6CB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3B2334-AC97-8B52-0CD3-45A144FD03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042497-11D8-9A24-3C8A-65C4431C2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993E7A-B527-E4AD-B2C5-4A9F06FDD35B}"/>
              </a:ext>
            </a:extLst>
          </p:cNvPr>
          <p:cNvSpPr>
            <a:spLocks noGrp="1"/>
          </p:cNvSpPr>
          <p:nvPr>
            <p:ph type="dt" sz="half" idx="10"/>
          </p:nvPr>
        </p:nvSpPr>
        <p:spPr/>
        <p:txBody>
          <a:bodyPr/>
          <a:lstStyle/>
          <a:p>
            <a:fld id="{042D63B6-F9C1-1946-B1D5-DCD163717AD5}" type="datetimeFigureOut">
              <a:rPr lang="en-US" smtClean="0"/>
              <a:t>5/1/26</a:t>
            </a:fld>
            <a:endParaRPr lang="en-US"/>
          </a:p>
        </p:txBody>
      </p:sp>
      <p:sp>
        <p:nvSpPr>
          <p:cNvPr id="6" name="Footer Placeholder 5">
            <a:extLst>
              <a:ext uri="{FF2B5EF4-FFF2-40B4-BE49-F238E27FC236}">
                <a16:creationId xmlns:a16="http://schemas.microsoft.com/office/drawing/2014/main" id="{CC7A8FA6-46A2-8C5B-BFD2-C756E1B932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2957A1-C833-BAA3-BD02-C0AF71594104}"/>
              </a:ext>
            </a:extLst>
          </p:cNvPr>
          <p:cNvSpPr>
            <a:spLocks noGrp="1"/>
          </p:cNvSpPr>
          <p:nvPr>
            <p:ph type="sldNum" sz="quarter" idx="12"/>
          </p:nvPr>
        </p:nvSpPr>
        <p:spPr/>
        <p:txBody>
          <a:bodyPr/>
          <a:lstStyle/>
          <a:p>
            <a:fld id="{F33FB168-6770-4548-991A-9B70D9BD753A}" type="slidenum">
              <a:rPr lang="en-US" smtClean="0"/>
              <a:t>‹#›</a:t>
            </a:fld>
            <a:endParaRPr lang="en-US"/>
          </a:p>
        </p:txBody>
      </p:sp>
    </p:spTree>
    <p:extLst>
      <p:ext uri="{BB962C8B-B14F-4D97-AF65-F5344CB8AC3E}">
        <p14:creationId xmlns:p14="http://schemas.microsoft.com/office/powerpoint/2010/main" val="2760093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30685E-53D3-776C-2CE8-5D9FFE2BFB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3B99E5-F84E-9559-E565-A86EDA9A01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264522-F069-62BC-BF34-24AE7FE583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42D63B6-F9C1-1946-B1D5-DCD163717AD5}" type="datetimeFigureOut">
              <a:rPr lang="en-US" smtClean="0"/>
              <a:t>5/1/26</a:t>
            </a:fld>
            <a:endParaRPr lang="en-US"/>
          </a:p>
        </p:txBody>
      </p:sp>
      <p:sp>
        <p:nvSpPr>
          <p:cNvPr id="5" name="Footer Placeholder 4">
            <a:extLst>
              <a:ext uri="{FF2B5EF4-FFF2-40B4-BE49-F238E27FC236}">
                <a16:creationId xmlns:a16="http://schemas.microsoft.com/office/drawing/2014/main" id="{225852D2-C41F-6B72-0FF4-9A2CC1E9B6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8D23876-7EAE-E231-820C-26EF226009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3FB168-6770-4548-991A-9B70D9BD753A}" type="slidenum">
              <a:rPr lang="en-US" smtClean="0"/>
              <a:t>‹#›</a:t>
            </a:fld>
            <a:endParaRPr lang="en-US"/>
          </a:p>
        </p:txBody>
      </p:sp>
    </p:spTree>
    <p:extLst>
      <p:ext uri="{BB962C8B-B14F-4D97-AF65-F5344CB8AC3E}">
        <p14:creationId xmlns:p14="http://schemas.microsoft.com/office/powerpoint/2010/main" val="2766878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42.jpeg"/><Relationship Id="rId5" Type="http://schemas.openxmlformats.org/officeDocument/2006/relationships/image" Target="../media/image37.png"/><Relationship Id="rId10" Type="http://schemas.openxmlformats.org/officeDocument/2006/relationships/image" Target="../media/image41.jpeg"/><Relationship Id="rId4" Type="http://schemas.openxmlformats.org/officeDocument/2006/relationships/image" Target="../media/image36.jpeg"/><Relationship Id="rId9"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jpe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8.jpe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255D09-4A21-2306-FE32-A149FBF7A164}"/>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Live fast, die young?</a:t>
            </a:r>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nake coiled up on the ground&#10;&#10;AI-generated content may be incorrect.">
            <a:extLst>
              <a:ext uri="{FF2B5EF4-FFF2-40B4-BE49-F238E27FC236}">
                <a16:creationId xmlns:a16="http://schemas.microsoft.com/office/drawing/2014/main" id="{17FA0FCE-FB5B-39D4-FE36-E7AFA8825873}"/>
              </a:ext>
            </a:extLst>
          </p:cNvPr>
          <p:cNvPicPr>
            <a:picLocks noChangeAspect="1"/>
          </p:cNvPicPr>
          <p:nvPr/>
        </p:nvPicPr>
        <p:blipFill>
          <a:blip r:embed="rId2" cstate="hqprint">
            <a:extLst>
              <a:ext uri="{28A0092B-C50C-407E-A947-70E740481C1C}">
                <a14:useLocalDpi xmlns:a14="http://schemas.microsoft.com/office/drawing/2010/main"/>
              </a:ext>
            </a:extLst>
          </a:blip>
          <a:srcRect r="-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a:extLst>
              <a:ext uri="{FF2B5EF4-FFF2-40B4-BE49-F238E27FC236}">
                <a16:creationId xmlns:a16="http://schemas.microsoft.com/office/drawing/2014/main" id="{470B7F76-C76D-6888-763B-89570C67DAEB}"/>
              </a:ext>
            </a:extLst>
          </p:cNvPr>
          <p:cNvPicPr>
            <a:picLocks noChangeAspect="1"/>
          </p:cNvPicPr>
          <p:nvPr/>
        </p:nvPicPr>
        <p:blipFill>
          <a:blip r:embed="rId3"/>
          <a:stretch>
            <a:fillRect/>
          </a:stretch>
        </p:blipFill>
        <p:spPr>
          <a:xfrm>
            <a:off x="527407" y="731520"/>
            <a:ext cx="4459876" cy="1364771"/>
          </a:xfrm>
          <a:prstGeom prst="rect">
            <a:avLst/>
          </a:prstGeom>
        </p:spPr>
      </p:pic>
      <p:sp>
        <p:nvSpPr>
          <p:cNvPr id="7" name="TextBox 6">
            <a:extLst>
              <a:ext uri="{FF2B5EF4-FFF2-40B4-BE49-F238E27FC236}">
                <a16:creationId xmlns:a16="http://schemas.microsoft.com/office/drawing/2014/main" id="{9BB0FE00-7711-6A97-A079-D1935EE1FBF2}"/>
              </a:ext>
            </a:extLst>
          </p:cNvPr>
          <p:cNvSpPr txBox="1"/>
          <p:nvPr/>
        </p:nvSpPr>
        <p:spPr>
          <a:xfrm>
            <a:off x="527407" y="4846320"/>
            <a:ext cx="4459876" cy="923330"/>
          </a:xfrm>
          <a:prstGeom prst="rect">
            <a:avLst/>
          </a:prstGeom>
          <a:noFill/>
        </p:spPr>
        <p:txBody>
          <a:bodyPr wrap="square">
            <a:spAutoFit/>
          </a:bodyPr>
          <a:lstStyle/>
          <a:p>
            <a:pPr marL="0" marR="0" algn="ctr">
              <a:buNone/>
            </a:pPr>
            <a:r>
              <a:rPr lang="en-US" sz="1800" dirty="0">
                <a:effectLst/>
                <a:latin typeface="Helvetica" pitchFamily="2" charset="0"/>
                <a:ea typeface="Times New Roman" panose="02020603050405020304" pitchFamily="18" charset="0"/>
              </a:rPr>
              <a:t>Featured scientists: Kaitlyn Holden (she/her) and Anne Bronikowski (she/her) from Michigan State University</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4934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3.JPG"/>
          <p:cNvPicPr>
            <a:picLocks noChangeAspect="1"/>
          </p:cNvPicPr>
          <p:nvPr/>
        </p:nvPicPr>
        <p:blipFill rotWithShape="1">
          <a:blip r:embed="rId3" cstate="hqprint">
            <a:alphaModFix amt="30000"/>
            <a:extLst>
              <a:ext uri="{28A0092B-C50C-407E-A947-70E740481C1C}">
                <a14:useLocalDpi xmlns:a14="http://schemas.microsoft.com/office/drawing/2010/main"/>
              </a:ext>
            </a:extLst>
          </a:blip>
          <a:srcRect/>
          <a:stretch/>
        </p:blipFill>
        <p:spPr>
          <a:xfrm rot="10800000">
            <a:off x="0" y="0"/>
            <a:ext cx="12192000" cy="68580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chor="ctr">
            <a:normAutofit/>
          </a:bodyPr>
          <a:lstStyle/>
          <a:p>
            <a:pPr algn="ctr"/>
            <a:r>
              <a:rPr lang="en-US" sz="4000" b="1" dirty="0">
                <a:solidFill>
                  <a:srgbClr val="003E72"/>
                </a:solidFill>
                <a:latin typeface="Arial" panose="020B0604020202020204" pitchFamily="34" charset="0"/>
                <a:cs typeface="Arial" panose="020B0604020202020204" pitchFamily="34" charset="0"/>
              </a:rPr>
              <a:t>High Elevation Meadow Ecotype</a:t>
            </a:r>
            <a:br>
              <a:rPr lang="en-US" sz="4000" b="1" dirty="0">
                <a:solidFill>
                  <a:srgbClr val="003E72"/>
                </a:solidFill>
                <a:latin typeface="Arial" panose="020B0604020202020204" pitchFamily="34" charset="0"/>
                <a:cs typeface="Arial" panose="020B0604020202020204" pitchFamily="34" charset="0"/>
              </a:rPr>
            </a:br>
            <a:r>
              <a:rPr lang="en-US" sz="4000" b="1" dirty="0">
                <a:solidFill>
                  <a:srgbClr val="003E72"/>
                </a:solidFill>
                <a:latin typeface="Arial" panose="020B0604020202020204" pitchFamily="34" charset="0"/>
                <a:cs typeface="Arial" panose="020B0604020202020204" pitchFamily="34" charset="0"/>
              </a:rPr>
              <a:t>“Slow pace of life”</a:t>
            </a:r>
          </a:p>
        </p:txBody>
      </p:sp>
      <p:sp>
        <p:nvSpPr>
          <p:cNvPr id="3" name="Content Placeholder 2"/>
          <p:cNvSpPr>
            <a:spLocks noGrp="1"/>
          </p:cNvSpPr>
          <p:nvPr>
            <p:ph idx="1"/>
          </p:nvPr>
        </p:nvSpPr>
        <p:spPr>
          <a:xfrm>
            <a:off x="5798447" y="1876382"/>
            <a:ext cx="5124926" cy="4491971"/>
          </a:xfrm>
        </p:spPr>
        <p:txBody>
          <a:bodyPr>
            <a:noAutofit/>
          </a:bodyPr>
          <a:lstStyle/>
          <a:p>
            <a:pPr marL="0" indent="0" algn="ctr">
              <a:buNone/>
            </a:pPr>
            <a:r>
              <a:rPr lang="en-US" sz="2400" b="1" u="sng" dirty="0">
                <a:solidFill>
                  <a:srgbClr val="003E72"/>
                </a:solidFill>
                <a:latin typeface="Arial" panose="020B0604020202020204" pitchFamily="34" charset="0"/>
                <a:cs typeface="Arial" panose="020B0604020202020204" pitchFamily="34" charset="0"/>
              </a:rPr>
              <a:t>Life-History Characteristics</a:t>
            </a:r>
          </a:p>
          <a:p>
            <a:pPr marL="0" indent="0" algn="ctr">
              <a:buNone/>
            </a:pPr>
            <a:endParaRPr lang="en-US" sz="600" b="1" u="sng" dirty="0">
              <a:latin typeface="Arial" panose="020B0604020202020204" pitchFamily="34" charset="0"/>
              <a:cs typeface="Arial" panose="020B0604020202020204" pitchFamily="34" charset="0"/>
            </a:endParaRPr>
          </a:p>
          <a:p>
            <a:pPr marL="0" indent="0" algn="ctr">
              <a:lnSpc>
                <a:spcPct val="200000"/>
              </a:lnSpc>
              <a:buNone/>
            </a:pPr>
            <a:r>
              <a:rPr lang="en-US" sz="2000" b="1" dirty="0">
                <a:latin typeface="Arial" panose="020B0604020202020204" pitchFamily="34" charset="0"/>
                <a:cs typeface="Arial" panose="020B0604020202020204" pitchFamily="34" charset="0"/>
              </a:rPr>
              <a:t>Grow Slow</a:t>
            </a:r>
          </a:p>
          <a:p>
            <a:pPr marL="0" indent="0" algn="ctr">
              <a:lnSpc>
                <a:spcPct val="200000"/>
              </a:lnSpc>
              <a:buNone/>
            </a:pPr>
            <a:r>
              <a:rPr lang="en-US" sz="2000" b="1" dirty="0">
                <a:latin typeface="Arial" panose="020B0604020202020204" pitchFamily="34" charset="0"/>
                <a:cs typeface="Arial" panose="020B0604020202020204" pitchFamily="34" charset="0"/>
              </a:rPr>
              <a:t>Small Size</a:t>
            </a:r>
          </a:p>
          <a:p>
            <a:pPr marL="0" indent="0" algn="ctr">
              <a:lnSpc>
                <a:spcPct val="200000"/>
              </a:lnSpc>
              <a:buNone/>
            </a:pPr>
            <a:r>
              <a:rPr lang="en-US" sz="2000" b="1" dirty="0">
                <a:latin typeface="Arial" panose="020B0604020202020204" pitchFamily="34" charset="0"/>
                <a:cs typeface="Arial" panose="020B0604020202020204" pitchFamily="34" charset="0"/>
              </a:rPr>
              <a:t>Delayed Maturation (4-5 years)</a:t>
            </a:r>
          </a:p>
          <a:p>
            <a:pPr marL="0" indent="0" algn="ctr">
              <a:lnSpc>
                <a:spcPct val="200000"/>
              </a:lnSpc>
              <a:buNone/>
            </a:pPr>
            <a:r>
              <a:rPr lang="en-US" sz="2000" b="1" dirty="0">
                <a:latin typeface="Arial" panose="020B0604020202020204" pitchFamily="34" charset="0"/>
                <a:cs typeface="Arial" panose="020B0604020202020204" pitchFamily="34" charset="0"/>
              </a:rPr>
              <a:t>Small infrequent Litters (mean = 4)</a:t>
            </a:r>
          </a:p>
          <a:p>
            <a:pPr marL="0" indent="0" algn="ctr">
              <a:lnSpc>
                <a:spcPct val="200000"/>
              </a:lnSpc>
              <a:buNone/>
            </a:pPr>
            <a:r>
              <a:rPr lang="en-US" sz="2000" b="1" dirty="0">
                <a:latin typeface="Arial" panose="020B0604020202020204" pitchFamily="34" charset="0"/>
                <a:cs typeface="Arial" panose="020B0604020202020204" pitchFamily="34" charset="0"/>
              </a:rPr>
              <a:t>Long-lived (median = 9 years)</a:t>
            </a:r>
          </a:p>
        </p:txBody>
      </p:sp>
      <p:pic>
        <p:nvPicPr>
          <p:cNvPr id="7" name="Picture 6">
            <a:extLst>
              <a:ext uri="{FF2B5EF4-FFF2-40B4-BE49-F238E27FC236}">
                <a16:creationId xmlns:a16="http://schemas.microsoft.com/office/drawing/2014/main" id="{1F2EE115-CB96-F34F-8D19-F41B3B7B026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50325" y="2207912"/>
            <a:ext cx="4044825" cy="3253773"/>
          </a:xfrm>
          <a:prstGeom prst="rect">
            <a:avLst/>
          </a:prstGeom>
          <a:ln w="28575">
            <a:solidFill>
              <a:srgbClr val="003E72"/>
            </a:solidFill>
          </a:ln>
        </p:spPr>
      </p:pic>
    </p:spTree>
    <p:extLst>
      <p:ext uri="{BB962C8B-B14F-4D97-AF65-F5344CB8AC3E}">
        <p14:creationId xmlns:p14="http://schemas.microsoft.com/office/powerpoint/2010/main" val="3055662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DFF261-0147-228B-74D0-AB551A92700F}"/>
              </a:ext>
            </a:extLst>
          </p:cNvPr>
          <p:cNvSpPr txBox="1"/>
          <p:nvPr/>
        </p:nvSpPr>
        <p:spPr>
          <a:xfrm>
            <a:off x="818440" y="1214349"/>
            <a:ext cx="5116187" cy="4231928"/>
          </a:xfrm>
          <a:prstGeom prst="rect">
            <a:avLst/>
          </a:prstGeom>
          <a:solidFill>
            <a:srgbClr val="FFFFFF"/>
          </a:solidFill>
          <a:ln>
            <a:solidFill>
              <a:schemeClr val="accent1">
                <a:lumMod val="60000"/>
                <a:lumOff val="40000"/>
              </a:schemeClr>
            </a:solidFill>
          </a:ln>
        </p:spPr>
        <p:txBody>
          <a:bodyPr wrap="square" rtlCol="0">
            <a:spAutoFit/>
          </a:bodyPr>
          <a:lstStyle/>
          <a:p>
            <a:pPr algn="ctr">
              <a:spcAft>
                <a:spcPts val="600"/>
              </a:spcAft>
            </a:pPr>
            <a:r>
              <a:rPr lang="en-US" sz="1600" b="1" dirty="0">
                <a:solidFill>
                  <a:schemeClr val="accent4">
                    <a:lumMod val="75000"/>
                  </a:schemeClr>
                </a:solidFill>
              </a:rPr>
              <a:t>Low Elevation – Lake Snakes</a:t>
            </a:r>
          </a:p>
          <a:p>
            <a:pPr algn="ctr">
              <a:spcAft>
                <a:spcPts val="600"/>
              </a:spcAft>
            </a:pPr>
            <a:endParaRPr lang="en-US" sz="1600" b="1" dirty="0">
              <a:solidFill>
                <a:schemeClr val="accent2">
                  <a:lumMod val="75000"/>
                </a:schemeClr>
              </a:solidFill>
            </a:endParaRPr>
          </a:p>
          <a:p>
            <a:pPr algn="ctr">
              <a:spcAft>
                <a:spcPts val="600"/>
              </a:spcAft>
            </a:pPr>
            <a:endParaRPr lang="en-US" sz="1600" b="1" dirty="0">
              <a:solidFill>
                <a:schemeClr val="accent2">
                  <a:lumMod val="75000"/>
                </a:schemeClr>
              </a:solidFill>
            </a:endParaRPr>
          </a:p>
          <a:p>
            <a:pPr algn="ctr">
              <a:spcAft>
                <a:spcPts val="600"/>
              </a:spcAft>
            </a:pPr>
            <a:endParaRPr lang="en-US" sz="1600" b="1" dirty="0">
              <a:solidFill>
                <a:schemeClr val="accent2">
                  <a:lumMod val="75000"/>
                </a:schemeClr>
              </a:solidFill>
            </a:endParaRPr>
          </a:p>
          <a:p>
            <a:pPr algn="ctr">
              <a:spcAft>
                <a:spcPts val="600"/>
              </a:spcAft>
            </a:pPr>
            <a:endParaRPr lang="en-US" sz="1600" b="1" dirty="0">
              <a:solidFill>
                <a:schemeClr val="accent2">
                  <a:lumMod val="75000"/>
                </a:schemeClr>
              </a:solidFill>
            </a:endParaRPr>
          </a:p>
          <a:p>
            <a:pPr algn="ctr">
              <a:spcAft>
                <a:spcPts val="600"/>
              </a:spcAft>
            </a:pPr>
            <a:endParaRPr lang="en-US" sz="1600" b="1" dirty="0">
              <a:solidFill>
                <a:schemeClr val="accent2">
                  <a:lumMod val="75000"/>
                </a:schemeClr>
              </a:solidFill>
            </a:endParaRPr>
          </a:p>
          <a:p>
            <a:pPr algn="ctr">
              <a:spcAft>
                <a:spcPts val="600"/>
              </a:spcAft>
            </a:pPr>
            <a:endParaRPr lang="en-US" sz="1600" b="1" dirty="0">
              <a:solidFill>
                <a:schemeClr val="accent2">
                  <a:lumMod val="75000"/>
                </a:schemeClr>
              </a:solidFill>
            </a:endParaRPr>
          </a:p>
          <a:p>
            <a:pPr algn="ctr">
              <a:spcAft>
                <a:spcPts val="600"/>
              </a:spcAft>
            </a:pPr>
            <a:endParaRPr lang="en-US" sz="1600" b="1" dirty="0">
              <a:solidFill>
                <a:schemeClr val="accent2">
                  <a:lumMod val="75000"/>
                </a:schemeClr>
              </a:solidFill>
            </a:endParaRPr>
          </a:p>
          <a:p>
            <a:pPr algn="ctr">
              <a:spcAft>
                <a:spcPts val="600"/>
              </a:spcAft>
            </a:pPr>
            <a:endParaRPr lang="en-US" sz="1600" b="1" dirty="0">
              <a:solidFill>
                <a:schemeClr val="accent2">
                  <a:lumMod val="75000"/>
                </a:schemeClr>
              </a:solidFill>
            </a:endParaRPr>
          </a:p>
          <a:p>
            <a:pPr algn="ctr"/>
            <a:r>
              <a:rPr lang="en-US" sz="1600" b="1" dirty="0">
                <a:cs typeface="Arial" panose="020B0604020202020204" pitchFamily="34" charset="0"/>
              </a:rPr>
              <a:t>Grow Fast</a:t>
            </a:r>
          </a:p>
          <a:p>
            <a:pPr algn="ctr"/>
            <a:r>
              <a:rPr lang="en-US" sz="1600" b="1" dirty="0">
                <a:cs typeface="Arial" panose="020B0604020202020204" pitchFamily="34" charset="0"/>
              </a:rPr>
              <a:t>Large Size</a:t>
            </a:r>
          </a:p>
          <a:p>
            <a:pPr algn="ctr"/>
            <a:r>
              <a:rPr lang="en-US" sz="1600" b="1" dirty="0">
                <a:cs typeface="Arial" panose="020B0604020202020204" pitchFamily="34" charset="0"/>
              </a:rPr>
              <a:t>Early Maturation (2 years)</a:t>
            </a:r>
          </a:p>
          <a:p>
            <a:pPr algn="ctr"/>
            <a:r>
              <a:rPr lang="en-US" sz="1600" b="1" dirty="0">
                <a:cs typeface="Arial" panose="020B0604020202020204" pitchFamily="34" charset="0"/>
              </a:rPr>
              <a:t>Large Litters (mean = 8)</a:t>
            </a:r>
          </a:p>
          <a:p>
            <a:pPr algn="ctr"/>
            <a:r>
              <a:rPr lang="en-US" sz="1600" b="1" dirty="0">
                <a:cs typeface="Arial" panose="020B0604020202020204" pitchFamily="34" charset="0"/>
              </a:rPr>
              <a:t>Short-lived (median = 4 years)</a:t>
            </a:r>
          </a:p>
        </p:txBody>
      </p:sp>
      <p:sp>
        <p:nvSpPr>
          <p:cNvPr id="9" name="TextBox 8">
            <a:extLst>
              <a:ext uri="{FF2B5EF4-FFF2-40B4-BE49-F238E27FC236}">
                <a16:creationId xmlns:a16="http://schemas.microsoft.com/office/drawing/2014/main" id="{0C1AEF6D-A3FF-A2D7-59A3-FDD92E866ECA}"/>
              </a:ext>
            </a:extLst>
          </p:cNvPr>
          <p:cNvSpPr txBox="1"/>
          <p:nvPr/>
        </p:nvSpPr>
        <p:spPr>
          <a:xfrm>
            <a:off x="6096000" y="1214349"/>
            <a:ext cx="5116187" cy="4231928"/>
          </a:xfrm>
          <a:prstGeom prst="rect">
            <a:avLst/>
          </a:prstGeom>
          <a:solidFill>
            <a:srgbClr val="FFFFFF"/>
          </a:solidFill>
          <a:ln>
            <a:solidFill>
              <a:schemeClr val="accent6">
                <a:lumMod val="75000"/>
              </a:schemeClr>
            </a:solidFill>
          </a:ln>
        </p:spPr>
        <p:txBody>
          <a:bodyPr wrap="square" rtlCol="0">
            <a:spAutoFit/>
          </a:bodyPr>
          <a:lstStyle/>
          <a:p>
            <a:pPr algn="ctr">
              <a:spcAft>
                <a:spcPts val="600"/>
              </a:spcAft>
            </a:pPr>
            <a:r>
              <a:rPr lang="en-US" sz="1600" b="1" dirty="0">
                <a:solidFill>
                  <a:schemeClr val="accent6">
                    <a:lumMod val="50000"/>
                  </a:schemeClr>
                </a:solidFill>
              </a:rPr>
              <a:t>High Elevation – Meadow Snakes</a:t>
            </a:r>
          </a:p>
          <a:p>
            <a:pPr algn="ctr">
              <a:spcAft>
                <a:spcPts val="600"/>
              </a:spcAft>
            </a:pPr>
            <a:endParaRPr lang="en-US" sz="1600" b="1" dirty="0">
              <a:solidFill>
                <a:schemeClr val="accent2">
                  <a:lumMod val="75000"/>
                </a:schemeClr>
              </a:solidFill>
            </a:endParaRPr>
          </a:p>
          <a:p>
            <a:pPr algn="ctr">
              <a:spcAft>
                <a:spcPts val="600"/>
              </a:spcAft>
            </a:pPr>
            <a:endParaRPr lang="en-US" sz="1600" b="1" dirty="0">
              <a:solidFill>
                <a:schemeClr val="accent2">
                  <a:lumMod val="75000"/>
                </a:schemeClr>
              </a:solidFill>
            </a:endParaRPr>
          </a:p>
          <a:p>
            <a:pPr algn="ctr">
              <a:spcAft>
                <a:spcPts val="600"/>
              </a:spcAft>
            </a:pPr>
            <a:endParaRPr lang="en-US" sz="1600" b="1" dirty="0">
              <a:solidFill>
                <a:schemeClr val="accent2">
                  <a:lumMod val="75000"/>
                </a:schemeClr>
              </a:solidFill>
            </a:endParaRPr>
          </a:p>
          <a:p>
            <a:pPr algn="ctr">
              <a:spcAft>
                <a:spcPts val="600"/>
              </a:spcAft>
            </a:pPr>
            <a:endParaRPr lang="en-US" sz="1600" b="1" dirty="0">
              <a:solidFill>
                <a:schemeClr val="accent2">
                  <a:lumMod val="75000"/>
                </a:schemeClr>
              </a:solidFill>
            </a:endParaRPr>
          </a:p>
          <a:p>
            <a:pPr algn="ctr">
              <a:spcAft>
                <a:spcPts val="600"/>
              </a:spcAft>
            </a:pPr>
            <a:endParaRPr lang="en-US" sz="1600" b="1" dirty="0">
              <a:solidFill>
                <a:schemeClr val="accent2">
                  <a:lumMod val="75000"/>
                </a:schemeClr>
              </a:solidFill>
            </a:endParaRPr>
          </a:p>
          <a:p>
            <a:pPr algn="ctr">
              <a:spcAft>
                <a:spcPts val="600"/>
              </a:spcAft>
            </a:pPr>
            <a:endParaRPr lang="en-US" sz="1600" b="1" dirty="0">
              <a:solidFill>
                <a:schemeClr val="accent2">
                  <a:lumMod val="75000"/>
                </a:schemeClr>
              </a:solidFill>
            </a:endParaRPr>
          </a:p>
          <a:p>
            <a:pPr algn="ctr">
              <a:spcAft>
                <a:spcPts val="600"/>
              </a:spcAft>
            </a:pPr>
            <a:endParaRPr lang="en-US" sz="1600" b="1" dirty="0">
              <a:solidFill>
                <a:schemeClr val="accent2">
                  <a:lumMod val="75000"/>
                </a:schemeClr>
              </a:solidFill>
            </a:endParaRPr>
          </a:p>
          <a:p>
            <a:pPr algn="ctr">
              <a:spcAft>
                <a:spcPts val="600"/>
              </a:spcAft>
            </a:pPr>
            <a:endParaRPr lang="en-US" sz="1600" b="1" dirty="0">
              <a:solidFill>
                <a:schemeClr val="accent2">
                  <a:lumMod val="75000"/>
                </a:schemeClr>
              </a:solidFill>
            </a:endParaRPr>
          </a:p>
          <a:p>
            <a:pPr algn="ctr"/>
            <a:r>
              <a:rPr lang="en-US" sz="1600" b="1" dirty="0">
                <a:cs typeface="Arial" panose="020B0604020202020204" pitchFamily="34" charset="0"/>
              </a:rPr>
              <a:t>Grow Slow</a:t>
            </a:r>
          </a:p>
          <a:p>
            <a:pPr algn="ctr"/>
            <a:r>
              <a:rPr lang="en-US" sz="1600" b="1" dirty="0">
                <a:cs typeface="Arial" panose="020B0604020202020204" pitchFamily="34" charset="0"/>
              </a:rPr>
              <a:t>Small Size</a:t>
            </a:r>
          </a:p>
          <a:p>
            <a:pPr algn="ctr"/>
            <a:r>
              <a:rPr lang="en-US" sz="1600" b="1" dirty="0">
                <a:cs typeface="Arial" panose="020B0604020202020204" pitchFamily="34" charset="0"/>
              </a:rPr>
              <a:t>Delayed Maturation (4-5 years)</a:t>
            </a:r>
          </a:p>
          <a:p>
            <a:pPr algn="ctr"/>
            <a:r>
              <a:rPr lang="en-US" sz="1600" b="1" dirty="0">
                <a:cs typeface="Arial" panose="020B0604020202020204" pitchFamily="34" charset="0"/>
              </a:rPr>
              <a:t>Small infrequent Litters (mean = 4)</a:t>
            </a:r>
          </a:p>
          <a:p>
            <a:pPr algn="ctr"/>
            <a:r>
              <a:rPr lang="en-US" sz="1600" b="1" dirty="0">
                <a:cs typeface="Arial" panose="020B0604020202020204" pitchFamily="34" charset="0"/>
              </a:rPr>
              <a:t>Long-lived (median = 9 years)</a:t>
            </a:r>
          </a:p>
        </p:txBody>
      </p:sp>
      <p:pic>
        <p:nvPicPr>
          <p:cNvPr id="4" name="Picture 3">
            <a:extLst>
              <a:ext uri="{FF2B5EF4-FFF2-40B4-BE49-F238E27FC236}">
                <a16:creationId xmlns:a16="http://schemas.microsoft.com/office/drawing/2014/main" id="{622A7A5C-D0E5-B093-7C1F-709F171C443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3476734" y="1665760"/>
            <a:ext cx="2457893" cy="2286000"/>
          </a:xfrm>
          <a:prstGeom prst="rect">
            <a:avLst/>
          </a:prstGeom>
          <a:ln w="38100">
            <a:solidFill>
              <a:schemeClr val="accent1">
                <a:lumMod val="60000"/>
                <a:lumOff val="40000"/>
              </a:schemeClr>
            </a:solidFill>
          </a:ln>
        </p:spPr>
      </p:pic>
      <p:pic>
        <p:nvPicPr>
          <p:cNvPr id="5" name="Picture 4">
            <a:extLst>
              <a:ext uri="{FF2B5EF4-FFF2-40B4-BE49-F238E27FC236}">
                <a16:creationId xmlns:a16="http://schemas.microsoft.com/office/drawing/2014/main" id="{9C252983-8959-25FA-6B90-E727ECC6E35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754294" y="1665760"/>
            <a:ext cx="2457893" cy="2286000"/>
          </a:xfrm>
          <a:prstGeom prst="rect">
            <a:avLst/>
          </a:prstGeom>
          <a:ln w="38100">
            <a:solidFill>
              <a:schemeClr val="accent6">
                <a:lumMod val="75000"/>
              </a:schemeClr>
            </a:solidFill>
          </a:ln>
        </p:spPr>
      </p:pic>
      <p:pic>
        <p:nvPicPr>
          <p:cNvPr id="6" name="Picture 5">
            <a:extLst>
              <a:ext uri="{FF2B5EF4-FFF2-40B4-BE49-F238E27FC236}">
                <a16:creationId xmlns:a16="http://schemas.microsoft.com/office/drawing/2014/main" id="{6B7992A4-9DDE-BEFE-DD98-DB2508E966A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818440" y="1665760"/>
            <a:ext cx="2457893" cy="2286000"/>
          </a:xfrm>
          <a:prstGeom prst="rect">
            <a:avLst/>
          </a:prstGeom>
          <a:ln w="38100">
            <a:solidFill>
              <a:schemeClr val="accent1">
                <a:lumMod val="60000"/>
                <a:lumOff val="40000"/>
              </a:schemeClr>
            </a:solidFill>
          </a:ln>
        </p:spPr>
      </p:pic>
      <p:pic>
        <p:nvPicPr>
          <p:cNvPr id="7" name="Picture 6">
            <a:extLst>
              <a:ext uri="{FF2B5EF4-FFF2-40B4-BE49-F238E27FC236}">
                <a16:creationId xmlns:a16="http://schemas.microsoft.com/office/drawing/2014/main" id="{6BE78BEB-5B40-5212-7BE1-265893D38AB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rot="10800000">
            <a:off x="6096000" y="1665760"/>
            <a:ext cx="2457893" cy="2286000"/>
          </a:xfrm>
          <a:prstGeom prst="rect">
            <a:avLst/>
          </a:prstGeom>
          <a:ln w="38100">
            <a:solidFill>
              <a:schemeClr val="accent6">
                <a:lumMod val="75000"/>
              </a:schemeClr>
            </a:solidFill>
          </a:ln>
        </p:spPr>
      </p:pic>
    </p:spTree>
    <p:extLst>
      <p:ext uri="{BB962C8B-B14F-4D97-AF65-F5344CB8AC3E}">
        <p14:creationId xmlns:p14="http://schemas.microsoft.com/office/powerpoint/2010/main" val="1406111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1EA5F17-7590-F9D9-76BB-0B683AE36C51}"/>
              </a:ext>
            </a:extLst>
          </p:cNvPr>
          <p:cNvGrpSpPr/>
          <p:nvPr/>
        </p:nvGrpSpPr>
        <p:grpSpPr>
          <a:xfrm>
            <a:off x="3743" y="4316836"/>
            <a:ext cx="12184486" cy="2084832"/>
            <a:chOff x="3743" y="4573154"/>
            <a:chExt cx="12184486" cy="2084832"/>
          </a:xfrm>
        </p:grpSpPr>
        <p:grpSp>
          <p:nvGrpSpPr>
            <p:cNvPr id="39" name="Group 38">
              <a:extLst>
                <a:ext uri="{FF2B5EF4-FFF2-40B4-BE49-F238E27FC236}">
                  <a16:creationId xmlns:a16="http://schemas.microsoft.com/office/drawing/2014/main" id="{5A135FA2-6C8A-EB4D-9361-5FF926AB737E}"/>
                </a:ext>
              </a:extLst>
            </p:cNvPr>
            <p:cNvGrpSpPr>
              <a:grpSpLocks noChangeAspect="1"/>
            </p:cNvGrpSpPr>
            <p:nvPr/>
          </p:nvGrpSpPr>
          <p:grpSpPr>
            <a:xfrm>
              <a:off x="6202124" y="4573154"/>
              <a:ext cx="2957624" cy="2084832"/>
              <a:chOff x="3028951" y="3443288"/>
              <a:chExt cx="4438650" cy="3328988"/>
            </a:xfrm>
          </p:grpSpPr>
          <p:pic>
            <p:nvPicPr>
              <p:cNvPr id="22" name="Picture 21">
                <a:extLst>
                  <a:ext uri="{FF2B5EF4-FFF2-40B4-BE49-F238E27FC236}">
                    <a16:creationId xmlns:a16="http://schemas.microsoft.com/office/drawing/2014/main" id="{64B31CBE-1700-4347-8C6B-45068B22E36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28951" y="3443288"/>
                <a:ext cx="4438650" cy="3328988"/>
              </a:xfrm>
              <a:prstGeom prst="rect">
                <a:avLst/>
              </a:prstGeom>
              <a:ln>
                <a:solidFill>
                  <a:schemeClr val="tx1"/>
                </a:solidFill>
              </a:ln>
            </p:spPr>
          </p:pic>
          <p:sp>
            <p:nvSpPr>
              <p:cNvPr id="36" name="TextBox 35">
                <a:extLst>
                  <a:ext uri="{FF2B5EF4-FFF2-40B4-BE49-F238E27FC236}">
                    <a16:creationId xmlns:a16="http://schemas.microsoft.com/office/drawing/2014/main" id="{144497F6-5451-C645-A0E0-FF1ACD36C7D8}"/>
                  </a:ext>
                </a:extLst>
              </p:cNvPr>
              <p:cNvSpPr txBox="1"/>
              <p:nvPr/>
            </p:nvSpPr>
            <p:spPr>
              <a:xfrm>
                <a:off x="3040678" y="3443288"/>
                <a:ext cx="1372284" cy="638882"/>
              </a:xfrm>
              <a:prstGeom prst="rect">
                <a:avLst/>
              </a:prstGeom>
              <a:solidFill>
                <a:schemeClr val="bg1"/>
              </a:solidFill>
              <a:ln>
                <a:noFill/>
              </a:ln>
            </p:spPr>
            <p:txBody>
              <a:bodyPr wrap="square" rtlCol="0">
                <a:spAutoFit/>
              </a:bodyPr>
              <a:lstStyle/>
              <a:p>
                <a:pPr algn="ctr"/>
                <a:r>
                  <a:rPr lang="en-US" sz="2000" b="1" dirty="0">
                    <a:solidFill>
                      <a:schemeClr val="accent1">
                        <a:lumMod val="75000"/>
                      </a:schemeClr>
                    </a:solidFill>
                  </a:rPr>
                  <a:t>2016</a:t>
                </a:r>
              </a:p>
            </p:txBody>
          </p:sp>
        </p:grpSp>
        <p:grpSp>
          <p:nvGrpSpPr>
            <p:cNvPr id="44" name="Group 43">
              <a:extLst>
                <a:ext uri="{FF2B5EF4-FFF2-40B4-BE49-F238E27FC236}">
                  <a16:creationId xmlns:a16="http://schemas.microsoft.com/office/drawing/2014/main" id="{B0383FC0-8BA6-C540-84AB-9BD27DA5A0E5}"/>
                </a:ext>
              </a:extLst>
            </p:cNvPr>
            <p:cNvGrpSpPr/>
            <p:nvPr/>
          </p:nvGrpSpPr>
          <p:grpSpPr>
            <a:xfrm>
              <a:off x="9143277" y="4573154"/>
              <a:ext cx="3044952" cy="2084832"/>
              <a:chOff x="4151074" y="2200704"/>
              <a:chExt cx="3044952" cy="2084832"/>
            </a:xfrm>
          </p:grpSpPr>
          <p:pic>
            <p:nvPicPr>
              <p:cNvPr id="42" name="Picture 41">
                <a:extLst>
                  <a:ext uri="{FF2B5EF4-FFF2-40B4-BE49-F238E27FC236}">
                    <a16:creationId xmlns:a16="http://schemas.microsoft.com/office/drawing/2014/main" id="{14AF5DA8-C4A1-314D-9FDC-B2A325FA4E1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151074" y="2200704"/>
                <a:ext cx="3044952" cy="2084832"/>
              </a:xfrm>
              <a:prstGeom prst="rect">
                <a:avLst/>
              </a:prstGeom>
              <a:ln>
                <a:solidFill>
                  <a:schemeClr val="tx1"/>
                </a:solidFill>
              </a:ln>
            </p:spPr>
          </p:pic>
          <p:sp>
            <p:nvSpPr>
              <p:cNvPr id="43" name="TextBox 42">
                <a:extLst>
                  <a:ext uri="{FF2B5EF4-FFF2-40B4-BE49-F238E27FC236}">
                    <a16:creationId xmlns:a16="http://schemas.microsoft.com/office/drawing/2014/main" id="{38262875-C78B-4245-A9FC-ACB55D472D27}"/>
                  </a:ext>
                </a:extLst>
              </p:cNvPr>
              <p:cNvSpPr txBox="1"/>
              <p:nvPr/>
            </p:nvSpPr>
            <p:spPr>
              <a:xfrm>
                <a:off x="4161592" y="2200704"/>
                <a:ext cx="914400" cy="400110"/>
              </a:xfrm>
              <a:prstGeom prst="rect">
                <a:avLst/>
              </a:prstGeom>
              <a:solidFill>
                <a:schemeClr val="bg1"/>
              </a:solidFill>
              <a:ln>
                <a:noFill/>
              </a:ln>
            </p:spPr>
            <p:txBody>
              <a:bodyPr wrap="square" rtlCol="0">
                <a:spAutoFit/>
              </a:bodyPr>
              <a:lstStyle/>
              <a:p>
                <a:pPr algn="ctr"/>
                <a:r>
                  <a:rPr lang="en-US" sz="2000" b="1" dirty="0">
                    <a:solidFill>
                      <a:schemeClr val="accent1">
                        <a:lumMod val="75000"/>
                      </a:schemeClr>
                    </a:solidFill>
                  </a:rPr>
                  <a:t>2018</a:t>
                </a:r>
              </a:p>
            </p:txBody>
          </p:sp>
        </p:grpSp>
        <p:grpSp>
          <p:nvGrpSpPr>
            <p:cNvPr id="2" name="Group 1">
              <a:extLst>
                <a:ext uri="{FF2B5EF4-FFF2-40B4-BE49-F238E27FC236}">
                  <a16:creationId xmlns:a16="http://schemas.microsoft.com/office/drawing/2014/main" id="{5C74AC77-1D0A-7E4A-97DA-F9B0406BAEF7}"/>
                </a:ext>
              </a:extLst>
            </p:cNvPr>
            <p:cNvGrpSpPr/>
            <p:nvPr/>
          </p:nvGrpSpPr>
          <p:grpSpPr>
            <a:xfrm>
              <a:off x="3743" y="4573154"/>
              <a:ext cx="3244529" cy="2084832"/>
              <a:chOff x="3055015" y="4487426"/>
              <a:chExt cx="3103711" cy="2084832"/>
            </a:xfrm>
          </p:grpSpPr>
          <p:pic>
            <p:nvPicPr>
              <p:cNvPr id="37" name="Picture 108">
                <a:extLst>
                  <a:ext uri="{FF2B5EF4-FFF2-40B4-BE49-F238E27FC236}">
                    <a16:creationId xmlns:a16="http://schemas.microsoft.com/office/drawing/2014/main" id="{71F09181-68BA-0640-BF72-89056D2A7996}"/>
                  </a:ext>
                </a:extLst>
              </p:cNvPr>
              <p:cNvPicPr>
                <a:picLocks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055015" y="4487426"/>
                <a:ext cx="3103711" cy="208483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ADAFDCE-2495-AB46-BA04-2FF133344083}"/>
                  </a:ext>
                </a:extLst>
              </p:cNvPr>
              <p:cNvSpPr txBox="1"/>
              <p:nvPr/>
            </p:nvSpPr>
            <p:spPr>
              <a:xfrm>
                <a:off x="3065104" y="4487426"/>
                <a:ext cx="874714" cy="400110"/>
              </a:xfrm>
              <a:prstGeom prst="rect">
                <a:avLst/>
              </a:prstGeom>
              <a:solidFill>
                <a:schemeClr val="bg1"/>
              </a:solidFill>
            </p:spPr>
            <p:txBody>
              <a:bodyPr wrap="square" rtlCol="0">
                <a:spAutoFit/>
              </a:bodyPr>
              <a:lstStyle/>
              <a:p>
                <a:pPr algn="ctr"/>
                <a:r>
                  <a:rPr lang="en-US" sz="2000" b="1" dirty="0">
                    <a:solidFill>
                      <a:schemeClr val="accent1">
                        <a:lumMod val="75000"/>
                      </a:schemeClr>
                    </a:solidFill>
                  </a:rPr>
                  <a:t>2012</a:t>
                </a:r>
              </a:p>
            </p:txBody>
          </p:sp>
        </p:grpSp>
        <p:grpSp>
          <p:nvGrpSpPr>
            <p:cNvPr id="3" name="Group 2">
              <a:extLst>
                <a:ext uri="{FF2B5EF4-FFF2-40B4-BE49-F238E27FC236}">
                  <a16:creationId xmlns:a16="http://schemas.microsoft.com/office/drawing/2014/main" id="{9D587DC4-68C0-1D4D-A591-A1A46CC3C61D}"/>
                </a:ext>
              </a:extLst>
            </p:cNvPr>
            <p:cNvGrpSpPr/>
            <p:nvPr/>
          </p:nvGrpSpPr>
          <p:grpSpPr>
            <a:xfrm>
              <a:off x="3157172" y="4573154"/>
              <a:ext cx="3044952" cy="2084832"/>
              <a:chOff x="4933933" y="3763667"/>
              <a:chExt cx="3044952" cy="2084832"/>
            </a:xfrm>
          </p:grpSpPr>
          <p:pic>
            <p:nvPicPr>
              <p:cNvPr id="48" name="Picture 2" descr="P5210003">
                <a:extLst>
                  <a:ext uri="{FF2B5EF4-FFF2-40B4-BE49-F238E27FC236}">
                    <a16:creationId xmlns:a16="http://schemas.microsoft.com/office/drawing/2014/main" id="{688A682E-CB7A-CB4F-8C3C-6BE0B1758E89}"/>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4933933" y="3763667"/>
                <a:ext cx="3044952" cy="2084832"/>
              </a:xfrm>
              <a:prstGeom prst="rect">
                <a:avLst/>
              </a:prstGeom>
              <a:noFill/>
              <a:ln w="9525">
                <a:solidFill>
                  <a:schemeClr val="tx1"/>
                </a:solidFill>
                <a:miter lim="800000"/>
                <a:headEnd/>
                <a:tailEnd/>
              </a:ln>
            </p:spPr>
          </p:pic>
          <p:sp>
            <p:nvSpPr>
              <p:cNvPr id="49" name="TextBox 48">
                <a:extLst>
                  <a:ext uri="{FF2B5EF4-FFF2-40B4-BE49-F238E27FC236}">
                    <a16:creationId xmlns:a16="http://schemas.microsoft.com/office/drawing/2014/main" id="{48356717-8FBA-DF48-9B83-B400BB726F7A}"/>
                  </a:ext>
                </a:extLst>
              </p:cNvPr>
              <p:cNvSpPr txBox="1"/>
              <p:nvPr/>
            </p:nvSpPr>
            <p:spPr>
              <a:xfrm>
                <a:off x="4950404" y="3763667"/>
                <a:ext cx="914400" cy="400110"/>
              </a:xfrm>
              <a:prstGeom prst="rect">
                <a:avLst/>
              </a:prstGeom>
              <a:solidFill>
                <a:schemeClr val="bg1"/>
              </a:solidFill>
            </p:spPr>
            <p:txBody>
              <a:bodyPr wrap="square" rtlCol="0">
                <a:spAutoFit/>
              </a:bodyPr>
              <a:lstStyle/>
              <a:p>
                <a:pPr algn="ctr"/>
                <a:r>
                  <a:rPr lang="en-US" sz="2000" b="1" dirty="0">
                    <a:solidFill>
                      <a:schemeClr val="accent1">
                        <a:lumMod val="75000"/>
                      </a:schemeClr>
                    </a:solidFill>
                  </a:rPr>
                  <a:t>2014</a:t>
                </a:r>
              </a:p>
            </p:txBody>
          </p:sp>
        </p:grpSp>
      </p:grpSp>
      <p:grpSp>
        <p:nvGrpSpPr>
          <p:cNvPr id="4" name="Group 3">
            <a:extLst>
              <a:ext uri="{FF2B5EF4-FFF2-40B4-BE49-F238E27FC236}">
                <a16:creationId xmlns:a16="http://schemas.microsoft.com/office/drawing/2014/main" id="{7EBAD550-08EC-1B8D-5944-AE41093814FA}"/>
              </a:ext>
            </a:extLst>
          </p:cNvPr>
          <p:cNvGrpSpPr/>
          <p:nvPr/>
        </p:nvGrpSpPr>
        <p:grpSpPr>
          <a:xfrm>
            <a:off x="4083" y="1509053"/>
            <a:ext cx="12184145" cy="2084832"/>
            <a:chOff x="4083" y="1320871"/>
            <a:chExt cx="12184145" cy="2084832"/>
          </a:xfrm>
        </p:grpSpPr>
        <p:grpSp>
          <p:nvGrpSpPr>
            <p:cNvPr id="35" name="Group 34">
              <a:extLst>
                <a:ext uri="{FF2B5EF4-FFF2-40B4-BE49-F238E27FC236}">
                  <a16:creationId xmlns:a16="http://schemas.microsoft.com/office/drawing/2014/main" id="{A5CE2B74-A7AD-0448-B306-3C9E6B8E9CB1}"/>
                </a:ext>
              </a:extLst>
            </p:cNvPr>
            <p:cNvGrpSpPr/>
            <p:nvPr/>
          </p:nvGrpSpPr>
          <p:grpSpPr>
            <a:xfrm>
              <a:off x="4083" y="1320871"/>
              <a:ext cx="12184145" cy="2084832"/>
              <a:chOff x="19281" y="30459"/>
              <a:chExt cx="12184145" cy="2084832"/>
            </a:xfrm>
          </p:grpSpPr>
          <p:grpSp>
            <p:nvGrpSpPr>
              <p:cNvPr id="23" name="Group 22">
                <a:extLst>
                  <a:ext uri="{FF2B5EF4-FFF2-40B4-BE49-F238E27FC236}">
                    <a16:creationId xmlns:a16="http://schemas.microsoft.com/office/drawing/2014/main" id="{CAEED9A9-C188-7249-87E3-6BF90768C7A7}"/>
                  </a:ext>
                </a:extLst>
              </p:cNvPr>
              <p:cNvGrpSpPr>
                <a:grpSpLocks noChangeAspect="1"/>
              </p:cNvGrpSpPr>
              <p:nvPr/>
            </p:nvGrpSpPr>
            <p:grpSpPr>
              <a:xfrm>
                <a:off x="6102225" y="30459"/>
                <a:ext cx="3066769" cy="2084832"/>
                <a:chOff x="5530493" y="4048677"/>
                <a:chExt cx="3360767" cy="2069725"/>
              </a:xfrm>
            </p:grpSpPr>
            <p:pic>
              <p:nvPicPr>
                <p:cNvPr id="24" name="Picture 23" descr="IMG_2046.JPG">
                  <a:extLst>
                    <a:ext uri="{FF2B5EF4-FFF2-40B4-BE49-F238E27FC236}">
                      <a16:creationId xmlns:a16="http://schemas.microsoft.com/office/drawing/2014/main" id="{14CEBD6C-5AEB-C341-B178-4A8970267EE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559411" y="4048677"/>
                  <a:ext cx="3331849" cy="2069725"/>
                </a:xfrm>
                <a:prstGeom prst="rect">
                  <a:avLst/>
                </a:prstGeom>
                <a:ln>
                  <a:solidFill>
                    <a:srgbClr val="000000"/>
                  </a:solidFill>
                </a:ln>
              </p:spPr>
            </p:pic>
            <p:sp>
              <p:nvSpPr>
                <p:cNvPr id="25" name="TextBox 24">
                  <a:extLst>
                    <a:ext uri="{FF2B5EF4-FFF2-40B4-BE49-F238E27FC236}">
                      <a16:creationId xmlns:a16="http://schemas.microsoft.com/office/drawing/2014/main" id="{D76ED4FE-F614-EF41-BC46-C5CFAF87EB3D}"/>
                    </a:ext>
                  </a:extLst>
                </p:cNvPr>
                <p:cNvSpPr txBox="1"/>
                <p:nvPr/>
              </p:nvSpPr>
              <p:spPr>
                <a:xfrm>
                  <a:off x="5530493" y="4048677"/>
                  <a:ext cx="1002060" cy="397211"/>
                </a:xfrm>
                <a:prstGeom prst="rect">
                  <a:avLst/>
                </a:prstGeom>
                <a:solidFill>
                  <a:schemeClr val="bg1"/>
                </a:solidFill>
              </p:spPr>
              <p:txBody>
                <a:bodyPr wrap="square" rtlCol="0">
                  <a:spAutoFit/>
                </a:bodyPr>
                <a:lstStyle/>
                <a:p>
                  <a:pPr algn="ctr"/>
                  <a:r>
                    <a:rPr lang="en-US" sz="2000" b="1" dirty="0">
                      <a:solidFill>
                        <a:srgbClr val="C00000"/>
                      </a:solidFill>
                    </a:rPr>
                    <a:t>2016</a:t>
                  </a:r>
                </a:p>
              </p:txBody>
            </p:sp>
          </p:grpSp>
          <p:grpSp>
            <p:nvGrpSpPr>
              <p:cNvPr id="26" name="Group 25">
                <a:extLst>
                  <a:ext uri="{FF2B5EF4-FFF2-40B4-BE49-F238E27FC236}">
                    <a16:creationId xmlns:a16="http://schemas.microsoft.com/office/drawing/2014/main" id="{9D8C4D1D-60BE-E441-BA95-C12EFD3B498D}"/>
                  </a:ext>
                </a:extLst>
              </p:cNvPr>
              <p:cNvGrpSpPr>
                <a:grpSpLocks noChangeAspect="1"/>
              </p:cNvGrpSpPr>
              <p:nvPr/>
            </p:nvGrpSpPr>
            <p:grpSpPr>
              <a:xfrm>
                <a:off x="19281" y="30459"/>
                <a:ext cx="3040380" cy="2084832"/>
                <a:chOff x="-2977365" y="2899461"/>
                <a:chExt cx="3200400" cy="2194560"/>
              </a:xfrm>
            </p:grpSpPr>
            <p:pic>
              <p:nvPicPr>
                <p:cNvPr id="27" name="Picture 6" descr="C:\Users\gangloff\Box Sync\Dissertation\Presentation\Marina Photos\P6150081.JPG">
                  <a:extLst>
                    <a:ext uri="{FF2B5EF4-FFF2-40B4-BE49-F238E27FC236}">
                      <a16:creationId xmlns:a16="http://schemas.microsoft.com/office/drawing/2014/main" id="{56A04C4C-7439-8D46-B1F9-1B9C07203280}"/>
                    </a:ext>
                  </a:extLst>
                </p:cNvPr>
                <p:cNvPicPr>
                  <a:picLocks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977365" y="2899461"/>
                  <a:ext cx="3200400" cy="219456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ECB31994-F759-A749-AD60-C8717BF6F711}"/>
                    </a:ext>
                  </a:extLst>
                </p:cNvPr>
                <p:cNvSpPr txBox="1"/>
                <p:nvPr/>
              </p:nvSpPr>
              <p:spPr>
                <a:xfrm>
                  <a:off x="-2975067" y="2899461"/>
                  <a:ext cx="962526" cy="421168"/>
                </a:xfrm>
                <a:prstGeom prst="rect">
                  <a:avLst/>
                </a:prstGeom>
                <a:solidFill>
                  <a:schemeClr val="bg1"/>
                </a:solidFill>
              </p:spPr>
              <p:txBody>
                <a:bodyPr wrap="square" rtlCol="0">
                  <a:spAutoFit/>
                </a:bodyPr>
                <a:lstStyle/>
                <a:p>
                  <a:pPr algn="ctr"/>
                  <a:r>
                    <a:rPr lang="en-US" sz="2000" b="1" dirty="0">
                      <a:solidFill>
                        <a:srgbClr val="C00000"/>
                      </a:solidFill>
                    </a:rPr>
                    <a:t>2012</a:t>
                  </a:r>
                </a:p>
              </p:txBody>
            </p:sp>
          </p:grpSp>
          <p:grpSp>
            <p:nvGrpSpPr>
              <p:cNvPr id="32" name="Group 31">
                <a:extLst>
                  <a:ext uri="{FF2B5EF4-FFF2-40B4-BE49-F238E27FC236}">
                    <a16:creationId xmlns:a16="http://schemas.microsoft.com/office/drawing/2014/main" id="{3B77CF6D-18A5-A34A-BCFB-BDF3FBF13367}"/>
                  </a:ext>
                </a:extLst>
              </p:cNvPr>
              <p:cNvGrpSpPr>
                <a:grpSpLocks noChangeAspect="1"/>
              </p:cNvGrpSpPr>
              <p:nvPr/>
            </p:nvGrpSpPr>
            <p:grpSpPr>
              <a:xfrm>
                <a:off x="9158474" y="30459"/>
                <a:ext cx="3044952" cy="2084832"/>
                <a:chOff x="7294886" y="4541288"/>
                <a:chExt cx="3205213" cy="2194560"/>
              </a:xfrm>
            </p:grpSpPr>
            <p:pic>
              <p:nvPicPr>
                <p:cNvPr id="33" name="Picture 32">
                  <a:extLst>
                    <a:ext uri="{FF2B5EF4-FFF2-40B4-BE49-F238E27FC236}">
                      <a16:creationId xmlns:a16="http://schemas.microsoft.com/office/drawing/2014/main" id="{4F94FC3D-361C-E144-B872-F727542A7EAA}"/>
                    </a:ext>
                  </a:extLst>
                </p:cNvPr>
                <p:cNvPicPr>
                  <a:picLocks/>
                </p:cNvPicPr>
                <p:nvPr/>
              </p:nvPicPr>
              <p:blipFill>
                <a:blip r:embed="rId10" cstate="hqprint">
                  <a:extLst>
                    <a:ext uri="{28A0092B-C50C-407E-A947-70E740481C1C}">
                      <a14:useLocalDpi xmlns:a14="http://schemas.microsoft.com/office/drawing/2010/main"/>
                    </a:ext>
                  </a:extLst>
                </a:blip>
                <a:stretch>
                  <a:fillRect/>
                </a:stretch>
              </p:blipFill>
              <p:spPr>
                <a:xfrm>
                  <a:off x="7299699" y="4541288"/>
                  <a:ext cx="3200400" cy="2194560"/>
                </a:xfrm>
                <a:prstGeom prst="rect">
                  <a:avLst/>
                </a:prstGeom>
                <a:ln w="9525">
                  <a:solidFill>
                    <a:schemeClr val="tx1"/>
                  </a:solidFill>
                </a:ln>
              </p:spPr>
            </p:pic>
            <p:sp>
              <p:nvSpPr>
                <p:cNvPr id="34" name="TextBox 33">
                  <a:extLst>
                    <a:ext uri="{FF2B5EF4-FFF2-40B4-BE49-F238E27FC236}">
                      <a16:creationId xmlns:a16="http://schemas.microsoft.com/office/drawing/2014/main" id="{B3E63012-49B1-2641-A72A-9DFDF88EBEB2}"/>
                    </a:ext>
                  </a:extLst>
                </p:cNvPr>
                <p:cNvSpPr txBox="1"/>
                <p:nvPr/>
              </p:nvSpPr>
              <p:spPr>
                <a:xfrm>
                  <a:off x="7294886" y="4541288"/>
                  <a:ext cx="962526" cy="421168"/>
                </a:xfrm>
                <a:prstGeom prst="rect">
                  <a:avLst/>
                </a:prstGeom>
                <a:solidFill>
                  <a:schemeClr val="bg1"/>
                </a:solidFill>
              </p:spPr>
              <p:txBody>
                <a:bodyPr wrap="square" rtlCol="0">
                  <a:spAutoFit/>
                </a:bodyPr>
                <a:lstStyle/>
                <a:p>
                  <a:pPr algn="ctr"/>
                  <a:r>
                    <a:rPr lang="en-US" sz="2000" b="1" dirty="0">
                      <a:solidFill>
                        <a:srgbClr val="C00000"/>
                      </a:solidFill>
                    </a:rPr>
                    <a:t>2018</a:t>
                  </a:r>
                </a:p>
              </p:txBody>
            </p:sp>
          </p:grpSp>
        </p:grpSp>
        <p:grpSp>
          <p:nvGrpSpPr>
            <p:cNvPr id="50" name="Group 49">
              <a:extLst>
                <a:ext uri="{FF2B5EF4-FFF2-40B4-BE49-F238E27FC236}">
                  <a16:creationId xmlns:a16="http://schemas.microsoft.com/office/drawing/2014/main" id="{5104CA38-EBD8-D845-BAC0-E7C3ADAAA84C}"/>
                </a:ext>
              </a:extLst>
            </p:cNvPr>
            <p:cNvGrpSpPr>
              <a:grpSpLocks noChangeAspect="1"/>
            </p:cNvGrpSpPr>
            <p:nvPr/>
          </p:nvGrpSpPr>
          <p:grpSpPr>
            <a:xfrm>
              <a:off x="3046646" y="1320871"/>
              <a:ext cx="3040380" cy="2084832"/>
              <a:chOff x="5348941" y="1583765"/>
              <a:chExt cx="2554941" cy="1405436"/>
            </a:xfrm>
          </p:grpSpPr>
          <p:pic>
            <p:nvPicPr>
              <p:cNvPr id="51" name="Picture 50" descr="DSCN1031.JPG">
                <a:extLst>
                  <a:ext uri="{FF2B5EF4-FFF2-40B4-BE49-F238E27FC236}">
                    <a16:creationId xmlns:a16="http://schemas.microsoft.com/office/drawing/2014/main" id="{2CB8C81C-F453-5F4E-A34C-9B2A24A40A6C}"/>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5348941" y="1583765"/>
                <a:ext cx="2554941" cy="1405436"/>
              </a:xfrm>
              <a:prstGeom prst="rect">
                <a:avLst/>
              </a:prstGeom>
              <a:ln>
                <a:solidFill>
                  <a:srgbClr val="000000"/>
                </a:solidFill>
              </a:ln>
            </p:spPr>
          </p:pic>
          <p:sp>
            <p:nvSpPr>
              <p:cNvPr id="52" name="TextBox 51">
                <a:extLst>
                  <a:ext uri="{FF2B5EF4-FFF2-40B4-BE49-F238E27FC236}">
                    <a16:creationId xmlns:a16="http://schemas.microsoft.com/office/drawing/2014/main" id="{F9AD935C-A219-4640-8BD5-8B556197054D}"/>
                  </a:ext>
                </a:extLst>
              </p:cNvPr>
              <p:cNvSpPr txBox="1"/>
              <p:nvPr/>
            </p:nvSpPr>
            <p:spPr>
              <a:xfrm>
                <a:off x="5365441" y="1583765"/>
                <a:ext cx="768403" cy="269724"/>
              </a:xfrm>
              <a:prstGeom prst="rect">
                <a:avLst/>
              </a:prstGeom>
              <a:solidFill>
                <a:schemeClr val="bg1"/>
              </a:solidFill>
            </p:spPr>
            <p:txBody>
              <a:bodyPr wrap="square" rtlCol="0">
                <a:spAutoFit/>
              </a:bodyPr>
              <a:lstStyle/>
              <a:p>
                <a:pPr algn="ctr"/>
                <a:r>
                  <a:rPr lang="en-US" sz="2000" b="1" dirty="0">
                    <a:solidFill>
                      <a:srgbClr val="C00000"/>
                    </a:solidFill>
                  </a:rPr>
                  <a:t>2014</a:t>
                </a:r>
              </a:p>
            </p:txBody>
          </p:sp>
        </p:grpSp>
      </p:grpSp>
      <p:sp>
        <p:nvSpPr>
          <p:cNvPr id="6" name="TextBox 5">
            <a:extLst>
              <a:ext uri="{FF2B5EF4-FFF2-40B4-BE49-F238E27FC236}">
                <a16:creationId xmlns:a16="http://schemas.microsoft.com/office/drawing/2014/main" id="{5C1690F2-7FDD-2F77-D6C0-97B038B8118E}"/>
              </a:ext>
            </a:extLst>
          </p:cNvPr>
          <p:cNvSpPr txBox="1"/>
          <p:nvPr/>
        </p:nvSpPr>
        <p:spPr>
          <a:xfrm>
            <a:off x="1693356" y="472289"/>
            <a:ext cx="9033163" cy="646331"/>
          </a:xfrm>
          <a:prstGeom prst="rect">
            <a:avLst/>
          </a:prstGeom>
          <a:noFill/>
        </p:spPr>
        <p:txBody>
          <a:bodyPr wrap="square" rtlCol="0">
            <a:spAutoFit/>
          </a:bodyPr>
          <a:lstStyle/>
          <a:p>
            <a:pPr algn="ctr"/>
            <a:r>
              <a:rPr lang="en-US" sz="3600" b="1" dirty="0"/>
              <a:t>Rapid &amp; Dramatic Landscape Changes</a:t>
            </a:r>
            <a:endParaRPr lang="en-US" sz="3200" b="1" dirty="0"/>
          </a:p>
        </p:txBody>
      </p:sp>
    </p:spTree>
    <p:extLst>
      <p:ext uri="{BB962C8B-B14F-4D97-AF65-F5344CB8AC3E}">
        <p14:creationId xmlns:p14="http://schemas.microsoft.com/office/powerpoint/2010/main" val="2095177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 name="Picture 50" descr="A picture containing ground, reptile, snake, outdoor&#10;&#10;Description automatically generated">
            <a:extLst>
              <a:ext uri="{FF2B5EF4-FFF2-40B4-BE49-F238E27FC236}">
                <a16:creationId xmlns:a16="http://schemas.microsoft.com/office/drawing/2014/main" id="{D26F971B-9AB6-AE48-AAE0-C7C80476BE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03776" y="365135"/>
            <a:ext cx="3584448" cy="3639935"/>
          </a:xfrm>
          <a:prstGeom prst="rect">
            <a:avLst/>
          </a:prstGeom>
          <a:ln w="38100">
            <a:solidFill>
              <a:schemeClr val="bg1"/>
            </a:solidFill>
          </a:ln>
        </p:spPr>
      </p:pic>
      <p:pic>
        <p:nvPicPr>
          <p:cNvPr id="2" name="Picture 1">
            <a:extLst>
              <a:ext uri="{FF2B5EF4-FFF2-40B4-BE49-F238E27FC236}">
                <a16:creationId xmlns:a16="http://schemas.microsoft.com/office/drawing/2014/main" id="{DFB8D6A6-53E5-1149-B4FF-D0819A6E3A4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70137" y="365758"/>
            <a:ext cx="3584448" cy="3639312"/>
          </a:xfrm>
          <a:prstGeom prst="rect">
            <a:avLst/>
          </a:prstGeom>
          <a:ln w="38100">
            <a:solidFill>
              <a:srgbClr val="C00000"/>
            </a:solidFill>
          </a:ln>
        </p:spPr>
      </p:pic>
      <p:pic>
        <p:nvPicPr>
          <p:cNvPr id="3" name="Picture 2">
            <a:extLst>
              <a:ext uri="{FF2B5EF4-FFF2-40B4-BE49-F238E27FC236}">
                <a16:creationId xmlns:a16="http://schemas.microsoft.com/office/drawing/2014/main" id="{3CA44D20-41F6-2C40-A21F-ECCA73AE2D4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10800000">
            <a:off x="8137415" y="365759"/>
            <a:ext cx="3584448" cy="3639312"/>
          </a:xfrm>
          <a:prstGeom prst="rect">
            <a:avLst/>
          </a:prstGeom>
          <a:ln w="38100">
            <a:solidFill>
              <a:schemeClr val="accent1">
                <a:lumMod val="75000"/>
              </a:schemeClr>
            </a:solidFill>
          </a:ln>
        </p:spPr>
      </p:pic>
      <p:sp>
        <p:nvSpPr>
          <p:cNvPr id="28" name="TextBox 27">
            <a:extLst>
              <a:ext uri="{FF2B5EF4-FFF2-40B4-BE49-F238E27FC236}">
                <a16:creationId xmlns:a16="http://schemas.microsoft.com/office/drawing/2014/main" id="{8A8E9386-A271-5740-B45D-2776B9B8B696}"/>
              </a:ext>
            </a:extLst>
          </p:cNvPr>
          <p:cNvSpPr txBox="1"/>
          <p:nvPr/>
        </p:nvSpPr>
        <p:spPr>
          <a:xfrm>
            <a:off x="8221694" y="493586"/>
            <a:ext cx="1615033" cy="338554"/>
          </a:xfrm>
          <a:prstGeom prst="rect">
            <a:avLst/>
          </a:prstGeom>
          <a:solidFill>
            <a:srgbClr val="FFFFFF"/>
          </a:solidFill>
          <a:ln>
            <a:solidFill>
              <a:srgbClr val="003E72"/>
            </a:solidFill>
          </a:ln>
        </p:spPr>
        <p:txBody>
          <a:bodyPr wrap="square" rtlCol="0">
            <a:spAutoFit/>
          </a:bodyPr>
          <a:lstStyle/>
          <a:p>
            <a:pPr algn="ctr">
              <a:spcAft>
                <a:spcPts val="600"/>
              </a:spcAft>
            </a:pPr>
            <a:r>
              <a:rPr lang="en-US" sz="1600" b="1" dirty="0">
                <a:solidFill>
                  <a:schemeClr val="accent1">
                    <a:lumMod val="75000"/>
                  </a:schemeClr>
                </a:solidFill>
              </a:rPr>
              <a:t>High Elevation</a:t>
            </a:r>
          </a:p>
        </p:txBody>
      </p:sp>
      <p:sp>
        <p:nvSpPr>
          <p:cNvPr id="31" name="TextBox 30">
            <a:extLst>
              <a:ext uri="{FF2B5EF4-FFF2-40B4-BE49-F238E27FC236}">
                <a16:creationId xmlns:a16="http://schemas.microsoft.com/office/drawing/2014/main" id="{B2F5D681-4408-8A40-9652-11F36948041B}"/>
              </a:ext>
            </a:extLst>
          </p:cNvPr>
          <p:cNvSpPr txBox="1"/>
          <p:nvPr/>
        </p:nvSpPr>
        <p:spPr>
          <a:xfrm>
            <a:off x="554416" y="493586"/>
            <a:ext cx="1657937" cy="338554"/>
          </a:xfrm>
          <a:prstGeom prst="rect">
            <a:avLst/>
          </a:prstGeom>
          <a:solidFill>
            <a:srgbClr val="FFFFFF"/>
          </a:solidFill>
          <a:ln>
            <a:solidFill>
              <a:srgbClr val="B10402"/>
            </a:solidFill>
          </a:ln>
        </p:spPr>
        <p:txBody>
          <a:bodyPr wrap="square" rtlCol="0">
            <a:spAutoFit/>
          </a:bodyPr>
          <a:lstStyle/>
          <a:p>
            <a:pPr algn="ctr">
              <a:spcAft>
                <a:spcPts val="600"/>
              </a:spcAft>
            </a:pPr>
            <a:r>
              <a:rPr lang="en-US" sz="1600" b="1" dirty="0">
                <a:solidFill>
                  <a:schemeClr val="accent2">
                    <a:lumMod val="75000"/>
                  </a:schemeClr>
                </a:solidFill>
              </a:rPr>
              <a:t>Low Elevation</a:t>
            </a:r>
          </a:p>
        </p:txBody>
      </p:sp>
      <p:pic>
        <p:nvPicPr>
          <p:cNvPr id="15" name="Picture 14" descr="A close-up of a snake&#10;&#10;Description automatically generated with medium confidence">
            <a:extLst>
              <a:ext uri="{FF2B5EF4-FFF2-40B4-BE49-F238E27FC236}">
                <a16:creationId xmlns:a16="http://schemas.microsoft.com/office/drawing/2014/main" id="{73C0D188-9EBD-204F-B6E7-AD885A61D96C}"/>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366" b="97814" l="23" r="97929">
                        <a14:foregroundMark x1="1094" y1="39891" x2="7470" y2="47424"/>
                        <a14:foregroundMark x1="7470" y1="47424" x2="8029" y2="50351"/>
                        <a14:foregroundMark x1="419" y1="5035" x2="4096" y2="18072"/>
                        <a14:foregroundMark x1="4096" y1="18072" x2="4794" y2="46019"/>
                        <a14:foregroundMark x1="4794" y1="46019" x2="186" y2="35636"/>
                        <a14:foregroundMark x1="186" y1="35636" x2="186" y2="8509"/>
                        <a14:foregroundMark x1="186" y1="4645" x2="186" y2="4645"/>
                        <a14:foregroundMark x1="45939" y1="92233" x2="61648" y2="95706"/>
                        <a14:foregroundMark x1="61648" y1="95706" x2="69583" y2="94145"/>
                        <a14:foregroundMark x1="69583" y1="94145" x2="74354" y2="95316"/>
                        <a14:foregroundMark x1="57715" y1="98009" x2="57715" y2="98009"/>
                        <a14:foregroundMark x1="91901" y1="83294" x2="91901" y2="83294"/>
                        <a14:foregroundMark x1="92832" y1="91842" x2="92832" y2="91842"/>
                        <a14:foregroundMark x1="95602" y1="91452" x2="95602" y2="91452"/>
                        <a14:foregroundMark x1="97929" y1="86807" x2="97929" y2="86807"/>
                        <a14:foregroundMark x1="51710" y1="61983" x2="51710" y2="61983"/>
                        <a14:foregroundMark x1="51478" y1="61593" x2="51478" y2="61593"/>
                        <a14:foregroundMark x1="51710" y1="61593" x2="51710" y2="61593"/>
                        <a14:foregroundMark x1="52106" y1="61202" x2="52106" y2="61202"/>
                        <a14:foregroundMark x1="50663" y1="60578" x2="50663" y2="60578"/>
                        <a14:foregroundMark x1="50663" y1="60578" x2="50663" y2="60578"/>
                        <a14:foregroundMark x1="49453" y1="59992" x2="49453" y2="59992"/>
                        <a14:foregroundMark x1="50919" y1="60578" x2="50919" y2="60578"/>
                        <a14:foregroundMark x1="39469" y1="54606" x2="39469" y2="54606"/>
                        <a14:foregroundMark x1="39609" y1="54723" x2="39609" y2="54723"/>
                        <a14:foregroundMark x1="38655" y1="53981" x2="38655" y2="53981"/>
                        <a14:foregroundMark x1="23" y1="1366" x2="23" y2="1366"/>
                      </a14:backgroundRemoval>
                    </a14:imgEffect>
                  </a14:imgLayer>
                </a14:imgProps>
              </a:ext>
              <a:ext uri="{28A0092B-C50C-407E-A947-70E740481C1C}">
                <a14:useLocalDpi xmlns:a14="http://schemas.microsoft.com/office/drawing/2010/main"/>
              </a:ext>
            </a:extLst>
          </a:blip>
          <a:stretch>
            <a:fillRect/>
          </a:stretch>
        </p:blipFill>
        <p:spPr>
          <a:xfrm flipH="1">
            <a:off x="9996882" y="3586373"/>
            <a:ext cx="2182180" cy="1301384"/>
          </a:xfrm>
          <a:prstGeom prst="rect">
            <a:avLst/>
          </a:prstGeom>
        </p:spPr>
      </p:pic>
      <p:pic>
        <p:nvPicPr>
          <p:cNvPr id="16" name="Picture 15" descr="A close up of a snake&#10;&#10;Description automatically generated with low confidence">
            <a:extLst>
              <a:ext uri="{FF2B5EF4-FFF2-40B4-BE49-F238E27FC236}">
                <a16:creationId xmlns:a16="http://schemas.microsoft.com/office/drawing/2014/main" id="{04C7ECFD-38AF-3C42-B0E2-173CE291B931}"/>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1854" b="96050" l="688" r="98885">
                        <a14:foregroundMark x1="4743" y1="64329" x2="5454" y2="78396"/>
                        <a14:foregroundMark x1="5454" y1="78396" x2="5193" y2="79081"/>
                        <a14:foregroundMark x1="735" y1="65820" x2="1636" y2="86659"/>
                        <a14:foregroundMark x1="735" y1="96090" x2="2300" y2="96090"/>
                        <a14:foregroundMark x1="51032" y1="10198" x2="59236" y2="9593"/>
                        <a14:foregroundMark x1="59236" y1="9593" x2="66493" y2="5441"/>
                        <a14:foregroundMark x1="66493" y1="5441" x2="74366" y2="5280"/>
                        <a14:foregroundMark x1="74366" y1="5280" x2="76405" y2="5683"/>
                        <a14:foregroundMark x1="93550" y1="12858" x2="93550" y2="27610"/>
                        <a14:foregroundMark x1="95779" y1="11366" x2="96656" y2="24143"/>
                        <a14:foregroundMark x1="96656" y1="24143" x2="96443" y2="24587"/>
                        <a14:foregroundMark x1="97558" y1="18904" x2="97558" y2="18904"/>
                        <a14:foregroundMark x1="76642" y1="1894" x2="78184" y2="1894"/>
                        <a14:foregroundMark x1="98885" y1="18541" x2="98885" y2="18541"/>
                      </a14:backgroundRemoval>
                    </a14:imgEffect>
                  </a14:imgLayer>
                </a14:imgProps>
              </a:ext>
              <a:ext uri="{28A0092B-C50C-407E-A947-70E740481C1C}">
                <a14:useLocalDpi xmlns:a14="http://schemas.microsoft.com/office/drawing/2010/main"/>
              </a:ext>
            </a:extLst>
          </a:blip>
          <a:stretch>
            <a:fillRect/>
          </a:stretch>
        </p:blipFill>
        <p:spPr>
          <a:xfrm>
            <a:off x="0" y="4183697"/>
            <a:ext cx="2212353" cy="1301384"/>
          </a:xfrm>
          <a:prstGeom prst="rect">
            <a:avLst/>
          </a:prstGeom>
        </p:spPr>
      </p:pic>
    </p:spTree>
    <p:extLst>
      <p:ext uri="{BB962C8B-B14F-4D97-AF65-F5344CB8AC3E}">
        <p14:creationId xmlns:p14="http://schemas.microsoft.com/office/powerpoint/2010/main" val="3589321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ocky shore with a body of water and mountains in the background&#10;&#10;AI-generated content may be incorrect.">
            <a:extLst>
              <a:ext uri="{FF2B5EF4-FFF2-40B4-BE49-F238E27FC236}">
                <a16:creationId xmlns:a16="http://schemas.microsoft.com/office/drawing/2014/main" id="{F43660E4-80EB-D2A2-F96E-DA42557250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4295" y="3456819"/>
            <a:ext cx="4447891" cy="3335919"/>
          </a:xfrm>
          <a:prstGeom prst="rect">
            <a:avLst/>
          </a:prstGeom>
        </p:spPr>
      </p:pic>
      <p:pic>
        <p:nvPicPr>
          <p:cNvPr id="11" name="Picture 10" descr="A rocky shore with a body of water and mountains in the background&#10;&#10;AI-generated content may be incorrect.">
            <a:extLst>
              <a:ext uri="{FF2B5EF4-FFF2-40B4-BE49-F238E27FC236}">
                <a16:creationId xmlns:a16="http://schemas.microsoft.com/office/drawing/2014/main" id="{BB6E4AB2-0561-1B52-82C2-BF80BC38C77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4295" y="56387"/>
            <a:ext cx="4447891" cy="3335918"/>
          </a:xfrm>
          <a:prstGeom prst="rect">
            <a:avLst/>
          </a:prstGeom>
        </p:spPr>
      </p:pic>
      <p:pic>
        <p:nvPicPr>
          <p:cNvPr id="17" name="Picture 16" descr="A rocky shore with trees and water in the background&#10;&#10;AI-generated content may be incorrect.">
            <a:extLst>
              <a:ext uri="{FF2B5EF4-FFF2-40B4-BE49-F238E27FC236}">
                <a16:creationId xmlns:a16="http://schemas.microsoft.com/office/drawing/2014/main" id="{CE450A0C-3379-76C9-CF61-FBBA8DDB249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760843" y="56388"/>
            <a:ext cx="4447891" cy="3335918"/>
          </a:xfrm>
          <a:prstGeom prst="rect">
            <a:avLst/>
          </a:prstGeom>
        </p:spPr>
      </p:pic>
      <p:pic>
        <p:nvPicPr>
          <p:cNvPr id="23" name="Picture 22">
            <a:extLst>
              <a:ext uri="{FF2B5EF4-FFF2-40B4-BE49-F238E27FC236}">
                <a16:creationId xmlns:a16="http://schemas.microsoft.com/office/drawing/2014/main" id="{4B54B9A6-A95D-67F7-FC0A-9984D6974D8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760843" y="3475167"/>
            <a:ext cx="3249484" cy="3299221"/>
          </a:xfrm>
          <a:prstGeom prst="rect">
            <a:avLst/>
          </a:prstGeom>
          <a:ln w="38100">
            <a:noFill/>
          </a:ln>
        </p:spPr>
      </p:pic>
      <p:pic>
        <p:nvPicPr>
          <p:cNvPr id="24" name="Picture 23" descr="A close-up of a snake&#10;&#10;Description automatically generated with medium confidence">
            <a:extLst>
              <a:ext uri="{FF2B5EF4-FFF2-40B4-BE49-F238E27FC236}">
                <a16:creationId xmlns:a16="http://schemas.microsoft.com/office/drawing/2014/main" id="{813D241B-531C-39D3-DD0B-056ECE583B39}"/>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366" b="97814" l="23" r="97929">
                        <a14:foregroundMark x1="1094" y1="39891" x2="7470" y2="47424"/>
                        <a14:foregroundMark x1="7470" y1="47424" x2="8029" y2="50351"/>
                        <a14:foregroundMark x1="419" y1="5035" x2="4096" y2="18072"/>
                        <a14:foregroundMark x1="4096" y1="18072" x2="4794" y2="46019"/>
                        <a14:foregroundMark x1="4794" y1="46019" x2="186" y2="35636"/>
                        <a14:foregroundMark x1="186" y1="35636" x2="186" y2="8509"/>
                        <a14:foregroundMark x1="186" y1="4645" x2="186" y2="4645"/>
                        <a14:foregroundMark x1="45939" y1="92233" x2="61648" y2="95706"/>
                        <a14:foregroundMark x1="61648" y1="95706" x2="69583" y2="94145"/>
                        <a14:foregroundMark x1="69583" y1="94145" x2="74354" y2="95316"/>
                        <a14:foregroundMark x1="57715" y1="98009" x2="57715" y2="98009"/>
                        <a14:foregroundMark x1="91901" y1="83294" x2="91901" y2="83294"/>
                        <a14:foregroundMark x1="92832" y1="91842" x2="92832" y2="91842"/>
                        <a14:foregroundMark x1="95602" y1="91452" x2="95602" y2="91452"/>
                        <a14:foregroundMark x1="97929" y1="86807" x2="97929" y2="86807"/>
                        <a14:foregroundMark x1="51710" y1="61983" x2="51710" y2="61983"/>
                        <a14:foregroundMark x1="51478" y1="61593" x2="51478" y2="61593"/>
                        <a14:foregroundMark x1="51710" y1="61593" x2="51710" y2="61593"/>
                        <a14:foregroundMark x1="52106" y1="61202" x2="52106" y2="61202"/>
                        <a14:foregroundMark x1="50663" y1="60578" x2="50663" y2="60578"/>
                        <a14:foregroundMark x1="50663" y1="60578" x2="50663" y2="60578"/>
                        <a14:foregroundMark x1="49453" y1="59992" x2="49453" y2="59992"/>
                        <a14:foregroundMark x1="50919" y1="60578" x2="50919" y2="60578"/>
                        <a14:foregroundMark x1="39469" y1="54606" x2="39469" y2="54606"/>
                        <a14:foregroundMark x1="39609" y1="54723" x2="39609" y2="54723"/>
                        <a14:foregroundMark x1="38655" y1="53981" x2="38655" y2="53981"/>
                        <a14:foregroundMark x1="23" y1="1366" x2="23" y2="1366"/>
                      </a14:backgroundRemoval>
                    </a14:imgEffect>
                  </a14:imgLayer>
                </a14:imgProps>
              </a:ext>
              <a:ext uri="{28A0092B-C50C-407E-A947-70E740481C1C}">
                <a14:useLocalDpi xmlns:a14="http://schemas.microsoft.com/office/drawing/2010/main"/>
              </a:ext>
            </a:extLst>
          </a:blip>
          <a:stretch>
            <a:fillRect/>
          </a:stretch>
        </p:blipFill>
        <p:spPr>
          <a:xfrm flipH="1">
            <a:off x="10009820" y="742965"/>
            <a:ext cx="2182180" cy="1301384"/>
          </a:xfrm>
          <a:prstGeom prst="rect">
            <a:avLst/>
          </a:prstGeom>
        </p:spPr>
      </p:pic>
    </p:spTree>
    <p:extLst>
      <p:ext uri="{BB962C8B-B14F-4D97-AF65-F5344CB8AC3E}">
        <p14:creationId xmlns:p14="http://schemas.microsoft.com/office/powerpoint/2010/main" val="1303886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grass with mountains in the background&#10;&#10;AI-generated content may be incorrect.">
            <a:extLst>
              <a:ext uri="{FF2B5EF4-FFF2-40B4-BE49-F238E27FC236}">
                <a16:creationId xmlns:a16="http://schemas.microsoft.com/office/drawing/2014/main" id="{9DA2F833-84AC-2E26-62A5-D95BDE2E18D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9768" y="144049"/>
            <a:ext cx="3897683" cy="2923263"/>
          </a:xfrm>
          <a:prstGeom prst="rect">
            <a:avLst/>
          </a:prstGeom>
        </p:spPr>
      </p:pic>
      <p:pic>
        <p:nvPicPr>
          <p:cNvPr id="4" name="Picture 3">
            <a:extLst>
              <a:ext uri="{FF2B5EF4-FFF2-40B4-BE49-F238E27FC236}">
                <a16:creationId xmlns:a16="http://schemas.microsoft.com/office/drawing/2014/main" id="{CB0E278E-3C58-E536-5544-AB1A4A6EB01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05607" y="3428998"/>
            <a:ext cx="4676791" cy="3202127"/>
          </a:xfrm>
          <a:prstGeom prst="rect">
            <a:avLst/>
          </a:prstGeom>
          <a:ln>
            <a:noFill/>
          </a:ln>
        </p:spPr>
      </p:pic>
      <p:pic>
        <p:nvPicPr>
          <p:cNvPr id="7" name="Picture 6" descr="A pond in a grassy field&#10;&#10;AI-generated content may be incorrect.">
            <a:extLst>
              <a:ext uri="{FF2B5EF4-FFF2-40B4-BE49-F238E27FC236}">
                <a16:creationId xmlns:a16="http://schemas.microsoft.com/office/drawing/2014/main" id="{57956823-BF1A-E8C0-EC6E-153518AE14F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204550" y="144050"/>
            <a:ext cx="3897682" cy="2923262"/>
          </a:xfrm>
          <a:prstGeom prst="rect">
            <a:avLst/>
          </a:prstGeom>
        </p:spPr>
      </p:pic>
      <p:pic>
        <p:nvPicPr>
          <p:cNvPr id="21" name="Picture 20" descr="A field of grass with trees in the background&#10;&#10;AI-generated content may be incorrect.">
            <a:extLst>
              <a:ext uri="{FF2B5EF4-FFF2-40B4-BE49-F238E27FC236}">
                <a16:creationId xmlns:a16="http://schemas.microsoft.com/office/drawing/2014/main" id="{C4EE5578-7190-4296-DFF3-3620DEC1EEC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23153" y="3428998"/>
            <a:ext cx="4269502" cy="3202127"/>
          </a:xfrm>
          <a:prstGeom prst="rect">
            <a:avLst/>
          </a:prstGeom>
        </p:spPr>
      </p:pic>
      <p:pic>
        <p:nvPicPr>
          <p:cNvPr id="22" name="Picture 21" descr="A grassy field with trees in the background&#10;&#10;AI-generated content may be incorrect.">
            <a:extLst>
              <a:ext uri="{FF2B5EF4-FFF2-40B4-BE49-F238E27FC236}">
                <a16:creationId xmlns:a16="http://schemas.microsoft.com/office/drawing/2014/main" id="{EF79E5B9-D2CC-D433-62A2-6B5715C7E72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147158" y="144049"/>
            <a:ext cx="3897685" cy="2923264"/>
          </a:xfrm>
          <a:prstGeom prst="rect">
            <a:avLst/>
          </a:prstGeom>
        </p:spPr>
      </p:pic>
      <p:pic>
        <p:nvPicPr>
          <p:cNvPr id="23" name="Picture 22" descr="A close up of a snake&#10;&#10;Description automatically generated with low confidence">
            <a:extLst>
              <a:ext uri="{FF2B5EF4-FFF2-40B4-BE49-F238E27FC236}">
                <a16:creationId xmlns:a16="http://schemas.microsoft.com/office/drawing/2014/main" id="{47929CFA-7FD8-2E8C-7DAE-6944C3946611}"/>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1854" b="96050" l="688" r="98885">
                        <a14:foregroundMark x1="4743" y1="64329" x2="5454" y2="78396"/>
                        <a14:foregroundMark x1="5454" y1="78396" x2="5193" y2="79081"/>
                        <a14:foregroundMark x1="735" y1="65820" x2="1636" y2="86659"/>
                        <a14:foregroundMark x1="735" y1="96090" x2="2300" y2="96090"/>
                        <a14:foregroundMark x1="51032" y1="10198" x2="59236" y2="9593"/>
                        <a14:foregroundMark x1="59236" y1="9593" x2="66493" y2="5441"/>
                        <a14:foregroundMark x1="66493" y1="5441" x2="74366" y2="5280"/>
                        <a14:foregroundMark x1="74366" y1="5280" x2="76405" y2="5683"/>
                        <a14:foregroundMark x1="93550" y1="12858" x2="93550" y2="27610"/>
                        <a14:foregroundMark x1="95779" y1="11366" x2="96656" y2="24143"/>
                        <a14:foregroundMark x1="96656" y1="24143" x2="96443" y2="24587"/>
                        <a14:foregroundMark x1="97558" y1="18904" x2="97558" y2="18904"/>
                        <a14:foregroundMark x1="76642" y1="1894" x2="78184" y2="1894"/>
                        <a14:foregroundMark x1="98885" y1="18541" x2="98885" y2="18541"/>
                      </a14:backgroundRemoval>
                    </a14:imgEffect>
                  </a14:imgLayer>
                </a14:imgProps>
              </a:ext>
              <a:ext uri="{28A0092B-C50C-407E-A947-70E740481C1C}">
                <a14:useLocalDpi xmlns:a14="http://schemas.microsoft.com/office/drawing/2010/main"/>
              </a:ext>
            </a:extLst>
          </a:blip>
          <a:stretch>
            <a:fillRect/>
          </a:stretch>
        </p:blipFill>
        <p:spPr>
          <a:xfrm>
            <a:off x="0" y="4617163"/>
            <a:ext cx="2212353" cy="1301384"/>
          </a:xfrm>
          <a:prstGeom prst="rect">
            <a:avLst/>
          </a:prstGeom>
        </p:spPr>
      </p:pic>
    </p:spTree>
    <p:extLst>
      <p:ext uri="{BB962C8B-B14F-4D97-AF65-F5344CB8AC3E}">
        <p14:creationId xmlns:p14="http://schemas.microsoft.com/office/powerpoint/2010/main" val="3479159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ICT0712">
            <a:extLst>
              <a:ext uri="{FF2B5EF4-FFF2-40B4-BE49-F238E27FC236}">
                <a16:creationId xmlns:a16="http://schemas.microsoft.com/office/drawing/2014/main" id="{72FF6869-A635-4477-A3D2-049D360270D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414674"/>
            <a:ext cx="9144000" cy="60801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snake">
            <a:extLst>
              <a:ext uri="{FF2B5EF4-FFF2-40B4-BE49-F238E27FC236}">
                <a16:creationId xmlns:a16="http://schemas.microsoft.com/office/drawing/2014/main" id="{A04C780E-D8D1-4DC2-88F3-AA1957DCDC66}"/>
              </a:ext>
            </a:extLst>
          </p:cNvPr>
          <p:cNvPicPr>
            <a:picLocks noChangeAspect="1" noChangeArrowheads="1"/>
          </p:cNvPicPr>
          <p:nvPr/>
        </p:nvPicPr>
        <p:blipFill>
          <a:blip r:embed="rId3" cstate="print">
            <a:lum bright="6000"/>
          </a:blip>
          <a:srcRect/>
          <a:stretch>
            <a:fillRect/>
          </a:stretch>
        </p:blipFill>
        <p:spPr bwMode="auto">
          <a:xfrm>
            <a:off x="8665482" y="58089"/>
            <a:ext cx="1894815" cy="1439569"/>
          </a:xfrm>
          <a:prstGeom prst="rect">
            <a:avLst/>
          </a:prstGeom>
          <a:noFill/>
          <a:ln w="38100" cmpd="sng">
            <a:solidFill>
              <a:srgbClr val="3C0CEE"/>
            </a:solidFill>
            <a:miter lim="800000"/>
            <a:headEnd/>
            <a:tailEnd/>
          </a:ln>
        </p:spPr>
      </p:pic>
      <p:sp>
        <p:nvSpPr>
          <p:cNvPr id="2" name="TextBox 1">
            <a:extLst>
              <a:ext uri="{FF2B5EF4-FFF2-40B4-BE49-F238E27FC236}">
                <a16:creationId xmlns:a16="http://schemas.microsoft.com/office/drawing/2014/main" id="{06B086EE-AC14-C8E9-97E7-3491DE3346F2}"/>
              </a:ext>
            </a:extLst>
          </p:cNvPr>
          <p:cNvSpPr txBox="1"/>
          <p:nvPr/>
        </p:nvSpPr>
        <p:spPr>
          <a:xfrm>
            <a:off x="291830" y="184826"/>
            <a:ext cx="5933872" cy="369332"/>
          </a:xfrm>
          <a:prstGeom prst="rect">
            <a:avLst/>
          </a:prstGeom>
          <a:noFill/>
        </p:spPr>
        <p:txBody>
          <a:bodyPr wrap="square" rtlCol="0">
            <a:spAutoFit/>
          </a:bodyPr>
          <a:lstStyle/>
          <a:p>
            <a:r>
              <a:rPr lang="en-US" dirty="0"/>
              <a:t>2004: Spreading out at a meadow site looking for snakes</a:t>
            </a:r>
          </a:p>
        </p:txBody>
      </p:sp>
      <p:sp>
        <p:nvSpPr>
          <p:cNvPr id="4" name="Oval 3">
            <a:extLst>
              <a:ext uri="{FF2B5EF4-FFF2-40B4-BE49-F238E27FC236}">
                <a16:creationId xmlns:a16="http://schemas.microsoft.com/office/drawing/2014/main" id="{682C2620-D10A-D16A-708E-CEE5E7C69AD1}"/>
              </a:ext>
            </a:extLst>
          </p:cNvPr>
          <p:cNvSpPr/>
          <p:nvPr/>
        </p:nvSpPr>
        <p:spPr>
          <a:xfrm>
            <a:off x="9666051" y="4221805"/>
            <a:ext cx="1001949" cy="15564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E66B8D2-6178-AE28-4B92-0313ADF24465}"/>
              </a:ext>
            </a:extLst>
          </p:cNvPr>
          <p:cNvSpPr txBox="1"/>
          <p:nvPr/>
        </p:nvSpPr>
        <p:spPr>
          <a:xfrm>
            <a:off x="10865796" y="4309353"/>
            <a:ext cx="1326204" cy="1477328"/>
          </a:xfrm>
          <a:prstGeom prst="rect">
            <a:avLst/>
          </a:prstGeom>
          <a:noFill/>
        </p:spPr>
        <p:txBody>
          <a:bodyPr wrap="square" rtlCol="0">
            <a:spAutoFit/>
          </a:bodyPr>
          <a:lstStyle/>
          <a:p>
            <a:r>
              <a:rPr lang="en-US" dirty="0"/>
              <a:t>Anne’s youngest daughter (Abi, age 2.5)</a:t>
            </a:r>
          </a:p>
        </p:txBody>
      </p:sp>
      <p:pic>
        <p:nvPicPr>
          <p:cNvPr id="6" name="Picture 2" descr="Deans">
            <a:extLst>
              <a:ext uri="{FF2B5EF4-FFF2-40B4-BE49-F238E27FC236}">
                <a16:creationId xmlns:a16="http://schemas.microsoft.com/office/drawing/2014/main" id="{D61AA63B-83F7-0E8D-DDF3-DAAF8B952E5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779621" y="4214465"/>
            <a:ext cx="3277691" cy="2458709"/>
          </a:xfrm>
          <a:prstGeom prst="rect">
            <a:avLst/>
          </a:prstGeom>
          <a:noFill/>
          <a:ln w="19050">
            <a:solidFill>
              <a:schemeClr val="bg1"/>
            </a:solid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05_0555">
            <a:extLst>
              <a:ext uri="{FF2B5EF4-FFF2-40B4-BE49-F238E27FC236}">
                <a16:creationId xmlns:a16="http://schemas.microsoft.com/office/drawing/2014/main" id="{2BFAD59D-D013-4F47-B8F9-06719B0B753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8482" y="-355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akeleganspic">
            <a:extLst>
              <a:ext uri="{FF2B5EF4-FFF2-40B4-BE49-F238E27FC236}">
                <a16:creationId xmlns:a16="http://schemas.microsoft.com/office/drawing/2014/main" id="{E15130EA-D2D7-46AC-BE94-4DAD1781A632}"/>
              </a:ext>
            </a:extLst>
          </p:cNvPr>
          <p:cNvPicPr>
            <a:picLocks noChangeAspect="1" noChangeArrowheads="1"/>
          </p:cNvPicPr>
          <p:nvPr/>
        </p:nvPicPr>
        <p:blipFill>
          <a:blip r:embed="rId3" cstate="hqprint">
            <a:lum bright="-12000"/>
            <a:extLst>
              <a:ext uri="{28A0092B-C50C-407E-A947-70E740481C1C}">
                <a14:useLocalDpi xmlns:a14="http://schemas.microsoft.com/office/drawing/2010/main"/>
              </a:ext>
            </a:extLst>
          </a:blip>
          <a:srcRect/>
          <a:stretch>
            <a:fillRect/>
          </a:stretch>
        </p:blipFill>
        <p:spPr bwMode="auto">
          <a:xfrm>
            <a:off x="1348838" y="511086"/>
            <a:ext cx="1878189" cy="1439569"/>
          </a:xfrm>
          <a:prstGeom prst="rect">
            <a:avLst/>
          </a:prstGeom>
          <a:noFill/>
          <a:ln w="15875">
            <a:solidFill>
              <a:srgbClr val="FF0000"/>
            </a:solidFill>
            <a:miter lim="800000"/>
            <a:headEnd/>
            <a:tailEnd/>
          </a:ln>
        </p:spPr>
      </p:pic>
      <p:sp>
        <p:nvSpPr>
          <p:cNvPr id="2" name="TextBox 1">
            <a:extLst>
              <a:ext uri="{FF2B5EF4-FFF2-40B4-BE49-F238E27FC236}">
                <a16:creationId xmlns:a16="http://schemas.microsoft.com/office/drawing/2014/main" id="{751C2D95-D700-966F-16ED-67FEAF08214C}"/>
              </a:ext>
            </a:extLst>
          </p:cNvPr>
          <p:cNvSpPr txBox="1"/>
          <p:nvPr/>
        </p:nvSpPr>
        <p:spPr>
          <a:xfrm>
            <a:off x="291829" y="184826"/>
            <a:ext cx="7626485" cy="369332"/>
          </a:xfrm>
          <a:prstGeom prst="rect">
            <a:avLst/>
          </a:prstGeom>
          <a:noFill/>
        </p:spPr>
        <p:txBody>
          <a:bodyPr wrap="square" rtlCol="0">
            <a:spAutoFit/>
          </a:bodyPr>
          <a:lstStyle/>
          <a:p>
            <a:r>
              <a:rPr lang="en-US" dirty="0"/>
              <a:t>2004: Flipping rocks and reaching into stinging nettle at Lakeshore sites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water, outdoor&#10;&#10;Description automatically generated">
            <a:extLst>
              <a:ext uri="{FF2B5EF4-FFF2-40B4-BE49-F238E27FC236}">
                <a16:creationId xmlns:a16="http://schemas.microsoft.com/office/drawing/2014/main" id="{7E185171-322C-6604-4E44-5A68C67B34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4"/>
          <a:stretch>
            <a:fillRect/>
          </a:stretch>
        </p:blipFill>
        <p:spPr>
          <a:xfrm>
            <a:off x="20" y="10"/>
            <a:ext cx="4003019" cy="3388883"/>
          </a:xfrm>
          <a:prstGeom prst="rect">
            <a:avLst/>
          </a:prstGeom>
        </p:spPr>
      </p:pic>
      <p:pic>
        <p:nvPicPr>
          <p:cNvPr id="11" name="Picture 10" descr="A snake in the grass&#10;&#10;AI-generated content may be incorrect.">
            <a:extLst>
              <a:ext uri="{FF2B5EF4-FFF2-40B4-BE49-F238E27FC236}">
                <a16:creationId xmlns:a16="http://schemas.microsoft.com/office/drawing/2014/main" id="{872C34A9-94B9-A141-026F-45CAD25D2B14}"/>
              </a:ext>
            </a:extLst>
          </p:cNvPr>
          <p:cNvPicPr>
            <a:picLocks noChangeAspect="1"/>
          </p:cNvPicPr>
          <p:nvPr/>
        </p:nvPicPr>
        <p:blipFill>
          <a:blip r:embed="rId4" cstate="hqprint">
            <a:extLst>
              <a:ext uri="{28A0092B-C50C-407E-A947-70E740481C1C}">
                <a14:useLocalDpi xmlns:a14="http://schemas.microsoft.com/office/drawing/2010/main"/>
              </a:ext>
            </a:extLst>
          </a:blip>
          <a:srcRect b="-4"/>
          <a:stretch>
            <a:fillRect/>
          </a:stretch>
        </p:blipFill>
        <p:spPr>
          <a:xfrm>
            <a:off x="20" y="3469102"/>
            <a:ext cx="4003019" cy="3388893"/>
          </a:xfrm>
          <a:prstGeom prst="rect">
            <a:avLst/>
          </a:prstGeom>
        </p:spPr>
      </p:pic>
      <p:pic>
        <p:nvPicPr>
          <p:cNvPr id="5" name="Picture 4">
            <a:extLst>
              <a:ext uri="{FF2B5EF4-FFF2-40B4-BE49-F238E27FC236}">
                <a16:creationId xmlns:a16="http://schemas.microsoft.com/office/drawing/2014/main" id="{36597AA8-D43A-82D2-E75B-8FB4F9C03F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a:xfrm rot="16200000">
            <a:off x="2672502" y="1421976"/>
            <a:ext cx="6858000" cy="4014047"/>
          </a:xfrm>
          <a:prstGeom prst="rect">
            <a:avLst/>
          </a:prstGeom>
        </p:spPr>
      </p:pic>
      <p:pic>
        <p:nvPicPr>
          <p:cNvPr id="4" name="Picture 3" descr="A couple of snakes on the ground&#10;&#10;AI-generated content may be incorrect.">
            <a:extLst>
              <a:ext uri="{FF2B5EF4-FFF2-40B4-BE49-F238E27FC236}">
                <a16:creationId xmlns:a16="http://schemas.microsoft.com/office/drawing/2014/main" id="{8EAA6722-7B90-7467-90F4-B31736A3A157}"/>
              </a:ext>
            </a:extLst>
          </p:cNvPr>
          <p:cNvPicPr>
            <a:picLocks noChangeAspect="1"/>
          </p:cNvPicPr>
          <p:nvPr/>
        </p:nvPicPr>
        <p:blipFill>
          <a:blip r:embed="rId7" cstate="hqprint">
            <a:extLst>
              <a:ext uri="{28A0092B-C50C-407E-A947-70E740481C1C}">
                <a14:useLocalDpi xmlns:a14="http://schemas.microsoft.com/office/drawing/2010/main"/>
              </a:ext>
            </a:extLst>
          </a:blip>
          <a:srcRect b="-4"/>
          <a:stretch>
            <a:fillRect/>
          </a:stretch>
        </p:blipFill>
        <p:spPr>
          <a:xfrm>
            <a:off x="7459663" y="-2"/>
            <a:ext cx="4741817" cy="3383270"/>
          </a:xfrm>
          <a:prstGeom prst="rect">
            <a:avLst/>
          </a:prstGeom>
        </p:spPr>
      </p:pic>
      <p:pic>
        <p:nvPicPr>
          <p:cNvPr id="10" name="Picture 9" descr="A hand holding a snake&#10;&#10;AI-generated content may be incorrect.">
            <a:extLst>
              <a:ext uri="{FF2B5EF4-FFF2-40B4-BE49-F238E27FC236}">
                <a16:creationId xmlns:a16="http://schemas.microsoft.com/office/drawing/2014/main" id="{33731E5D-817D-B779-B76F-4E79C711D0EF}"/>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8199966" y="3469102"/>
            <a:ext cx="3992034" cy="3388893"/>
          </a:xfrm>
          <a:prstGeom prst="rect">
            <a:avLst/>
          </a:prstGeom>
        </p:spPr>
      </p:pic>
    </p:spTree>
    <p:extLst>
      <p:ext uri="{BB962C8B-B14F-4D97-AF65-F5344CB8AC3E}">
        <p14:creationId xmlns:p14="http://schemas.microsoft.com/office/powerpoint/2010/main" val="768495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1.PNG">
            <a:extLst>
              <a:ext uri="{FF2B5EF4-FFF2-40B4-BE49-F238E27FC236}">
                <a16:creationId xmlns:a16="http://schemas.microsoft.com/office/drawing/2014/main" id="{664B95D6-94B5-8CA4-1A45-E185C6A5DD64}"/>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85846" y="166532"/>
            <a:ext cx="3379326" cy="6524936"/>
          </a:xfrm>
          <a:prstGeom prst="rect">
            <a:avLst/>
          </a:prstGeom>
        </p:spPr>
      </p:pic>
      <p:pic>
        <p:nvPicPr>
          <p:cNvPr id="19" name="Picture 18" descr="A person holding snakes in her hands&#10;&#10;AI-generated content may be incorrect.">
            <a:extLst>
              <a:ext uri="{FF2B5EF4-FFF2-40B4-BE49-F238E27FC236}">
                <a16:creationId xmlns:a16="http://schemas.microsoft.com/office/drawing/2014/main" id="{2381C356-70DE-F84E-A748-4917F96E5FC6}"/>
              </a:ext>
            </a:extLst>
          </p:cNvPr>
          <p:cNvPicPr>
            <a:picLocks noChangeAspect="1"/>
          </p:cNvPicPr>
          <p:nvPr/>
        </p:nvPicPr>
        <p:blipFill>
          <a:blip r:embed="rId4" cstate="hqprint">
            <a:extLst>
              <a:ext uri="{28A0092B-C50C-407E-A947-70E740481C1C}">
                <a14:useLocalDpi xmlns:a14="http://schemas.microsoft.com/office/drawing/2010/main"/>
              </a:ext>
            </a:extLst>
          </a:blip>
          <a:srcRect b="-2"/>
          <a:stretch>
            <a:fillRect/>
          </a:stretch>
        </p:blipFill>
        <p:spPr>
          <a:xfrm>
            <a:off x="3666636" y="166532"/>
            <a:ext cx="4415245" cy="6524936"/>
          </a:xfrm>
          <a:prstGeom prst="rect">
            <a:avLst/>
          </a:prstGeom>
        </p:spPr>
      </p:pic>
      <p:pic>
        <p:nvPicPr>
          <p:cNvPr id="21" name="Picture 20" descr="A person standing on grass near water&#10;&#10;AI-generated content may be incorrect.">
            <a:extLst>
              <a:ext uri="{FF2B5EF4-FFF2-40B4-BE49-F238E27FC236}">
                <a16:creationId xmlns:a16="http://schemas.microsoft.com/office/drawing/2014/main" id="{FBE5252C-B6F4-8038-F3C7-731D9F251FB8}"/>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rot="10800000">
            <a:off x="8183346" y="166533"/>
            <a:ext cx="3822808" cy="3160653"/>
          </a:xfrm>
          <a:prstGeom prst="rect">
            <a:avLst/>
          </a:prstGeom>
        </p:spPr>
      </p:pic>
      <p:pic>
        <p:nvPicPr>
          <p:cNvPr id="12" name="Picture 11" descr="A person holding up snakes&#10;&#10;AI-generated content may be incorrect.">
            <a:extLst>
              <a:ext uri="{FF2B5EF4-FFF2-40B4-BE49-F238E27FC236}">
                <a16:creationId xmlns:a16="http://schemas.microsoft.com/office/drawing/2014/main" id="{42EF8274-2269-39A2-159E-36D094F29C16}"/>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8183346" y="3506741"/>
            <a:ext cx="3822808" cy="3184727"/>
          </a:xfrm>
          <a:prstGeom prst="rect">
            <a:avLst/>
          </a:prstGeom>
        </p:spPr>
      </p:pic>
    </p:spTree>
    <p:extLst>
      <p:ext uri="{BB962C8B-B14F-4D97-AF65-F5344CB8AC3E}">
        <p14:creationId xmlns:p14="http://schemas.microsoft.com/office/powerpoint/2010/main" val="3785648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nake on a rock&#10;&#10;AI-generated content may be incorrect.">
            <a:extLst>
              <a:ext uri="{FF2B5EF4-FFF2-40B4-BE49-F238E27FC236}">
                <a16:creationId xmlns:a16="http://schemas.microsoft.com/office/drawing/2014/main" id="{10D7E02C-1AD0-D855-F211-5F134788B9B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4648" y="530352"/>
            <a:ext cx="2804160" cy="1847088"/>
          </a:xfrm>
          <a:prstGeom prst="rect">
            <a:avLst/>
          </a:prstGeom>
        </p:spPr>
      </p:pic>
      <p:sp>
        <p:nvSpPr>
          <p:cNvPr id="4" name="TextBox 3">
            <a:extLst>
              <a:ext uri="{FF2B5EF4-FFF2-40B4-BE49-F238E27FC236}">
                <a16:creationId xmlns:a16="http://schemas.microsoft.com/office/drawing/2014/main" id="{A28E9210-B617-7EEB-BDAF-929ABEBF6AC8}"/>
              </a:ext>
            </a:extLst>
          </p:cNvPr>
          <p:cNvSpPr txBox="1"/>
          <p:nvPr/>
        </p:nvSpPr>
        <p:spPr>
          <a:xfrm>
            <a:off x="4178808" y="530352"/>
            <a:ext cx="6377323" cy="369332"/>
          </a:xfrm>
          <a:prstGeom prst="rect">
            <a:avLst/>
          </a:prstGeom>
          <a:noFill/>
        </p:spPr>
        <p:txBody>
          <a:bodyPr wrap="none" rtlCol="0">
            <a:spAutoFit/>
          </a:bodyPr>
          <a:lstStyle/>
          <a:p>
            <a:r>
              <a:rPr lang="en-US" dirty="0"/>
              <a:t>Anne catching lakeshore (fast-living) snakes in the rocks (2005)</a:t>
            </a:r>
          </a:p>
        </p:txBody>
      </p:sp>
      <p:pic>
        <p:nvPicPr>
          <p:cNvPr id="5" name="Picture 4">
            <a:extLst>
              <a:ext uri="{FF2B5EF4-FFF2-40B4-BE49-F238E27FC236}">
                <a16:creationId xmlns:a16="http://schemas.microsoft.com/office/drawing/2014/main" id="{F1A8391A-735A-6752-67CD-2D60341C53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6966" y="2705236"/>
            <a:ext cx="6332731" cy="4152763"/>
          </a:xfrm>
          <a:prstGeom prst="rect">
            <a:avLst/>
          </a:prstGeom>
        </p:spPr>
      </p:pic>
      <p:sp>
        <p:nvSpPr>
          <p:cNvPr id="6" name="TextBox 5">
            <a:extLst>
              <a:ext uri="{FF2B5EF4-FFF2-40B4-BE49-F238E27FC236}">
                <a16:creationId xmlns:a16="http://schemas.microsoft.com/office/drawing/2014/main" id="{F6E5316D-E0C2-3634-1542-075959B36699}"/>
              </a:ext>
            </a:extLst>
          </p:cNvPr>
          <p:cNvSpPr txBox="1"/>
          <p:nvPr/>
        </p:nvSpPr>
        <p:spPr>
          <a:xfrm>
            <a:off x="7367469" y="3429000"/>
            <a:ext cx="5003934" cy="646331"/>
          </a:xfrm>
          <a:prstGeom prst="rect">
            <a:avLst/>
          </a:prstGeom>
          <a:noFill/>
        </p:spPr>
        <p:txBody>
          <a:bodyPr wrap="none" rtlCol="0">
            <a:spAutoFit/>
          </a:bodyPr>
          <a:lstStyle/>
          <a:p>
            <a:r>
              <a:rPr lang="en-US" dirty="0"/>
              <a:t>Anne demonstrating how to mark a </a:t>
            </a:r>
          </a:p>
          <a:p>
            <a:r>
              <a:rPr lang="en-US" dirty="0"/>
              <a:t>snake to college and high school students (2012)</a:t>
            </a:r>
          </a:p>
        </p:txBody>
      </p:sp>
    </p:spTree>
    <p:extLst>
      <p:ext uri="{BB962C8B-B14F-4D97-AF65-F5344CB8AC3E}">
        <p14:creationId xmlns:p14="http://schemas.microsoft.com/office/powerpoint/2010/main" val="3120870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tree&#10;&#10;AI-generated content may be incorrect.">
            <a:extLst>
              <a:ext uri="{FF2B5EF4-FFF2-40B4-BE49-F238E27FC236}">
                <a16:creationId xmlns:a16="http://schemas.microsoft.com/office/drawing/2014/main" id="{5F6F1006-F4AE-5CC9-34F6-94C0343051B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018661" y="165370"/>
            <a:ext cx="6974732" cy="4649821"/>
          </a:xfrm>
          <a:prstGeom prst="rect">
            <a:avLst/>
          </a:prstGeom>
        </p:spPr>
      </p:pic>
      <p:sp>
        <p:nvSpPr>
          <p:cNvPr id="4" name="TextBox 3">
            <a:extLst>
              <a:ext uri="{FF2B5EF4-FFF2-40B4-BE49-F238E27FC236}">
                <a16:creationId xmlns:a16="http://schemas.microsoft.com/office/drawing/2014/main" id="{77744C85-9574-D49D-8689-A6C36776826D}"/>
              </a:ext>
            </a:extLst>
          </p:cNvPr>
          <p:cNvSpPr txBox="1"/>
          <p:nvPr/>
        </p:nvSpPr>
        <p:spPr>
          <a:xfrm>
            <a:off x="7762672" y="4960827"/>
            <a:ext cx="1877439" cy="646331"/>
          </a:xfrm>
          <a:prstGeom prst="rect">
            <a:avLst/>
          </a:prstGeom>
          <a:noFill/>
        </p:spPr>
        <p:txBody>
          <a:bodyPr wrap="square" rtlCol="0">
            <a:spAutoFit/>
          </a:bodyPr>
          <a:lstStyle/>
          <a:p>
            <a:r>
              <a:rPr lang="en-US" dirty="0"/>
              <a:t>2019 some of the field crew</a:t>
            </a:r>
          </a:p>
        </p:txBody>
      </p:sp>
      <p:pic>
        <p:nvPicPr>
          <p:cNvPr id="5" name="Picture 4" descr="DSCN4285">
            <a:extLst>
              <a:ext uri="{FF2B5EF4-FFF2-40B4-BE49-F238E27FC236}">
                <a16:creationId xmlns:a16="http://schemas.microsoft.com/office/drawing/2014/main" id="{86E14F28-12A7-CAFA-2A9C-852D0DAC7F93}"/>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5521" y="3087417"/>
            <a:ext cx="5027443" cy="37705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0A7693-15C9-2F0E-F910-FE554E1ABB2C}"/>
              </a:ext>
            </a:extLst>
          </p:cNvPr>
          <p:cNvSpPr txBox="1"/>
          <p:nvPr/>
        </p:nvSpPr>
        <p:spPr>
          <a:xfrm>
            <a:off x="1479480" y="2058742"/>
            <a:ext cx="1877439" cy="646331"/>
          </a:xfrm>
          <a:prstGeom prst="rect">
            <a:avLst/>
          </a:prstGeom>
          <a:noFill/>
        </p:spPr>
        <p:txBody>
          <a:bodyPr wrap="square" rtlCol="0">
            <a:spAutoFit/>
          </a:bodyPr>
          <a:lstStyle/>
          <a:p>
            <a:r>
              <a:rPr lang="en-US" dirty="0"/>
              <a:t>2004 some of the field crew</a:t>
            </a:r>
          </a:p>
        </p:txBody>
      </p:sp>
    </p:spTree>
    <p:extLst>
      <p:ext uri="{BB962C8B-B14F-4D97-AF65-F5344CB8AC3E}">
        <p14:creationId xmlns:p14="http://schemas.microsoft.com/office/powerpoint/2010/main" val="1946106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Group 111">
            <a:extLst>
              <a:ext uri="{FF2B5EF4-FFF2-40B4-BE49-F238E27FC236}">
                <a16:creationId xmlns:a16="http://schemas.microsoft.com/office/drawing/2014/main" id="{4F2269AF-6A3A-4F4B-9E4A-53E9C5E2727C}"/>
              </a:ext>
            </a:extLst>
          </p:cNvPr>
          <p:cNvGrpSpPr>
            <a:grpSpLocks noChangeAspect="1"/>
          </p:cNvGrpSpPr>
          <p:nvPr/>
        </p:nvGrpSpPr>
        <p:grpSpPr>
          <a:xfrm>
            <a:off x="9115548" y="641464"/>
            <a:ext cx="2403190" cy="5581640"/>
            <a:chOff x="9047968" y="700998"/>
            <a:chExt cx="2592659" cy="6021701"/>
          </a:xfrm>
        </p:grpSpPr>
        <p:grpSp>
          <p:nvGrpSpPr>
            <p:cNvPr id="103" name="Group 102">
              <a:extLst>
                <a:ext uri="{FF2B5EF4-FFF2-40B4-BE49-F238E27FC236}">
                  <a16:creationId xmlns:a16="http://schemas.microsoft.com/office/drawing/2014/main" id="{DBA2E1CA-5E7F-22D4-F8B3-B1305DDE6705}"/>
                </a:ext>
              </a:extLst>
            </p:cNvPr>
            <p:cNvGrpSpPr/>
            <p:nvPr/>
          </p:nvGrpSpPr>
          <p:grpSpPr>
            <a:xfrm>
              <a:off x="9050803" y="4788061"/>
              <a:ext cx="2589824" cy="1934638"/>
              <a:chOff x="6283967" y="3812044"/>
              <a:chExt cx="2589824" cy="1934638"/>
            </a:xfrm>
          </p:grpSpPr>
          <p:pic>
            <p:nvPicPr>
              <p:cNvPr id="104" name="Picture 103" descr="image4.JPG">
                <a:extLst>
                  <a:ext uri="{FF2B5EF4-FFF2-40B4-BE49-F238E27FC236}">
                    <a16:creationId xmlns:a16="http://schemas.microsoft.com/office/drawing/2014/main" id="{5F7D48AA-CED4-32C7-9DBA-0CED16486ED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83967" y="3812044"/>
                <a:ext cx="2589824" cy="1934638"/>
              </a:xfrm>
              <a:prstGeom prst="roundRect">
                <a:avLst>
                  <a:gd name="adj" fmla="val 4167"/>
                </a:avLst>
              </a:prstGeom>
              <a:solidFill>
                <a:srgbClr val="FFFFFF"/>
              </a:solidFill>
              <a:ln w="76200" cap="sq">
                <a:solidFill>
                  <a:srgbClr val="B10402"/>
                </a:solidFill>
                <a:miter lim="800000"/>
              </a:ln>
              <a:effectLst/>
              <a:scene3d>
                <a:camera prst="orthographicFront"/>
                <a:lightRig rig="threePt" dir="t">
                  <a:rot lat="0" lon="0" rev="2700000"/>
                </a:lightRig>
              </a:scene3d>
              <a:sp3d>
                <a:bevelT h="38100" prst="relaxedInset"/>
                <a:contourClr>
                  <a:srgbClr val="C0C0C0"/>
                </a:contourClr>
              </a:sp3d>
            </p:spPr>
          </p:pic>
          <p:sp>
            <p:nvSpPr>
              <p:cNvPr id="105" name="TextBox 104">
                <a:extLst>
                  <a:ext uri="{FF2B5EF4-FFF2-40B4-BE49-F238E27FC236}">
                    <a16:creationId xmlns:a16="http://schemas.microsoft.com/office/drawing/2014/main" id="{B1320B6B-E021-EC13-F995-478B352E87A1}"/>
                  </a:ext>
                </a:extLst>
              </p:cNvPr>
              <p:cNvSpPr txBox="1"/>
              <p:nvPr/>
            </p:nvSpPr>
            <p:spPr>
              <a:xfrm>
                <a:off x="6757712" y="3927328"/>
                <a:ext cx="1654675" cy="365246"/>
              </a:xfrm>
              <a:prstGeom prst="rect">
                <a:avLst/>
              </a:prstGeom>
              <a:solidFill>
                <a:srgbClr val="FFFFFF"/>
              </a:solidFill>
              <a:ln>
                <a:solidFill>
                  <a:srgbClr val="B10402"/>
                </a:solidFill>
              </a:ln>
            </p:spPr>
            <p:txBody>
              <a:bodyPr wrap="square" rtlCol="0">
                <a:spAutoFit/>
              </a:bodyPr>
              <a:lstStyle/>
              <a:p>
                <a:pPr algn="ctr"/>
                <a:r>
                  <a:rPr lang="en-US" sz="1600" b="1" dirty="0">
                    <a:solidFill>
                      <a:srgbClr val="B10402"/>
                    </a:solidFill>
                  </a:rPr>
                  <a:t>Low Elevation</a:t>
                </a:r>
              </a:p>
            </p:txBody>
          </p:sp>
        </p:grpSp>
        <p:grpSp>
          <p:nvGrpSpPr>
            <p:cNvPr id="106" name="Group 105">
              <a:extLst>
                <a:ext uri="{FF2B5EF4-FFF2-40B4-BE49-F238E27FC236}">
                  <a16:creationId xmlns:a16="http://schemas.microsoft.com/office/drawing/2014/main" id="{BCAECCD4-E6CD-980B-3562-A93A8E1C1B73}"/>
                </a:ext>
              </a:extLst>
            </p:cNvPr>
            <p:cNvGrpSpPr/>
            <p:nvPr/>
          </p:nvGrpSpPr>
          <p:grpSpPr>
            <a:xfrm>
              <a:off x="9047968" y="700998"/>
              <a:ext cx="2585946" cy="1939460"/>
              <a:chOff x="265150" y="3812044"/>
              <a:chExt cx="2585946" cy="1939460"/>
            </a:xfrm>
          </p:grpSpPr>
          <p:pic>
            <p:nvPicPr>
              <p:cNvPr id="107" name="Picture 106" descr="image3.JPG">
                <a:extLst>
                  <a:ext uri="{FF2B5EF4-FFF2-40B4-BE49-F238E27FC236}">
                    <a16:creationId xmlns:a16="http://schemas.microsoft.com/office/drawing/2014/main" id="{3D4D31CA-684F-50A2-C03D-C2762AD4991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0800000">
                <a:off x="265150" y="3812044"/>
                <a:ext cx="2585946" cy="1939460"/>
              </a:xfrm>
              <a:prstGeom prst="roundRect">
                <a:avLst>
                  <a:gd name="adj" fmla="val 4167"/>
                </a:avLst>
              </a:prstGeom>
              <a:solidFill>
                <a:srgbClr val="FFFFFF"/>
              </a:solidFill>
              <a:ln w="76200" cap="sq">
                <a:solidFill>
                  <a:srgbClr val="003E72"/>
                </a:solidFill>
                <a:miter lim="800000"/>
              </a:ln>
              <a:effectLst/>
              <a:scene3d>
                <a:camera prst="orthographicFront"/>
                <a:lightRig rig="threePt" dir="t">
                  <a:rot lat="0" lon="0" rev="2700000"/>
                </a:lightRig>
              </a:scene3d>
              <a:sp3d>
                <a:bevelT h="38100"/>
                <a:contourClr>
                  <a:srgbClr val="C0C0C0"/>
                </a:contourClr>
              </a:sp3d>
            </p:spPr>
          </p:pic>
          <p:sp>
            <p:nvSpPr>
              <p:cNvPr id="108" name="TextBox 107">
                <a:extLst>
                  <a:ext uri="{FF2B5EF4-FFF2-40B4-BE49-F238E27FC236}">
                    <a16:creationId xmlns:a16="http://schemas.microsoft.com/office/drawing/2014/main" id="{B4D14DF5-6C8E-40CA-4D23-AF0263E42E10}"/>
                  </a:ext>
                </a:extLst>
              </p:cNvPr>
              <p:cNvSpPr txBox="1"/>
              <p:nvPr/>
            </p:nvSpPr>
            <p:spPr>
              <a:xfrm>
                <a:off x="724461" y="3927328"/>
                <a:ext cx="1654675" cy="365246"/>
              </a:xfrm>
              <a:prstGeom prst="rect">
                <a:avLst/>
              </a:prstGeom>
              <a:solidFill>
                <a:srgbClr val="FFFFFF"/>
              </a:solidFill>
              <a:ln>
                <a:solidFill>
                  <a:srgbClr val="003E72"/>
                </a:solidFill>
              </a:ln>
            </p:spPr>
            <p:txBody>
              <a:bodyPr wrap="square" rtlCol="0">
                <a:spAutoFit/>
              </a:bodyPr>
              <a:lstStyle/>
              <a:p>
                <a:pPr algn="ctr"/>
                <a:r>
                  <a:rPr lang="en-US" sz="1600" b="1" dirty="0">
                    <a:solidFill>
                      <a:srgbClr val="003E72"/>
                    </a:solidFill>
                  </a:rPr>
                  <a:t>High Elevation</a:t>
                </a:r>
              </a:p>
            </p:txBody>
          </p:sp>
        </p:grpSp>
        <p:pic>
          <p:nvPicPr>
            <p:cNvPr id="109" name="Picture 108">
              <a:extLst>
                <a:ext uri="{FF2B5EF4-FFF2-40B4-BE49-F238E27FC236}">
                  <a16:creationId xmlns:a16="http://schemas.microsoft.com/office/drawing/2014/main" id="{34D572AC-2DDA-AB1F-E444-DBC023BA5669}"/>
                </a:ext>
              </a:extLst>
            </p:cNvPr>
            <p:cNvPicPr>
              <a:picLocks noChangeAspect="1"/>
            </p:cNvPicPr>
            <p:nvPr/>
          </p:nvPicPr>
          <p:blipFill rotWithShape="1">
            <a:blip r:embed="rId5" cstate="hqprint">
              <a:alphaModFix/>
              <a:extLst>
                <a:ext uri="{28A0092B-C50C-407E-A947-70E740481C1C}">
                  <a14:useLocalDpi xmlns:a14="http://schemas.microsoft.com/office/drawing/2010/main"/>
                </a:ext>
              </a:extLst>
            </a:blip>
            <a:srcRect/>
            <a:stretch/>
          </p:blipFill>
          <p:spPr>
            <a:xfrm>
              <a:off x="9066137" y="2823632"/>
              <a:ext cx="2559156" cy="1802119"/>
            </a:xfrm>
            <a:prstGeom prst="rect">
              <a:avLst/>
            </a:prstGeom>
            <a:ln w="28575">
              <a:solidFill>
                <a:schemeClr val="tx1"/>
              </a:solidFill>
            </a:ln>
          </p:spPr>
        </p:pic>
        <p:cxnSp>
          <p:nvCxnSpPr>
            <p:cNvPr id="110" name="Straight Arrow Connector 109">
              <a:extLst>
                <a:ext uri="{FF2B5EF4-FFF2-40B4-BE49-F238E27FC236}">
                  <a16:creationId xmlns:a16="http://schemas.microsoft.com/office/drawing/2014/main" id="{EC6B0891-103A-234E-CE2E-BD029687D4F1}"/>
                </a:ext>
              </a:extLst>
            </p:cNvPr>
            <p:cNvCxnSpPr>
              <a:cxnSpLocks/>
            </p:cNvCxnSpPr>
            <p:nvPr/>
          </p:nvCxnSpPr>
          <p:spPr>
            <a:xfrm flipV="1">
              <a:off x="11179224" y="2640459"/>
              <a:ext cx="0" cy="525612"/>
            </a:xfrm>
            <a:prstGeom prst="straightConnector1">
              <a:avLst/>
            </a:prstGeom>
            <a:ln w="57150">
              <a:solidFill>
                <a:srgbClr val="003E72"/>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E511FD51-C4FB-2EB3-6877-5A534ADB76FE}"/>
                </a:ext>
              </a:extLst>
            </p:cNvPr>
            <p:cNvCxnSpPr>
              <a:cxnSpLocks/>
            </p:cNvCxnSpPr>
            <p:nvPr/>
          </p:nvCxnSpPr>
          <p:spPr>
            <a:xfrm>
              <a:off x="10074879" y="4043572"/>
              <a:ext cx="0" cy="744489"/>
            </a:xfrm>
            <a:prstGeom prst="straightConnector1">
              <a:avLst/>
            </a:prstGeom>
            <a:ln w="57150">
              <a:solidFill>
                <a:srgbClr val="B1040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2FBB815C-7A6A-7C60-DF52-F343D9819105}"/>
              </a:ext>
            </a:extLst>
          </p:cNvPr>
          <p:cNvGrpSpPr/>
          <p:nvPr/>
        </p:nvGrpSpPr>
        <p:grpSpPr>
          <a:xfrm>
            <a:off x="863601" y="575740"/>
            <a:ext cx="7766702" cy="5706520"/>
            <a:chOff x="653241" y="515832"/>
            <a:chExt cx="8022536" cy="5906816"/>
          </a:xfrm>
        </p:grpSpPr>
        <p:grpSp>
          <p:nvGrpSpPr>
            <p:cNvPr id="116" name="Group 115">
              <a:extLst>
                <a:ext uri="{FF2B5EF4-FFF2-40B4-BE49-F238E27FC236}">
                  <a16:creationId xmlns:a16="http://schemas.microsoft.com/office/drawing/2014/main" id="{6A34887B-1B24-500C-477C-7685AFA4635C}"/>
                </a:ext>
              </a:extLst>
            </p:cNvPr>
            <p:cNvGrpSpPr/>
            <p:nvPr/>
          </p:nvGrpSpPr>
          <p:grpSpPr>
            <a:xfrm>
              <a:off x="653241" y="515832"/>
              <a:ext cx="8022536" cy="5906816"/>
              <a:chOff x="753602" y="437773"/>
              <a:chExt cx="8022536" cy="5906816"/>
            </a:xfrm>
          </p:grpSpPr>
          <p:grpSp>
            <p:nvGrpSpPr>
              <p:cNvPr id="121" name="Group 120">
                <a:extLst>
                  <a:ext uri="{FF2B5EF4-FFF2-40B4-BE49-F238E27FC236}">
                    <a16:creationId xmlns:a16="http://schemas.microsoft.com/office/drawing/2014/main" id="{C8BE2754-71F6-F75C-8B8C-405ABEACE129}"/>
                  </a:ext>
                </a:extLst>
              </p:cNvPr>
              <p:cNvGrpSpPr/>
              <p:nvPr/>
            </p:nvGrpSpPr>
            <p:grpSpPr>
              <a:xfrm>
                <a:off x="753602" y="1151829"/>
                <a:ext cx="1989626" cy="2573279"/>
                <a:chOff x="1051179" y="1255549"/>
                <a:chExt cx="3075749" cy="3625432"/>
              </a:xfrm>
            </p:grpSpPr>
            <p:pic>
              <p:nvPicPr>
                <p:cNvPr id="161" name="Picture 160">
                  <a:extLst>
                    <a:ext uri="{FF2B5EF4-FFF2-40B4-BE49-F238E27FC236}">
                      <a16:creationId xmlns:a16="http://schemas.microsoft.com/office/drawing/2014/main" id="{A37079C2-B34E-03EE-621F-C85DC6CFA4C5}"/>
                    </a:ext>
                  </a:extLst>
                </p:cNvPr>
                <p:cNvPicPr>
                  <a:picLocks noChangeAspect="1"/>
                </p:cNvPicPr>
                <p:nvPr/>
              </p:nvPicPr>
              <p:blipFill>
                <a:blip r:embed="rId6"/>
                <a:stretch>
                  <a:fillRect/>
                </a:stretch>
              </p:blipFill>
              <p:spPr>
                <a:xfrm>
                  <a:off x="1051179" y="1255549"/>
                  <a:ext cx="3075749" cy="3625432"/>
                </a:xfrm>
                <a:prstGeom prst="rect">
                  <a:avLst/>
                </a:prstGeom>
              </p:spPr>
            </p:pic>
            <p:sp>
              <p:nvSpPr>
                <p:cNvPr id="162" name="Rectangle 161">
                  <a:extLst>
                    <a:ext uri="{FF2B5EF4-FFF2-40B4-BE49-F238E27FC236}">
                      <a16:creationId xmlns:a16="http://schemas.microsoft.com/office/drawing/2014/main" id="{1D27AA68-AF7B-5F71-B74D-96BE110EEC06}"/>
                    </a:ext>
                  </a:extLst>
                </p:cNvPr>
                <p:cNvSpPr/>
                <p:nvPr/>
              </p:nvSpPr>
              <p:spPr>
                <a:xfrm>
                  <a:off x="1907436" y="1717139"/>
                  <a:ext cx="157721" cy="2805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D4374FBC-7407-31AA-62B9-B4F8984E3473}"/>
                  </a:ext>
                </a:extLst>
              </p:cNvPr>
              <p:cNvGrpSpPr/>
              <p:nvPr/>
            </p:nvGrpSpPr>
            <p:grpSpPr>
              <a:xfrm>
                <a:off x="3026979" y="437774"/>
                <a:ext cx="5749159" cy="5906814"/>
                <a:chOff x="1258061" y="0"/>
                <a:chExt cx="6344567" cy="6858000"/>
              </a:xfrm>
            </p:grpSpPr>
            <p:pic>
              <p:nvPicPr>
                <p:cNvPr id="125" name="Picture 124">
                  <a:extLst>
                    <a:ext uri="{FF2B5EF4-FFF2-40B4-BE49-F238E27FC236}">
                      <a16:creationId xmlns:a16="http://schemas.microsoft.com/office/drawing/2014/main" id="{9260FC11-CE9C-283D-ACDA-8E973EE28DF5}"/>
                    </a:ext>
                  </a:extLst>
                </p:cNvPr>
                <p:cNvPicPr>
                  <a:picLocks noChangeAspect="1"/>
                </p:cNvPicPr>
                <p:nvPr/>
              </p:nvPicPr>
              <p:blipFill>
                <a:blip r:embed="rId7"/>
                <a:stretch>
                  <a:fillRect/>
                </a:stretch>
              </p:blipFill>
              <p:spPr>
                <a:xfrm>
                  <a:off x="1258061" y="0"/>
                  <a:ext cx="6344567" cy="6858000"/>
                </a:xfrm>
                <a:prstGeom prst="rect">
                  <a:avLst/>
                </a:prstGeom>
              </p:spPr>
            </p:pic>
            <p:grpSp>
              <p:nvGrpSpPr>
                <p:cNvPr id="126" name="Group 125">
                  <a:extLst>
                    <a:ext uri="{FF2B5EF4-FFF2-40B4-BE49-F238E27FC236}">
                      <a16:creationId xmlns:a16="http://schemas.microsoft.com/office/drawing/2014/main" id="{F92EC8AA-5CA3-EC30-EF05-0F7E153EF39D}"/>
                    </a:ext>
                  </a:extLst>
                </p:cNvPr>
                <p:cNvGrpSpPr/>
                <p:nvPr/>
              </p:nvGrpSpPr>
              <p:grpSpPr>
                <a:xfrm>
                  <a:off x="4593646" y="4866113"/>
                  <a:ext cx="534841" cy="435532"/>
                  <a:chOff x="4062019" y="3271229"/>
                  <a:chExt cx="534841" cy="435532"/>
                </a:xfrm>
              </p:grpSpPr>
              <p:sp>
                <p:nvSpPr>
                  <p:cNvPr id="159" name="Pentagon 158">
                    <a:extLst>
                      <a:ext uri="{FF2B5EF4-FFF2-40B4-BE49-F238E27FC236}">
                        <a16:creationId xmlns:a16="http://schemas.microsoft.com/office/drawing/2014/main" id="{4A9E08FE-7EBF-F483-6BFA-0A5083179992}"/>
                      </a:ext>
                    </a:extLst>
                  </p:cNvPr>
                  <p:cNvSpPr/>
                  <p:nvPr/>
                </p:nvSpPr>
                <p:spPr>
                  <a:xfrm rot="5400000">
                    <a:off x="4129548" y="3352800"/>
                    <a:ext cx="393290" cy="314632"/>
                  </a:xfrm>
                  <a:prstGeom prst="homePlate">
                    <a:avLst/>
                  </a:prstGeom>
                  <a:solidFill>
                    <a:srgbClr val="FF756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0" name="TextBox 159">
                    <a:extLst>
                      <a:ext uri="{FF2B5EF4-FFF2-40B4-BE49-F238E27FC236}">
                        <a16:creationId xmlns:a16="http://schemas.microsoft.com/office/drawing/2014/main" id="{A1546894-8EF9-BC34-7D6A-AB3B45809BC8}"/>
                      </a:ext>
                    </a:extLst>
                  </p:cNvPr>
                  <p:cNvSpPr txBox="1"/>
                  <p:nvPr/>
                </p:nvSpPr>
                <p:spPr>
                  <a:xfrm>
                    <a:off x="4062019" y="3271229"/>
                    <a:ext cx="534841" cy="369881"/>
                  </a:xfrm>
                  <a:prstGeom prst="rect">
                    <a:avLst/>
                  </a:prstGeom>
                  <a:noFill/>
                </p:spPr>
                <p:txBody>
                  <a:bodyPr wrap="square" rtlCol="0">
                    <a:spAutoFit/>
                  </a:bodyPr>
                  <a:lstStyle/>
                  <a:p>
                    <a:pPr algn="ctr"/>
                    <a:r>
                      <a:rPr lang="en-US" sz="1400" dirty="0">
                        <a:cs typeface="Courier New" panose="02070309020205020404" pitchFamily="49" charset="0"/>
                      </a:rPr>
                      <a:t>L2</a:t>
                    </a:r>
                  </a:p>
                </p:txBody>
              </p:sp>
            </p:grpSp>
            <p:grpSp>
              <p:nvGrpSpPr>
                <p:cNvPr id="127" name="Group 126">
                  <a:extLst>
                    <a:ext uri="{FF2B5EF4-FFF2-40B4-BE49-F238E27FC236}">
                      <a16:creationId xmlns:a16="http://schemas.microsoft.com/office/drawing/2014/main" id="{7EF9FDF9-C3FA-4740-C0C2-A79DA790A4AC}"/>
                    </a:ext>
                  </a:extLst>
                </p:cNvPr>
                <p:cNvGrpSpPr/>
                <p:nvPr/>
              </p:nvGrpSpPr>
              <p:grpSpPr>
                <a:xfrm>
                  <a:off x="4999285" y="4783101"/>
                  <a:ext cx="534842" cy="412933"/>
                  <a:chOff x="4138389" y="3244061"/>
                  <a:chExt cx="534842" cy="412933"/>
                </a:xfrm>
              </p:grpSpPr>
              <p:sp>
                <p:nvSpPr>
                  <p:cNvPr id="157" name="Pentagon 156">
                    <a:extLst>
                      <a:ext uri="{FF2B5EF4-FFF2-40B4-BE49-F238E27FC236}">
                        <a16:creationId xmlns:a16="http://schemas.microsoft.com/office/drawing/2014/main" id="{FD84D333-6AD3-C4AA-5E33-4F8D259020A6}"/>
                      </a:ext>
                    </a:extLst>
                  </p:cNvPr>
                  <p:cNvSpPr/>
                  <p:nvPr/>
                </p:nvSpPr>
                <p:spPr>
                  <a:xfrm rot="5400000">
                    <a:off x="4208385" y="3303033"/>
                    <a:ext cx="393290" cy="314632"/>
                  </a:xfrm>
                  <a:prstGeom prst="homePlate">
                    <a:avLst/>
                  </a:prstGeom>
                  <a:solidFill>
                    <a:srgbClr val="FF756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8" name="TextBox 157">
                    <a:extLst>
                      <a:ext uri="{FF2B5EF4-FFF2-40B4-BE49-F238E27FC236}">
                        <a16:creationId xmlns:a16="http://schemas.microsoft.com/office/drawing/2014/main" id="{9C6BD45B-7370-655E-C3B6-66643A4C7DC1}"/>
                      </a:ext>
                    </a:extLst>
                  </p:cNvPr>
                  <p:cNvSpPr txBox="1"/>
                  <p:nvPr/>
                </p:nvSpPr>
                <p:spPr>
                  <a:xfrm>
                    <a:off x="4138389" y="3244061"/>
                    <a:ext cx="534842" cy="369882"/>
                  </a:xfrm>
                  <a:prstGeom prst="rect">
                    <a:avLst/>
                  </a:prstGeom>
                  <a:noFill/>
                </p:spPr>
                <p:txBody>
                  <a:bodyPr wrap="square" rtlCol="0">
                    <a:spAutoFit/>
                  </a:bodyPr>
                  <a:lstStyle/>
                  <a:p>
                    <a:pPr algn="ctr"/>
                    <a:r>
                      <a:rPr lang="en-US" sz="1400" dirty="0">
                        <a:cs typeface="Courier New" panose="02070309020205020404" pitchFamily="49" charset="0"/>
                      </a:rPr>
                      <a:t>L1</a:t>
                    </a:r>
                  </a:p>
                </p:txBody>
              </p:sp>
            </p:grpSp>
            <p:grpSp>
              <p:nvGrpSpPr>
                <p:cNvPr id="128" name="Group 127">
                  <a:extLst>
                    <a:ext uri="{FF2B5EF4-FFF2-40B4-BE49-F238E27FC236}">
                      <a16:creationId xmlns:a16="http://schemas.microsoft.com/office/drawing/2014/main" id="{7E149A21-7B05-128C-F61D-B43696097778}"/>
                    </a:ext>
                  </a:extLst>
                </p:cNvPr>
                <p:cNvGrpSpPr/>
                <p:nvPr/>
              </p:nvGrpSpPr>
              <p:grpSpPr>
                <a:xfrm>
                  <a:off x="4302040" y="4328834"/>
                  <a:ext cx="534840" cy="421621"/>
                  <a:chOff x="4075214" y="3285140"/>
                  <a:chExt cx="534840" cy="421621"/>
                </a:xfrm>
              </p:grpSpPr>
              <p:sp>
                <p:nvSpPr>
                  <p:cNvPr id="155" name="Pentagon 154">
                    <a:extLst>
                      <a:ext uri="{FF2B5EF4-FFF2-40B4-BE49-F238E27FC236}">
                        <a16:creationId xmlns:a16="http://schemas.microsoft.com/office/drawing/2014/main" id="{26DB9F7E-2C37-61D5-28E2-5941D71D0D25}"/>
                      </a:ext>
                    </a:extLst>
                  </p:cNvPr>
                  <p:cNvSpPr/>
                  <p:nvPr/>
                </p:nvSpPr>
                <p:spPr>
                  <a:xfrm rot="5400000">
                    <a:off x="4129548" y="3352800"/>
                    <a:ext cx="393290" cy="314632"/>
                  </a:xfrm>
                  <a:prstGeom prst="homePlate">
                    <a:avLst/>
                  </a:prstGeom>
                  <a:solidFill>
                    <a:srgbClr val="FF756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6" name="TextBox 155">
                    <a:extLst>
                      <a:ext uri="{FF2B5EF4-FFF2-40B4-BE49-F238E27FC236}">
                        <a16:creationId xmlns:a16="http://schemas.microsoft.com/office/drawing/2014/main" id="{E559B1FB-B2EC-4177-1702-CB8A9F6BB10A}"/>
                      </a:ext>
                    </a:extLst>
                  </p:cNvPr>
                  <p:cNvSpPr txBox="1"/>
                  <p:nvPr/>
                </p:nvSpPr>
                <p:spPr>
                  <a:xfrm>
                    <a:off x="4075214" y="3285140"/>
                    <a:ext cx="534840" cy="369881"/>
                  </a:xfrm>
                  <a:prstGeom prst="rect">
                    <a:avLst/>
                  </a:prstGeom>
                  <a:noFill/>
                </p:spPr>
                <p:txBody>
                  <a:bodyPr wrap="square" rtlCol="0">
                    <a:spAutoFit/>
                  </a:bodyPr>
                  <a:lstStyle/>
                  <a:p>
                    <a:pPr algn="ctr"/>
                    <a:r>
                      <a:rPr lang="en-US" sz="1400" dirty="0">
                        <a:cs typeface="Courier New" panose="02070309020205020404" pitchFamily="49" charset="0"/>
                      </a:rPr>
                      <a:t>L3</a:t>
                    </a:r>
                  </a:p>
                </p:txBody>
              </p:sp>
            </p:grpSp>
            <p:grpSp>
              <p:nvGrpSpPr>
                <p:cNvPr id="129" name="Group 128">
                  <a:extLst>
                    <a:ext uri="{FF2B5EF4-FFF2-40B4-BE49-F238E27FC236}">
                      <a16:creationId xmlns:a16="http://schemas.microsoft.com/office/drawing/2014/main" id="{B94D280F-2234-B93B-24C4-A2A219A0721D}"/>
                    </a:ext>
                  </a:extLst>
                </p:cNvPr>
                <p:cNvGrpSpPr/>
                <p:nvPr/>
              </p:nvGrpSpPr>
              <p:grpSpPr>
                <a:xfrm>
                  <a:off x="5467774" y="3564375"/>
                  <a:ext cx="526647" cy="427961"/>
                  <a:chOff x="3996937" y="3617015"/>
                  <a:chExt cx="526647" cy="427961"/>
                </a:xfrm>
              </p:grpSpPr>
              <p:sp>
                <p:nvSpPr>
                  <p:cNvPr id="153" name="Pentagon 152">
                    <a:extLst>
                      <a:ext uri="{FF2B5EF4-FFF2-40B4-BE49-F238E27FC236}">
                        <a16:creationId xmlns:a16="http://schemas.microsoft.com/office/drawing/2014/main" id="{F7A094C5-91FD-C6A8-0AF0-50933528DF5D}"/>
                      </a:ext>
                    </a:extLst>
                  </p:cNvPr>
                  <p:cNvSpPr/>
                  <p:nvPr/>
                </p:nvSpPr>
                <p:spPr>
                  <a:xfrm rot="5400000">
                    <a:off x="4056931" y="3691015"/>
                    <a:ext cx="393290" cy="314632"/>
                  </a:xfrm>
                  <a:prstGeom prst="homePlate">
                    <a:avLst/>
                  </a:prstGeom>
                  <a:solidFill>
                    <a:srgbClr val="FF756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4" name="TextBox 153">
                    <a:extLst>
                      <a:ext uri="{FF2B5EF4-FFF2-40B4-BE49-F238E27FC236}">
                        <a16:creationId xmlns:a16="http://schemas.microsoft.com/office/drawing/2014/main" id="{1BE442CB-74D5-69F4-C156-297B418B58E5}"/>
                      </a:ext>
                    </a:extLst>
                  </p:cNvPr>
                  <p:cNvSpPr txBox="1"/>
                  <p:nvPr/>
                </p:nvSpPr>
                <p:spPr>
                  <a:xfrm>
                    <a:off x="3996937" y="3617015"/>
                    <a:ext cx="526647" cy="369881"/>
                  </a:xfrm>
                  <a:prstGeom prst="rect">
                    <a:avLst/>
                  </a:prstGeom>
                  <a:noFill/>
                </p:spPr>
                <p:txBody>
                  <a:bodyPr wrap="square" rtlCol="0">
                    <a:spAutoFit/>
                  </a:bodyPr>
                  <a:lstStyle/>
                  <a:p>
                    <a:pPr algn="ctr"/>
                    <a:r>
                      <a:rPr lang="en-US" sz="1400" dirty="0">
                        <a:cs typeface="Courier New" panose="02070309020205020404" pitchFamily="49" charset="0"/>
                      </a:rPr>
                      <a:t>L4</a:t>
                    </a:r>
                  </a:p>
                </p:txBody>
              </p:sp>
            </p:grpSp>
            <p:grpSp>
              <p:nvGrpSpPr>
                <p:cNvPr id="130" name="Group 129">
                  <a:extLst>
                    <a:ext uri="{FF2B5EF4-FFF2-40B4-BE49-F238E27FC236}">
                      <a16:creationId xmlns:a16="http://schemas.microsoft.com/office/drawing/2014/main" id="{6AA6BF9E-0C7B-50DD-D39A-E3CC52BEF503}"/>
                    </a:ext>
                  </a:extLst>
                </p:cNvPr>
                <p:cNvGrpSpPr/>
                <p:nvPr/>
              </p:nvGrpSpPr>
              <p:grpSpPr>
                <a:xfrm>
                  <a:off x="4059653" y="4883711"/>
                  <a:ext cx="499644" cy="428687"/>
                  <a:chOff x="4088409" y="3278074"/>
                  <a:chExt cx="499644" cy="428687"/>
                </a:xfrm>
              </p:grpSpPr>
              <p:sp>
                <p:nvSpPr>
                  <p:cNvPr id="151" name="Pentagon 150">
                    <a:extLst>
                      <a:ext uri="{FF2B5EF4-FFF2-40B4-BE49-F238E27FC236}">
                        <a16:creationId xmlns:a16="http://schemas.microsoft.com/office/drawing/2014/main" id="{795596A2-CE9E-65BA-A1BA-219B0BDC7DE4}"/>
                      </a:ext>
                    </a:extLst>
                  </p:cNvPr>
                  <p:cNvSpPr/>
                  <p:nvPr/>
                </p:nvSpPr>
                <p:spPr>
                  <a:xfrm rot="5400000">
                    <a:off x="4129548" y="3352800"/>
                    <a:ext cx="393290" cy="314632"/>
                  </a:xfrm>
                  <a:prstGeom prst="homePlate">
                    <a:avLst/>
                  </a:prstGeom>
                  <a:solidFill>
                    <a:srgbClr val="FF756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2" name="TextBox 151">
                    <a:extLst>
                      <a:ext uri="{FF2B5EF4-FFF2-40B4-BE49-F238E27FC236}">
                        <a16:creationId xmlns:a16="http://schemas.microsoft.com/office/drawing/2014/main" id="{22EA0A1A-5C2C-9B6A-64C0-E0804F116534}"/>
                      </a:ext>
                    </a:extLst>
                  </p:cNvPr>
                  <p:cNvSpPr txBox="1"/>
                  <p:nvPr/>
                </p:nvSpPr>
                <p:spPr>
                  <a:xfrm>
                    <a:off x="4088409" y="3278074"/>
                    <a:ext cx="499644" cy="369883"/>
                  </a:xfrm>
                  <a:prstGeom prst="rect">
                    <a:avLst/>
                  </a:prstGeom>
                  <a:noFill/>
                </p:spPr>
                <p:txBody>
                  <a:bodyPr wrap="square" rtlCol="0">
                    <a:spAutoFit/>
                  </a:bodyPr>
                  <a:lstStyle/>
                  <a:p>
                    <a:pPr algn="ctr"/>
                    <a:r>
                      <a:rPr lang="en-US" sz="1400" dirty="0">
                        <a:cs typeface="Courier New" panose="02070309020205020404" pitchFamily="49" charset="0"/>
                      </a:rPr>
                      <a:t>L7</a:t>
                    </a:r>
                  </a:p>
                </p:txBody>
              </p:sp>
            </p:grpSp>
            <p:grpSp>
              <p:nvGrpSpPr>
                <p:cNvPr id="131" name="Group 130">
                  <a:extLst>
                    <a:ext uri="{FF2B5EF4-FFF2-40B4-BE49-F238E27FC236}">
                      <a16:creationId xmlns:a16="http://schemas.microsoft.com/office/drawing/2014/main" id="{65FBE044-33C8-7789-22CA-8AAAE89D4910}"/>
                    </a:ext>
                  </a:extLst>
                </p:cNvPr>
                <p:cNvGrpSpPr/>
                <p:nvPr/>
              </p:nvGrpSpPr>
              <p:grpSpPr>
                <a:xfrm>
                  <a:off x="5573739" y="1598108"/>
                  <a:ext cx="569361" cy="421621"/>
                  <a:chOff x="4048824" y="3285140"/>
                  <a:chExt cx="569361" cy="421621"/>
                </a:xfrm>
              </p:grpSpPr>
              <p:sp>
                <p:nvSpPr>
                  <p:cNvPr id="149" name="Pentagon 148">
                    <a:extLst>
                      <a:ext uri="{FF2B5EF4-FFF2-40B4-BE49-F238E27FC236}">
                        <a16:creationId xmlns:a16="http://schemas.microsoft.com/office/drawing/2014/main" id="{4EBEF751-6CD4-8291-4898-4C75F124CDF6}"/>
                      </a:ext>
                    </a:extLst>
                  </p:cNvPr>
                  <p:cNvSpPr/>
                  <p:nvPr/>
                </p:nvSpPr>
                <p:spPr>
                  <a:xfrm rot="5400000">
                    <a:off x="4129548" y="3352800"/>
                    <a:ext cx="393290" cy="314632"/>
                  </a:xfrm>
                  <a:prstGeom prst="homePlate">
                    <a:avLst/>
                  </a:prstGeom>
                  <a:solidFill>
                    <a:srgbClr val="FF756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0" name="TextBox 149">
                    <a:extLst>
                      <a:ext uri="{FF2B5EF4-FFF2-40B4-BE49-F238E27FC236}">
                        <a16:creationId xmlns:a16="http://schemas.microsoft.com/office/drawing/2014/main" id="{658BB383-A361-81EC-648B-3C116598C99E}"/>
                      </a:ext>
                    </a:extLst>
                  </p:cNvPr>
                  <p:cNvSpPr txBox="1"/>
                  <p:nvPr/>
                </p:nvSpPr>
                <p:spPr>
                  <a:xfrm>
                    <a:off x="4048824" y="3285140"/>
                    <a:ext cx="569361" cy="369881"/>
                  </a:xfrm>
                  <a:prstGeom prst="rect">
                    <a:avLst/>
                  </a:prstGeom>
                  <a:noFill/>
                </p:spPr>
                <p:txBody>
                  <a:bodyPr wrap="square" rtlCol="0">
                    <a:spAutoFit/>
                  </a:bodyPr>
                  <a:lstStyle/>
                  <a:p>
                    <a:pPr algn="ctr"/>
                    <a:r>
                      <a:rPr lang="en-US" sz="1400" dirty="0">
                        <a:cs typeface="Courier New" panose="02070309020205020404" pitchFamily="49" charset="0"/>
                      </a:rPr>
                      <a:t>L5</a:t>
                    </a:r>
                  </a:p>
                </p:txBody>
              </p:sp>
            </p:grpSp>
            <p:grpSp>
              <p:nvGrpSpPr>
                <p:cNvPr id="132" name="Group 131">
                  <a:extLst>
                    <a:ext uri="{FF2B5EF4-FFF2-40B4-BE49-F238E27FC236}">
                      <a16:creationId xmlns:a16="http://schemas.microsoft.com/office/drawing/2014/main" id="{8074E64F-28BD-943C-675D-7A2AB3AC7D9F}"/>
                    </a:ext>
                  </a:extLst>
                </p:cNvPr>
                <p:cNvGrpSpPr/>
                <p:nvPr/>
              </p:nvGrpSpPr>
              <p:grpSpPr>
                <a:xfrm>
                  <a:off x="5038871" y="5430615"/>
                  <a:ext cx="556228" cy="446165"/>
                  <a:chOff x="4052558" y="3260596"/>
                  <a:chExt cx="556228" cy="446165"/>
                </a:xfrm>
                <a:solidFill>
                  <a:srgbClr val="257FAD">
                    <a:alpha val="92157"/>
                  </a:srgbClr>
                </a:solidFill>
              </p:grpSpPr>
              <p:sp>
                <p:nvSpPr>
                  <p:cNvPr id="147" name="Pentagon 146">
                    <a:extLst>
                      <a:ext uri="{FF2B5EF4-FFF2-40B4-BE49-F238E27FC236}">
                        <a16:creationId xmlns:a16="http://schemas.microsoft.com/office/drawing/2014/main" id="{72D58F7B-89EA-5378-AB1A-3D444DB0B62C}"/>
                      </a:ext>
                    </a:extLst>
                  </p:cNvPr>
                  <p:cNvSpPr/>
                  <p:nvPr/>
                </p:nvSpPr>
                <p:spPr>
                  <a:xfrm rot="5400000">
                    <a:off x="4129548" y="3352800"/>
                    <a:ext cx="393290" cy="31463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8" name="TextBox 147">
                    <a:extLst>
                      <a:ext uri="{FF2B5EF4-FFF2-40B4-BE49-F238E27FC236}">
                        <a16:creationId xmlns:a16="http://schemas.microsoft.com/office/drawing/2014/main" id="{CBD867E9-2368-65AB-1835-C6E8C7B22B40}"/>
                      </a:ext>
                    </a:extLst>
                  </p:cNvPr>
                  <p:cNvSpPr txBox="1"/>
                  <p:nvPr/>
                </p:nvSpPr>
                <p:spPr>
                  <a:xfrm>
                    <a:off x="4052558" y="3260596"/>
                    <a:ext cx="556228" cy="369881"/>
                  </a:xfrm>
                  <a:prstGeom prst="rect">
                    <a:avLst/>
                  </a:prstGeom>
                  <a:noFill/>
                </p:spPr>
                <p:txBody>
                  <a:bodyPr wrap="square" rtlCol="0">
                    <a:spAutoFit/>
                  </a:bodyPr>
                  <a:lstStyle/>
                  <a:p>
                    <a:pPr algn="ctr"/>
                    <a:r>
                      <a:rPr lang="en-US" sz="1400" dirty="0">
                        <a:cs typeface="Courier New" panose="02070309020205020404" pitchFamily="49" charset="0"/>
                      </a:rPr>
                      <a:t>M1</a:t>
                    </a:r>
                  </a:p>
                </p:txBody>
              </p:sp>
            </p:grpSp>
            <p:grpSp>
              <p:nvGrpSpPr>
                <p:cNvPr id="133" name="Group 132">
                  <a:extLst>
                    <a:ext uri="{FF2B5EF4-FFF2-40B4-BE49-F238E27FC236}">
                      <a16:creationId xmlns:a16="http://schemas.microsoft.com/office/drawing/2014/main" id="{B0267E53-0EEB-C5CC-C265-B922FC54E8A5}"/>
                    </a:ext>
                  </a:extLst>
                </p:cNvPr>
                <p:cNvGrpSpPr/>
                <p:nvPr/>
              </p:nvGrpSpPr>
              <p:grpSpPr>
                <a:xfrm>
                  <a:off x="5472798" y="5390720"/>
                  <a:ext cx="599264" cy="446165"/>
                  <a:chOff x="4043315" y="3260596"/>
                  <a:chExt cx="599264" cy="446165"/>
                </a:xfrm>
                <a:solidFill>
                  <a:srgbClr val="257FAD">
                    <a:alpha val="92157"/>
                  </a:srgbClr>
                </a:solidFill>
              </p:grpSpPr>
              <p:sp>
                <p:nvSpPr>
                  <p:cNvPr id="145" name="Pentagon 144">
                    <a:extLst>
                      <a:ext uri="{FF2B5EF4-FFF2-40B4-BE49-F238E27FC236}">
                        <a16:creationId xmlns:a16="http://schemas.microsoft.com/office/drawing/2014/main" id="{B1067A01-7E07-60C5-EEEE-951A3C4D1DB5}"/>
                      </a:ext>
                    </a:extLst>
                  </p:cNvPr>
                  <p:cNvSpPr/>
                  <p:nvPr/>
                </p:nvSpPr>
                <p:spPr>
                  <a:xfrm rot="5400000">
                    <a:off x="4129548" y="3352800"/>
                    <a:ext cx="393290" cy="31463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6" name="TextBox 145">
                    <a:extLst>
                      <a:ext uri="{FF2B5EF4-FFF2-40B4-BE49-F238E27FC236}">
                        <a16:creationId xmlns:a16="http://schemas.microsoft.com/office/drawing/2014/main" id="{1137F778-FC8F-24D4-3951-284ECF752E66}"/>
                      </a:ext>
                    </a:extLst>
                  </p:cNvPr>
                  <p:cNvSpPr txBox="1"/>
                  <p:nvPr/>
                </p:nvSpPr>
                <p:spPr>
                  <a:xfrm>
                    <a:off x="4043315" y="3260596"/>
                    <a:ext cx="599264" cy="369881"/>
                  </a:xfrm>
                  <a:prstGeom prst="rect">
                    <a:avLst/>
                  </a:prstGeom>
                  <a:noFill/>
                </p:spPr>
                <p:txBody>
                  <a:bodyPr wrap="square" rtlCol="0">
                    <a:spAutoFit/>
                  </a:bodyPr>
                  <a:lstStyle/>
                  <a:p>
                    <a:pPr algn="ctr"/>
                    <a:r>
                      <a:rPr lang="en-US" sz="1400" dirty="0">
                        <a:cs typeface="Courier New" panose="02070309020205020404" pitchFamily="49" charset="0"/>
                      </a:rPr>
                      <a:t>M3</a:t>
                    </a:r>
                  </a:p>
                </p:txBody>
              </p:sp>
            </p:grpSp>
            <p:grpSp>
              <p:nvGrpSpPr>
                <p:cNvPr id="134" name="Group 133">
                  <a:extLst>
                    <a:ext uri="{FF2B5EF4-FFF2-40B4-BE49-F238E27FC236}">
                      <a16:creationId xmlns:a16="http://schemas.microsoft.com/office/drawing/2014/main" id="{16B1D230-E210-B230-05F2-D924B9C46B68}"/>
                    </a:ext>
                  </a:extLst>
                </p:cNvPr>
                <p:cNvGrpSpPr/>
                <p:nvPr/>
              </p:nvGrpSpPr>
              <p:grpSpPr>
                <a:xfrm>
                  <a:off x="3639917" y="523488"/>
                  <a:ext cx="635734" cy="446165"/>
                  <a:chOff x="4016925" y="3260596"/>
                  <a:chExt cx="635734" cy="446165"/>
                </a:xfrm>
                <a:solidFill>
                  <a:srgbClr val="257FAD">
                    <a:alpha val="92157"/>
                  </a:srgbClr>
                </a:solidFill>
              </p:grpSpPr>
              <p:sp>
                <p:nvSpPr>
                  <p:cNvPr id="143" name="Pentagon 142">
                    <a:extLst>
                      <a:ext uri="{FF2B5EF4-FFF2-40B4-BE49-F238E27FC236}">
                        <a16:creationId xmlns:a16="http://schemas.microsoft.com/office/drawing/2014/main" id="{A52F4A98-0398-C039-97CA-B8949B4807A8}"/>
                      </a:ext>
                    </a:extLst>
                  </p:cNvPr>
                  <p:cNvSpPr/>
                  <p:nvPr/>
                </p:nvSpPr>
                <p:spPr>
                  <a:xfrm rot="5400000">
                    <a:off x="4129548" y="3352800"/>
                    <a:ext cx="393290" cy="31463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4" name="TextBox 143">
                    <a:extLst>
                      <a:ext uri="{FF2B5EF4-FFF2-40B4-BE49-F238E27FC236}">
                        <a16:creationId xmlns:a16="http://schemas.microsoft.com/office/drawing/2014/main" id="{C40B8290-B2ED-82F0-AB80-0E0280A95531}"/>
                      </a:ext>
                    </a:extLst>
                  </p:cNvPr>
                  <p:cNvSpPr txBox="1"/>
                  <p:nvPr/>
                </p:nvSpPr>
                <p:spPr>
                  <a:xfrm>
                    <a:off x="4016925" y="3260596"/>
                    <a:ext cx="635734" cy="369881"/>
                  </a:xfrm>
                  <a:prstGeom prst="rect">
                    <a:avLst/>
                  </a:prstGeom>
                  <a:noFill/>
                </p:spPr>
                <p:txBody>
                  <a:bodyPr wrap="square" rtlCol="0">
                    <a:spAutoFit/>
                  </a:bodyPr>
                  <a:lstStyle/>
                  <a:p>
                    <a:pPr algn="ctr"/>
                    <a:r>
                      <a:rPr lang="en-US" sz="1400" dirty="0">
                        <a:cs typeface="Courier New" panose="02070309020205020404" pitchFamily="49" charset="0"/>
                      </a:rPr>
                      <a:t>M5</a:t>
                    </a:r>
                  </a:p>
                </p:txBody>
              </p:sp>
            </p:grpSp>
            <p:grpSp>
              <p:nvGrpSpPr>
                <p:cNvPr id="135" name="Group 134">
                  <a:extLst>
                    <a:ext uri="{FF2B5EF4-FFF2-40B4-BE49-F238E27FC236}">
                      <a16:creationId xmlns:a16="http://schemas.microsoft.com/office/drawing/2014/main" id="{395250CF-93D7-3BC4-31FA-DECDD3013609}"/>
                    </a:ext>
                  </a:extLst>
                </p:cNvPr>
                <p:cNvGrpSpPr/>
                <p:nvPr/>
              </p:nvGrpSpPr>
              <p:grpSpPr>
                <a:xfrm>
                  <a:off x="1346620" y="3589042"/>
                  <a:ext cx="653513" cy="446165"/>
                  <a:chOff x="4003730" y="3260596"/>
                  <a:chExt cx="653513" cy="446165"/>
                </a:xfrm>
                <a:solidFill>
                  <a:srgbClr val="257FAD">
                    <a:alpha val="92157"/>
                  </a:srgbClr>
                </a:solidFill>
              </p:grpSpPr>
              <p:sp>
                <p:nvSpPr>
                  <p:cNvPr id="141" name="Pentagon 140">
                    <a:extLst>
                      <a:ext uri="{FF2B5EF4-FFF2-40B4-BE49-F238E27FC236}">
                        <a16:creationId xmlns:a16="http://schemas.microsoft.com/office/drawing/2014/main" id="{9AD180D2-468B-A0DD-1857-C54C6C8AD616}"/>
                      </a:ext>
                    </a:extLst>
                  </p:cNvPr>
                  <p:cNvSpPr/>
                  <p:nvPr/>
                </p:nvSpPr>
                <p:spPr>
                  <a:xfrm rot="5400000">
                    <a:off x="4129548" y="3352800"/>
                    <a:ext cx="393290" cy="31463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2" name="TextBox 141">
                    <a:extLst>
                      <a:ext uri="{FF2B5EF4-FFF2-40B4-BE49-F238E27FC236}">
                        <a16:creationId xmlns:a16="http://schemas.microsoft.com/office/drawing/2014/main" id="{5A8DFF80-84B6-3C20-4819-19EA438BFFED}"/>
                      </a:ext>
                    </a:extLst>
                  </p:cNvPr>
                  <p:cNvSpPr txBox="1"/>
                  <p:nvPr/>
                </p:nvSpPr>
                <p:spPr>
                  <a:xfrm>
                    <a:off x="4003730" y="3260596"/>
                    <a:ext cx="653513" cy="369881"/>
                  </a:xfrm>
                  <a:prstGeom prst="rect">
                    <a:avLst/>
                  </a:prstGeom>
                  <a:noFill/>
                </p:spPr>
                <p:txBody>
                  <a:bodyPr wrap="square" rtlCol="0">
                    <a:spAutoFit/>
                  </a:bodyPr>
                  <a:lstStyle/>
                  <a:p>
                    <a:pPr algn="ctr"/>
                    <a:r>
                      <a:rPr lang="en-US" sz="1400" dirty="0">
                        <a:cs typeface="Courier New" panose="02070309020205020404" pitchFamily="49" charset="0"/>
                      </a:rPr>
                      <a:t>M6</a:t>
                    </a:r>
                  </a:p>
                </p:txBody>
              </p:sp>
            </p:grpSp>
            <p:grpSp>
              <p:nvGrpSpPr>
                <p:cNvPr id="136" name="Group 135">
                  <a:extLst>
                    <a:ext uri="{FF2B5EF4-FFF2-40B4-BE49-F238E27FC236}">
                      <a16:creationId xmlns:a16="http://schemas.microsoft.com/office/drawing/2014/main" id="{C43EA00C-3975-0FEA-1C98-106BD3262CA1}"/>
                    </a:ext>
                  </a:extLst>
                </p:cNvPr>
                <p:cNvGrpSpPr/>
                <p:nvPr/>
              </p:nvGrpSpPr>
              <p:grpSpPr>
                <a:xfrm>
                  <a:off x="5047892" y="2396823"/>
                  <a:ext cx="567536" cy="417984"/>
                  <a:chOff x="4962355" y="3484844"/>
                  <a:chExt cx="567536" cy="417984"/>
                </a:xfrm>
              </p:grpSpPr>
              <p:sp>
                <p:nvSpPr>
                  <p:cNvPr id="139" name="Pentagon 138">
                    <a:extLst>
                      <a:ext uri="{FF2B5EF4-FFF2-40B4-BE49-F238E27FC236}">
                        <a16:creationId xmlns:a16="http://schemas.microsoft.com/office/drawing/2014/main" id="{C581AB4A-F62D-BDD8-14EE-6E0C607F303A}"/>
                      </a:ext>
                    </a:extLst>
                  </p:cNvPr>
                  <p:cNvSpPr/>
                  <p:nvPr/>
                </p:nvSpPr>
                <p:spPr>
                  <a:xfrm rot="5400000">
                    <a:off x="5029884" y="3548867"/>
                    <a:ext cx="393290" cy="314632"/>
                  </a:xfrm>
                  <a:prstGeom prst="homePlate">
                    <a:avLst/>
                  </a:prstGeom>
                  <a:solidFill>
                    <a:srgbClr val="FF756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0" name="TextBox 139">
                    <a:extLst>
                      <a:ext uri="{FF2B5EF4-FFF2-40B4-BE49-F238E27FC236}">
                        <a16:creationId xmlns:a16="http://schemas.microsoft.com/office/drawing/2014/main" id="{E48D7E6A-E7A8-5167-DF60-7FEB0A83C1BA}"/>
                      </a:ext>
                    </a:extLst>
                  </p:cNvPr>
                  <p:cNvSpPr txBox="1"/>
                  <p:nvPr/>
                </p:nvSpPr>
                <p:spPr>
                  <a:xfrm>
                    <a:off x="4962355" y="3484844"/>
                    <a:ext cx="567536" cy="369881"/>
                  </a:xfrm>
                  <a:prstGeom prst="rect">
                    <a:avLst/>
                  </a:prstGeom>
                  <a:noFill/>
                </p:spPr>
                <p:txBody>
                  <a:bodyPr wrap="square" rtlCol="0">
                    <a:spAutoFit/>
                  </a:bodyPr>
                  <a:lstStyle/>
                  <a:p>
                    <a:pPr algn="ctr"/>
                    <a:r>
                      <a:rPr lang="en-US" sz="1400" dirty="0">
                        <a:cs typeface="Courier New" panose="02070309020205020404" pitchFamily="49" charset="0"/>
                      </a:rPr>
                      <a:t>L6</a:t>
                    </a:r>
                  </a:p>
                </p:txBody>
              </p:sp>
            </p:grpSp>
            <p:sp>
              <p:nvSpPr>
                <p:cNvPr id="137" name="Pentagon 136">
                  <a:extLst>
                    <a:ext uri="{FF2B5EF4-FFF2-40B4-BE49-F238E27FC236}">
                      <a16:creationId xmlns:a16="http://schemas.microsoft.com/office/drawing/2014/main" id="{5E71F9FA-3438-4603-480D-35F94EA4FBC3}"/>
                    </a:ext>
                  </a:extLst>
                </p:cNvPr>
                <p:cNvSpPr/>
                <p:nvPr/>
              </p:nvSpPr>
              <p:spPr>
                <a:xfrm rot="5400000">
                  <a:off x="5401858" y="5774326"/>
                  <a:ext cx="393290" cy="314632"/>
                </a:xfrm>
                <a:prstGeom prst="homePlate">
                  <a:avLst/>
                </a:prstGeom>
                <a:solidFill>
                  <a:srgbClr val="257FAD">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8" name="TextBox 137">
                  <a:extLst>
                    <a:ext uri="{FF2B5EF4-FFF2-40B4-BE49-F238E27FC236}">
                      <a16:creationId xmlns:a16="http://schemas.microsoft.com/office/drawing/2014/main" id="{047A0646-4271-1221-B4F2-ACCCF9A29EF8}"/>
                    </a:ext>
                  </a:extLst>
                </p:cNvPr>
                <p:cNvSpPr txBox="1"/>
                <p:nvPr/>
              </p:nvSpPr>
              <p:spPr>
                <a:xfrm>
                  <a:off x="5276043" y="5682123"/>
                  <a:ext cx="670745" cy="369881"/>
                </a:xfrm>
                <a:prstGeom prst="rect">
                  <a:avLst/>
                </a:prstGeom>
                <a:noFill/>
              </p:spPr>
              <p:txBody>
                <a:bodyPr wrap="square" rtlCol="0">
                  <a:spAutoFit/>
                </a:bodyPr>
                <a:lstStyle/>
                <a:p>
                  <a:pPr algn="ctr"/>
                  <a:r>
                    <a:rPr lang="en-US" sz="1400" dirty="0">
                      <a:cs typeface="Courier New" panose="02070309020205020404" pitchFamily="49" charset="0"/>
                    </a:rPr>
                    <a:t>M2</a:t>
                  </a:r>
                </a:p>
              </p:txBody>
            </p:sp>
          </p:grpSp>
          <p:cxnSp>
            <p:nvCxnSpPr>
              <p:cNvPr id="123" name="Straight Connector 122">
                <a:extLst>
                  <a:ext uri="{FF2B5EF4-FFF2-40B4-BE49-F238E27FC236}">
                    <a16:creationId xmlns:a16="http://schemas.microsoft.com/office/drawing/2014/main" id="{9DF00D03-B63E-5FD5-3272-5BFD02F3397D}"/>
                  </a:ext>
                </a:extLst>
              </p:cNvPr>
              <p:cNvCxnSpPr>
                <a:cxnSpLocks/>
                <a:stCxn id="162" idx="0"/>
              </p:cNvCxnSpPr>
              <p:nvPr/>
            </p:nvCxnSpPr>
            <p:spPr>
              <a:xfrm flipV="1">
                <a:off x="1358506" y="437773"/>
                <a:ext cx="1662530" cy="104168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E229528-E725-CB89-A752-6765FF309252}"/>
                  </a:ext>
                </a:extLst>
              </p:cNvPr>
              <p:cNvCxnSpPr>
                <a:cxnSpLocks/>
                <a:stCxn id="162" idx="2"/>
              </p:cNvCxnSpPr>
              <p:nvPr/>
            </p:nvCxnSpPr>
            <p:spPr>
              <a:xfrm>
                <a:off x="1358506" y="1678609"/>
                <a:ext cx="1662530" cy="46659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7" name="&quot;No&quot; Symbol 116">
              <a:extLst>
                <a:ext uri="{FF2B5EF4-FFF2-40B4-BE49-F238E27FC236}">
                  <a16:creationId xmlns:a16="http://schemas.microsoft.com/office/drawing/2014/main" id="{6AFCE982-D22E-4E1E-4E3E-5135864AA377}"/>
                </a:ext>
              </a:extLst>
            </p:cNvPr>
            <p:cNvSpPr/>
            <p:nvPr/>
          </p:nvSpPr>
          <p:spPr>
            <a:xfrm>
              <a:off x="6383734" y="4630177"/>
              <a:ext cx="331470" cy="329264"/>
            </a:xfrm>
            <a:prstGeom prst="noSmoking">
              <a:avLst>
                <a:gd name="adj" fmla="val 981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quot;No&quot; Symbol 117">
              <a:extLst>
                <a:ext uri="{FF2B5EF4-FFF2-40B4-BE49-F238E27FC236}">
                  <a16:creationId xmlns:a16="http://schemas.microsoft.com/office/drawing/2014/main" id="{4EEE6644-012B-2A9A-4B34-73EEB48BB2DB}"/>
                </a:ext>
              </a:extLst>
            </p:cNvPr>
            <p:cNvSpPr/>
            <p:nvPr/>
          </p:nvSpPr>
          <p:spPr>
            <a:xfrm>
              <a:off x="5746623" y="4233597"/>
              <a:ext cx="331470" cy="329264"/>
            </a:xfrm>
            <a:prstGeom prst="noSmoking">
              <a:avLst>
                <a:gd name="adj" fmla="val 981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quot;No&quot; Symbol 118">
              <a:extLst>
                <a:ext uri="{FF2B5EF4-FFF2-40B4-BE49-F238E27FC236}">
                  <a16:creationId xmlns:a16="http://schemas.microsoft.com/office/drawing/2014/main" id="{13019D78-C1D5-D06A-8636-918E7F4E0043}"/>
                </a:ext>
              </a:extLst>
            </p:cNvPr>
            <p:cNvSpPr/>
            <p:nvPr/>
          </p:nvSpPr>
          <p:spPr>
            <a:xfrm>
              <a:off x="6434437" y="2572506"/>
              <a:ext cx="331470" cy="329264"/>
            </a:xfrm>
            <a:prstGeom prst="noSmoking">
              <a:avLst>
                <a:gd name="adj" fmla="val 981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quot;No&quot; Symbol 119">
              <a:extLst>
                <a:ext uri="{FF2B5EF4-FFF2-40B4-BE49-F238E27FC236}">
                  <a16:creationId xmlns:a16="http://schemas.microsoft.com/office/drawing/2014/main" id="{F951078B-FF99-E998-2DE9-5C3950C62940}"/>
                </a:ext>
              </a:extLst>
            </p:cNvPr>
            <p:cNvSpPr/>
            <p:nvPr/>
          </p:nvSpPr>
          <p:spPr>
            <a:xfrm>
              <a:off x="6922892" y="1887029"/>
              <a:ext cx="331470" cy="329264"/>
            </a:xfrm>
            <a:prstGeom prst="noSmoking">
              <a:avLst>
                <a:gd name="adj" fmla="val 981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9" name="TextBox 178">
            <a:extLst>
              <a:ext uri="{FF2B5EF4-FFF2-40B4-BE49-F238E27FC236}">
                <a16:creationId xmlns:a16="http://schemas.microsoft.com/office/drawing/2014/main" id="{5CF208B0-2E31-BBA9-06B6-FA5010E2BAFF}"/>
              </a:ext>
            </a:extLst>
          </p:cNvPr>
          <p:cNvSpPr txBox="1"/>
          <p:nvPr/>
        </p:nvSpPr>
        <p:spPr>
          <a:xfrm>
            <a:off x="391911" y="5915327"/>
            <a:ext cx="2119685" cy="307777"/>
          </a:xfrm>
          <a:prstGeom prst="rect">
            <a:avLst/>
          </a:prstGeom>
          <a:noFill/>
        </p:spPr>
        <p:txBody>
          <a:bodyPr wrap="square" rtlCol="0">
            <a:spAutoFit/>
          </a:bodyPr>
          <a:lstStyle/>
          <a:p>
            <a:pPr algn="ctr"/>
            <a:r>
              <a:rPr lang="en-US" b="1" dirty="0">
                <a:solidFill>
                  <a:schemeClr val="tx1"/>
                </a:solidFill>
                <a:latin typeface="Arial" panose="020B0604020202020204" pitchFamily="34" charset="0"/>
                <a:cs typeface="Arial" panose="020B0604020202020204" pitchFamily="34" charset="0"/>
              </a:rPr>
              <a:t>Eagle Lake, CA</a:t>
            </a:r>
          </a:p>
        </p:txBody>
      </p:sp>
    </p:spTree>
    <p:extLst>
      <p:ext uri="{BB962C8B-B14F-4D97-AF65-F5344CB8AC3E}">
        <p14:creationId xmlns:p14="http://schemas.microsoft.com/office/powerpoint/2010/main" val="1988367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66265-E799-F45D-4F87-169B14D172E5}"/>
            </a:ext>
          </a:extLst>
        </p:cNvPr>
        <p:cNvGrpSpPr/>
        <p:nvPr/>
      </p:nvGrpSpPr>
      <p:grpSpPr>
        <a:xfrm>
          <a:off x="0" y="0"/>
          <a:ext cx="0" cy="0"/>
          <a:chOff x="0" y="0"/>
          <a:chExt cx="0" cy="0"/>
        </a:xfrm>
      </p:grpSpPr>
      <p:grpSp>
        <p:nvGrpSpPr>
          <p:cNvPr id="47" name="Group 46">
            <a:extLst>
              <a:ext uri="{FF2B5EF4-FFF2-40B4-BE49-F238E27FC236}">
                <a16:creationId xmlns:a16="http://schemas.microsoft.com/office/drawing/2014/main" id="{AA03D3EA-9A64-258A-27EE-72E175217019}"/>
              </a:ext>
            </a:extLst>
          </p:cNvPr>
          <p:cNvGrpSpPr/>
          <p:nvPr/>
        </p:nvGrpSpPr>
        <p:grpSpPr>
          <a:xfrm>
            <a:off x="1807270" y="303735"/>
            <a:ext cx="8627309" cy="6250531"/>
            <a:chOff x="283269" y="303734"/>
            <a:chExt cx="8627309" cy="6250531"/>
          </a:xfrm>
        </p:grpSpPr>
        <p:grpSp>
          <p:nvGrpSpPr>
            <p:cNvPr id="41" name="Group 40">
              <a:extLst>
                <a:ext uri="{FF2B5EF4-FFF2-40B4-BE49-F238E27FC236}">
                  <a16:creationId xmlns:a16="http://schemas.microsoft.com/office/drawing/2014/main" id="{41AF4011-B7A1-C6FF-A411-B8E40BA838BE}"/>
                </a:ext>
              </a:extLst>
            </p:cNvPr>
            <p:cNvGrpSpPr>
              <a:grpSpLocks noChangeAspect="1"/>
            </p:cNvGrpSpPr>
            <p:nvPr/>
          </p:nvGrpSpPr>
          <p:grpSpPr>
            <a:xfrm>
              <a:off x="3048000" y="303734"/>
              <a:ext cx="5862578" cy="6250531"/>
              <a:chOff x="4813346" y="1543050"/>
              <a:chExt cx="3537789" cy="3771900"/>
            </a:xfrm>
          </p:grpSpPr>
          <p:pic>
            <p:nvPicPr>
              <p:cNvPr id="7" name="Picture 6">
                <a:extLst>
                  <a:ext uri="{FF2B5EF4-FFF2-40B4-BE49-F238E27FC236}">
                    <a16:creationId xmlns:a16="http://schemas.microsoft.com/office/drawing/2014/main" id="{2ED1A2F4-7D37-2208-3813-01663C3B2F4D}"/>
                  </a:ext>
                </a:extLst>
              </p:cNvPr>
              <p:cNvPicPr>
                <a:picLocks noChangeAspect="1"/>
              </p:cNvPicPr>
              <p:nvPr/>
            </p:nvPicPr>
            <p:blipFill>
              <a:blip r:embed="rId3"/>
              <a:srcRect l="42144" t="5782" r="3800" b="19636"/>
              <a:stretch>
                <a:fillRect/>
              </a:stretch>
            </p:blipFill>
            <p:spPr>
              <a:xfrm>
                <a:off x="4813346" y="1543050"/>
                <a:ext cx="3537789" cy="3771900"/>
              </a:xfrm>
              <a:prstGeom prst="rect">
                <a:avLst/>
              </a:prstGeom>
              <a:ln w="9525">
                <a:solidFill>
                  <a:schemeClr val="tx1"/>
                </a:solidFill>
              </a:ln>
            </p:spPr>
          </p:pic>
          <p:grpSp>
            <p:nvGrpSpPr>
              <p:cNvPr id="13" name="Group 12">
                <a:extLst>
                  <a:ext uri="{FF2B5EF4-FFF2-40B4-BE49-F238E27FC236}">
                    <a16:creationId xmlns:a16="http://schemas.microsoft.com/office/drawing/2014/main" id="{942FB051-13E8-6D9D-68C8-4FEA37456838}"/>
                  </a:ext>
                </a:extLst>
              </p:cNvPr>
              <p:cNvGrpSpPr/>
              <p:nvPr/>
            </p:nvGrpSpPr>
            <p:grpSpPr>
              <a:xfrm>
                <a:off x="6673140" y="3824118"/>
                <a:ext cx="552831" cy="400165"/>
                <a:chOff x="6673140" y="3824118"/>
                <a:chExt cx="552831" cy="400165"/>
              </a:xfrm>
            </p:grpSpPr>
            <p:sp>
              <p:nvSpPr>
                <p:cNvPr id="4" name="Pentagon 3">
                  <a:extLst>
                    <a:ext uri="{FF2B5EF4-FFF2-40B4-BE49-F238E27FC236}">
                      <a16:creationId xmlns:a16="http://schemas.microsoft.com/office/drawing/2014/main" id="{772D57DC-8FDE-2934-ADC2-16C591266C64}"/>
                    </a:ext>
                  </a:extLst>
                </p:cNvPr>
                <p:cNvSpPr>
                  <a:spLocks noChangeAspect="1"/>
                </p:cNvSpPr>
                <p:nvPr/>
              </p:nvSpPr>
              <p:spPr>
                <a:xfrm rot="5400000">
                  <a:off x="6872511" y="4069978"/>
                  <a:ext cx="171450" cy="137160"/>
                </a:xfrm>
                <a:prstGeom prst="homePlate">
                  <a:avLst/>
                </a:prstGeom>
                <a:solidFill>
                  <a:srgbClr val="FF756F">
                    <a:alpha val="92941"/>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ntagon 4">
                  <a:extLst>
                    <a:ext uri="{FF2B5EF4-FFF2-40B4-BE49-F238E27FC236}">
                      <a16:creationId xmlns:a16="http://schemas.microsoft.com/office/drawing/2014/main" id="{091D1EA9-AAC7-4294-22CE-BCD9CFEEFFDF}"/>
                    </a:ext>
                  </a:extLst>
                </p:cNvPr>
                <p:cNvSpPr>
                  <a:spLocks noChangeAspect="1"/>
                </p:cNvSpPr>
                <p:nvPr/>
              </p:nvSpPr>
              <p:spPr>
                <a:xfrm rot="5400000">
                  <a:off x="7071666" y="4012713"/>
                  <a:ext cx="171450" cy="137160"/>
                </a:xfrm>
                <a:prstGeom prst="homePlate">
                  <a:avLst/>
                </a:prstGeom>
                <a:pattFill prst="wdDnDiag">
                  <a:fgClr>
                    <a:srgbClr val="C00000"/>
                  </a:fgClr>
                  <a:bgClr>
                    <a:srgbClr val="FF756F"/>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7">
                  <a:extLst>
                    <a:ext uri="{FF2B5EF4-FFF2-40B4-BE49-F238E27FC236}">
                      <a16:creationId xmlns:a16="http://schemas.microsoft.com/office/drawing/2014/main" id="{EEC5C9B1-5725-5759-817F-CB11C04A1240}"/>
                    </a:ext>
                  </a:extLst>
                </p:cNvPr>
                <p:cNvSpPr>
                  <a:spLocks noChangeAspect="1"/>
                </p:cNvSpPr>
                <p:nvPr/>
              </p:nvSpPr>
              <p:spPr>
                <a:xfrm rot="5400000">
                  <a:off x="6655995" y="3841263"/>
                  <a:ext cx="171450" cy="137160"/>
                </a:xfrm>
                <a:prstGeom prst="homePlate">
                  <a:avLst/>
                </a:prstGeom>
                <a:pattFill prst="wdDnDiag">
                  <a:fgClr>
                    <a:srgbClr val="C00000"/>
                  </a:fgClr>
                  <a:bgClr>
                    <a:srgbClr val="FF756F"/>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1A4C6D4B-5786-8B6D-7C50-9E96ACBC3DB9}"/>
                  </a:ext>
                </a:extLst>
              </p:cNvPr>
              <p:cNvGrpSpPr/>
              <p:nvPr/>
            </p:nvGrpSpPr>
            <p:grpSpPr>
              <a:xfrm>
                <a:off x="5360063" y="1681218"/>
                <a:ext cx="2125882" cy="3410925"/>
                <a:chOff x="5360063" y="1681218"/>
                <a:chExt cx="2125882" cy="3410925"/>
              </a:xfrm>
            </p:grpSpPr>
            <p:sp>
              <p:nvSpPr>
                <p:cNvPr id="2" name="Pentagon 1">
                  <a:extLst>
                    <a:ext uri="{FF2B5EF4-FFF2-40B4-BE49-F238E27FC236}">
                      <a16:creationId xmlns:a16="http://schemas.microsoft.com/office/drawing/2014/main" id="{DE7EAFB6-DC6B-AC4C-0017-85FCB4B5438C}"/>
                    </a:ext>
                  </a:extLst>
                </p:cNvPr>
                <p:cNvSpPr>
                  <a:spLocks noChangeAspect="1"/>
                </p:cNvSpPr>
                <p:nvPr/>
              </p:nvSpPr>
              <p:spPr>
                <a:xfrm rot="5400000">
                  <a:off x="6360430" y="1698363"/>
                  <a:ext cx="171450" cy="137160"/>
                </a:xfrm>
                <a:prstGeom prst="homePlate">
                  <a:avLst/>
                </a:prstGeom>
                <a:solidFill>
                  <a:srgbClr val="257FAD">
                    <a:alpha val="9215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entagon 15">
                  <a:extLst>
                    <a:ext uri="{FF2B5EF4-FFF2-40B4-BE49-F238E27FC236}">
                      <a16:creationId xmlns:a16="http://schemas.microsoft.com/office/drawing/2014/main" id="{EFB32A98-0313-3169-1D3D-617F2472F9DA}"/>
                    </a:ext>
                  </a:extLst>
                </p:cNvPr>
                <p:cNvSpPr>
                  <a:spLocks noChangeAspect="1"/>
                </p:cNvSpPr>
                <p:nvPr/>
              </p:nvSpPr>
              <p:spPr>
                <a:xfrm rot="5400000">
                  <a:off x="5342918" y="4937838"/>
                  <a:ext cx="171450" cy="137160"/>
                </a:xfrm>
                <a:prstGeom prst="homePlate">
                  <a:avLst/>
                </a:prstGeom>
                <a:pattFill prst="wdDnDiag">
                  <a:fgClr>
                    <a:schemeClr val="bg1">
                      <a:lumMod val="85000"/>
                    </a:schemeClr>
                  </a:fgClr>
                  <a:bgClr>
                    <a:schemeClr val="accent4"/>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entagon 16">
                  <a:extLst>
                    <a:ext uri="{FF2B5EF4-FFF2-40B4-BE49-F238E27FC236}">
                      <a16:creationId xmlns:a16="http://schemas.microsoft.com/office/drawing/2014/main" id="{826EDAF9-67C3-191C-5166-13C630FF2C36}"/>
                    </a:ext>
                  </a:extLst>
                </p:cNvPr>
                <p:cNvSpPr>
                  <a:spLocks noChangeAspect="1"/>
                </p:cNvSpPr>
                <p:nvPr/>
              </p:nvSpPr>
              <p:spPr>
                <a:xfrm rot="5400000">
                  <a:off x="6223270" y="4638826"/>
                  <a:ext cx="171450" cy="137160"/>
                </a:xfrm>
                <a:prstGeom prst="homePlate">
                  <a:avLst/>
                </a:prstGeom>
                <a:pattFill prst="wdDnDiag">
                  <a:fgClr>
                    <a:schemeClr val="bg1">
                      <a:lumMod val="85000"/>
                    </a:schemeClr>
                  </a:fgClr>
                  <a:bgClr>
                    <a:schemeClr val="accent4"/>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entagon 18">
                  <a:extLst>
                    <a:ext uri="{FF2B5EF4-FFF2-40B4-BE49-F238E27FC236}">
                      <a16:creationId xmlns:a16="http://schemas.microsoft.com/office/drawing/2014/main" id="{19EB86AC-7D56-660D-B1EC-DD4650CE672B}"/>
                    </a:ext>
                  </a:extLst>
                </p:cNvPr>
                <p:cNvSpPr>
                  <a:spLocks noChangeAspect="1"/>
                </p:cNvSpPr>
                <p:nvPr/>
              </p:nvSpPr>
              <p:spPr>
                <a:xfrm rot="5400000">
                  <a:off x="7331640" y="4373511"/>
                  <a:ext cx="171450" cy="137160"/>
                </a:xfrm>
                <a:prstGeom prst="homePlate">
                  <a:avLst/>
                </a:prstGeom>
                <a:solidFill>
                  <a:schemeClr val="accent4">
                    <a:alpha val="92157"/>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entagon 19">
                  <a:extLst>
                    <a:ext uri="{FF2B5EF4-FFF2-40B4-BE49-F238E27FC236}">
                      <a16:creationId xmlns:a16="http://schemas.microsoft.com/office/drawing/2014/main" id="{C7111A60-46E2-B74B-F9B6-1F54389A4CF4}"/>
                    </a:ext>
                  </a:extLst>
                </p:cNvPr>
                <p:cNvSpPr>
                  <a:spLocks noChangeAspect="1"/>
                </p:cNvSpPr>
                <p:nvPr/>
              </p:nvSpPr>
              <p:spPr>
                <a:xfrm rot="5400000">
                  <a:off x="7081695" y="4408671"/>
                  <a:ext cx="171450" cy="137160"/>
                </a:xfrm>
                <a:prstGeom prst="homePlate">
                  <a:avLst/>
                </a:prstGeom>
                <a:solidFill>
                  <a:schemeClr val="accent4">
                    <a:alpha val="92157"/>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entagon 20">
                  <a:extLst>
                    <a:ext uri="{FF2B5EF4-FFF2-40B4-BE49-F238E27FC236}">
                      <a16:creationId xmlns:a16="http://schemas.microsoft.com/office/drawing/2014/main" id="{2457CF5C-68A1-F123-C3C1-2A74426BA72D}"/>
                    </a:ext>
                  </a:extLst>
                </p:cNvPr>
                <p:cNvSpPr>
                  <a:spLocks noChangeAspect="1"/>
                </p:cNvSpPr>
                <p:nvPr/>
              </p:nvSpPr>
              <p:spPr>
                <a:xfrm rot="5400000">
                  <a:off x="7232607" y="4484730"/>
                  <a:ext cx="171450" cy="137160"/>
                </a:xfrm>
                <a:prstGeom prst="homePlate">
                  <a:avLst/>
                </a:prstGeom>
                <a:solidFill>
                  <a:schemeClr val="accent4">
                    <a:alpha val="92157"/>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F6A78967-A870-A4F4-B463-C0888804FCC4}"/>
                  </a:ext>
                </a:extLst>
              </p:cNvPr>
              <p:cNvGrpSpPr/>
              <p:nvPr/>
            </p:nvGrpSpPr>
            <p:grpSpPr>
              <a:xfrm>
                <a:off x="6591222" y="3806220"/>
                <a:ext cx="723191" cy="386462"/>
                <a:chOff x="6591222" y="3806220"/>
                <a:chExt cx="723191" cy="386462"/>
              </a:xfrm>
            </p:grpSpPr>
            <p:sp>
              <p:nvSpPr>
                <p:cNvPr id="24" name="TextBox 23">
                  <a:extLst>
                    <a:ext uri="{FF2B5EF4-FFF2-40B4-BE49-F238E27FC236}">
                      <a16:creationId xmlns:a16="http://schemas.microsoft.com/office/drawing/2014/main" id="{7461CB9B-7D65-5A03-237B-9B3CBF708DF9}"/>
                    </a:ext>
                  </a:extLst>
                </p:cNvPr>
                <p:cNvSpPr txBox="1"/>
                <p:nvPr/>
              </p:nvSpPr>
              <p:spPr>
                <a:xfrm>
                  <a:off x="6591222" y="3806220"/>
                  <a:ext cx="309132" cy="157869"/>
                </a:xfrm>
                <a:prstGeom prst="rect">
                  <a:avLst/>
                </a:prstGeom>
                <a:noFill/>
              </p:spPr>
              <p:txBody>
                <a:bodyPr wrap="square" rtlCol="0">
                  <a:spAutoFit/>
                </a:bodyPr>
                <a:lstStyle/>
                <a:p>
                  <a:pPr algn="ctr"/>
                  <a:r>
                    <a:rPr lang="en-US" sz="1100" b="1" dirty="0">
                      <a:cs typeface="Courier New" panose="02070309020205020404" pitchFamily="49" charset="0"/>
                    </a:rPr>
                    <a:t>L3</a:t>
                  </a:r>
                </a:p>
              </p:txBody>
            </p:sp>
            <p:sp>
              <p:nvSpPr>
                <p:cNvPr id="28" name="TextBox 27">
                  <a:extLst>
                    <a:ext uri="{FF2B5EF4-FFF2-40B4-BE49-F238E27FC236}">
                      <a16:creationId xmlns:a16="http://schemas.microsoft.com/office/drawing/2014/main" id="{0679CD5E-3C39-CC0C-6AEF-24EF4EA787EE}"/>
                    </a:ext>
                  </a:extLst>
                </p:cNvPr>
                <p:cNvSpPr txBox="1"/>
                <p:nvPr/>
              </p:nvSpPr>
              <p:spPr>
                <a:xfrm>
                  <a:off x="6805284" y="4034813"/>
                  <a:ext cx="309132" cy="157869"/>
                </a:xfrm>
                <a:prstGeom prst="rect">
                  <a:avLst/>
                </a:prstGeom>
                <a:noFill/>
              </p:spPr>
              <p:txBody>
                <a:bodyPr wrap="square" rtlCol="0">
                  <a:spAutoFit/>
                </a:bodyPr>
                <a:lstStyle/>
                <a:p>
                  <a:pPr algn="ctr"/>
                  <a:r>
                    <a:rPr lang="en-US" sz="1100" b="1" dirty="0">
                      <a:cs typeface="Courier New" panose="02070309020205020404" pitchFamily="49" charset="0"/>
                    </a:rPr>
                    <a:t>L2</a:t>
                  </a:r>
                </a:p>
              </p:txBody>
            </p:sp>
            <p:sp>
              <p:nvSpPr>
                <p:cNvPr id="29" name="TextBox 28">
                  <a:extLst>
                    <a:ext uri="{FF2B5EF4-FFF2-40B4-BE49-F238E27FC236}">
                      <a16:creationId xmlns:a16="http://schemas.microsoft.com/office/drawing/2014/main" id="{0D1F24AD-50C5-6662-29A3-B43CD0EEF9D3}"/>
                    </a:ext>
                  </a:extLst>
                </p:cNvPr>
                <p:cNvSpPr txBox="1"/>
                <p:nvPr/>
              </p:nvSpPr>
              <p:spPr>
                <a:xfrm>
                  <a:off x="7005281" y="3980915"/>
                  <a:ext cx="309132" cy="157869"/>
                </a:xfrm>
                <a:prstGeom prst="rect">
                  <a:avLst/>
                </a:prstGeom>
                <a:noFill/>
              </p:spPr>
              <p:txBody>
                <a:bodyPr wrap="square" rtlCol="0">
                  <a:spAutoFit/>
                </a:bodyPr>
                <a:lstStyle/>
                <a:p>
                  <a:pPr algn="ctr"/>
                  <a:r>
                    <a:rPr lang="en-US" sz="1100" b="1" dirty="0">
                      <a:cs typeface="Courier New" panose="02070309020205020404" pitchFamily="49" charset="0"/>
                    </a:rPr>
                    <a:t>L1</a:t>
                  </a:r>
                </a:p>
              </p:txBody>
            </p:sp>
          </p:grpSp>
          <p:sp>
            <p:nvSpPr>
              <p:cNvPr id="33" name="TextBox 32">
                <a:extLst>
                  <a:ext uri="{FF2B5EF4-FFF2-40B4-BE49-F238E27FC236}">
                    <a16:creationId xmlns:a16="http://schemas.microsoft.com/office/drawing/2014/main" id="{CF9C2EA6-B8F4-D1E0-8FDD-4556CF3EAF57}"/>
                  </a:ext>
                </a:extLst>
              </p:cNvPr>
              <p:cNvSpPr txBox="1"/>
              <p:nvPr/>
            </p:nvSpPr>
            <p:spPr>
              <a:xfrm>
                <a:off x="7146104" y="4463056"/>
                <a:ext cx="351414" cy="157869"/>
              </a:xfrm>
              <a:prstGeom prst="rect">
                <a:avLst/>
              </a:prstGeom>
              <a:noFill/>
            </p:spPr>
            <p:txBody>
              <a:bodyPr wrap="square" rtlCol="0">
                <a:spAutoFit/>
              </a:bodyPr>
              <a:lstStyle/>
              <a:p>
                <a:pPr algn="ctr"/>
                <a:r>
                  <a:rPr lang="en-US" sz="1100" b="1" dirty="0">
                    <a:cs typeface="Courier New" panose="02070309020205020404" pitchFamily="49" charset="0"/>
                  </a:rPr>
                  <a:t>M3</a:t>
                </a:r>
              </a:p>
            </p:txBody>
          </p:sp>
          <p:sp>
            <p:nvSpPr>
              <p:cNvPr id="34" name="TextBox 33">
                <a:extLst>
                  <a:ext uri="{FF2B5EF4-FFF2-40B4-BE49-F238E27FC236}">
                    <a16:creationId xmlns:a16="http://schemas.microsoft.com/office/drawing/2014/main" id="{5C944B67-FE78-09B0-9804-40696692FE36}"/>
                  </a:ext>
                </a:extLst>
              </p:cNvPr>
              <p:cNvSpPr txBox="1"/>
              <p:nvPr/>
            </p:nvSpPr>
            <p:spPr>
              <a:xfrm>
                <a:off x="7241597" y="4347991"/>
                <a:ext cx="351414" cy="157869"/>
              </a:xfrm>
              <a:prstGeom prst="rect">
                <a:avLst/>
              </a:prstGeom>
              <a:noFill/>
            </p:spPr>
            <p:txBody>
              <a:bodyPr wrap="square" rtlCol="0">
                <a:spAutoFit/>
              </a:bodyPr>
              <a:lstStyle/>
              <a:p>
                <a:pPr algn="ctr"/>
                <a:r>
                  <a:rPr lang="en-US" sz="1100" b="1" dirty="0">
                    <a:cs typeface="Courier New" panose="02070309020205020404" pitchFamily="49" charset="0"/>
                  </a:rPr>
                  <a:t>M2</a:t>
                </a:r>
              </a:p>
            </p:txBody>
          </p:sp>
          <p:sp>
            <p:nvSpPr>
              <p:cNvPr id="35" name="TextBox 34">
                <a:extLst>
                  <a:ext uri="{FF2B5EF4-FFF2-40B4-BE49-F238E27FC236}">
                    <a16:creationId xmlns:a16="http://schemas.microsoft.com/office/drawing/2014/main" id="{B5AAF4CB-7609-FAF7-3E7B-21B50AF1205F}"/>
                  </a:ext>
                </a:extLst>
              </p:cNvPr>
              <p:cNvSpPr txBox="1"/>
              <p:nvPr/>
            </p:nvSpPr>
            <p:spPr>
              <a:xfrm>
                <a:off x="6990495" y="4372763"/>
                <a:ext cx="351414" cy="157869"/>
              </a:xfrm>
              <a:prstGeom prst="rect">
                <a:avLst/>
              </a:prstGeom>
              <a:noFill/>
            </p:spPr>
            <p:txBody>
              <a:bodyPr wrap="square" rtlCol="0">
                <a:spAutoFit/>
              </a:bodyPr>
              <a:lstStyle/>
              <a:p>
                <a:pPr algn="ctr"/>
                <a:r>
                  <a:rPr lang="en-US" sz="1100" b="1" dirty="0">
                    <a:cs typeface="Courier New" panose="02070309020205020404" pitchFamily="49" charset="0"/>
                  </a:rPr>
                  <a:t>M1</a:t>
                </a:r>
              </a:p>
            </p:txBody>
          </p:sp>
          <p:sp>
            <p:nvSpPr>
              <p:cNvPr id="36" name="TextBox 35">
                <a:extLst>
                  <a:ext uri="{FF2B5EF4-FFF2-40B4-BE49-F238E27FC236}">
                    <a16:creationId xmlns:a16="http://schemas.microsoft.com/office/drawing/2014/main" id="{1B5587ED-E107-CA23-60D5-3D5B3B96FAEA}"/>
                  </a:ext>
                </a:extLst>
              </p:cNvPr>
              <p:cNvSpPr txBox="1"/>
              <p:nvPr/>
            </p:nvSpPr>
            <p:spPr>
              <a:xfrm>
                <a:off x="6133288" y="4604251"/>
                <a:ext cx="351414" cy="157869"/>
              </a:xfrm>
              <a:prstGeom prst="rect">
                <a:avLst/>
              </a:prstGeom>
              <a:noFill/>
            </p:spPr>
            <p:txBody>
              <a:bodyPr wrap="square" rtlCol="0">
                <a:spAutoFit/>
              </a:bodyPr>
              <a:lstStyle/>
              <a:p>
                <a:pPr algn="ctr"/>
                <a:r>
                  <a:rPr lang="en-US" sz="1100" b="1" dirty="0">
                    <a:cs typeface="Courier New" panose="02070309020205020404" pitchFamily="49" charset="0"/>
                  </a:rPr>
                  <a:t>M8</a:t>
                </a:r>
              </a:p>
            </p:txBody>
          </p:sp>
          <p:sp>
            <p:nvSpPr>
              <p:cNvPr id="37" name="TextBox 36">
                <a:extLst>
                  <a:ext uri="{FF2B5EF4-FFF2-40B4-BE49-F238E27FC236}">
                    <a16:creationId xmlns:a16="http://schemas.microsoft.com/office/drawing/2014/main" id="{6CB76070-A754-3726-0594-0CD5C03FAF11}"/>
                  </a:ext>
                </a:extLst>
              </p:cNvPr>
              <p:cNvSpPr txBox="1"/>
              <p:nvPr/>
            </p:nvSpPr>
            <p:spPr>
              <a:xfrm>
                <a:off x="5253005" y="4904100"/>
                <a:ext cx="351414" cy="157869"/>
              </a:xfrm>
              <a:prstGeom prst="rect">
                <a:avLst/>
              </a:prstGeom>
              <a:noFill/>
            </p:spPr>
            <p:txBody>
              <a:bodyPr wrap="square" rtlCol="0">
                <a:spAutoFit/>
              </a:bodyPr>
              <a:lstStyle/>
              <a:p>
                <a:pPr algn="ctr"/>
                <a:r>
                  <a:rPr lang="en-US" sz="1100" b="1" dirty="0">
                    <a:cs typeface="Courier New" panose="02070309020205020404" pitchFamily="49" charset="0"/>
                  </a:rPr>
                  <a:t>M4</a:t>
                </a:r>
              </a:p>
            </p:txBody>
          </p:sp>
          <p:sp>
            <p:nvSpPr>
              <p:cNvPr id="40" name="TextBox 39">
                <a:extLst>
                  <a:ext uri="{FF2B5EF4-FFF2-40B4-BE49-F238E27FC236}">
                    <a16:creationId xmlns:a16="http://schemas.microsoft.com/office/drawing/2014/main" id="{2E855753-0F21-F6CE-1990-3C6BE5D30464}"/>
                  </a:ext>
                </a:extLst>
              </p:cNvPr>
              <p:cNvSpPr txBox="1"/>
              <p:nvPr/>
            </p:nvSpPr>
            <p:spPr>
              <a:xfrm>
                <a:off x="6270448" y="1661566"/>
                <a:ext cx="351414" cy="157869"/>
              </a:xfrm>
              <a:prstGeom prst="rect">
                <a:avLst/>
              </a:prstGeom>
              <a:noFill/>
            </p:spPr>
            <p:txBody>
              <a:bodyPr wrap="square" rtlCol="0">
                <a:spAutoFit/>
              </a:bodyPr>
              <a:lstStyle/>
              <a:p>
                <a:pPr algn="ctr"/>
                <a:r>
                  <a:rPr lang="en-US" sz="1100" b="1" dirty="0">
                    <a:cs typeface="Courier New" panose="02070309020205020404" pitchFamily="49" charset="0"/>
                  </a:rPr>
                  <a:t>M5</a:t>
                </a:r>
              </a:p>
            </p:txBody>
          </p:sp>
        </p:grpSp>
        <p:pic>
          <p:nvPicPr>
            <p:cNvPr id="3" name="Picture 2">
              <a:extLst>
                <a:ext uri="{FF2B5EF4-FFF2-40B4-BE49-F238E27FC236}">
                  <a16:creationId xmlns:a16="http://schemas.microsoft.com/office/drawing/2014/main" id="{F93F0502-6EA1-FF55-B105-3820CA91C7F5}"/>
                </a:ext>
              </a:extLst>
            </p:cNvPr>
            <p:cNvPicPr>
              <a:picLocks noChangeAspect="1"/>
            </p:cNvPicPr>
            <p:nvPr/>
          </p:nvPicPr>
          <p:blipFill>
            <a:blip r:embed="rId4"/>
            <a:stretch>
              <a:fillRect/>
            </a:stretch>
          </p:blipFill>
          <p:spPr>
            <a:xfrm>
              <a:off x="283269" y="881603"/>
              <a:ext cx="2270921" cy="2937099"/>
            </a:xfrm>
            <a:prstGeom prst="rect">
              <a:avLst/>
            </a:prstGeom>
          </p:spPr>
        </p:pic>
        <p:sp>
          <p:nvSpPr>
            <p:cNvPr id="31" name="Rectangle 30">
              <a:extLst>
                <a:ext uri="{FF2B5EF4-FFF2-40B4-BE49-F238E27FC236}">
                  <a16:creationId xmlns:a16="http://schemas.microsoft.com/office/drawing/2014/main" id="{E5E87128-C1B7-D421-CB55-7A9CEB4451C2}"/>
                </a:ext>
              </a:extLst>
            </p:cNvPr>
            <p:cNvSpPr/>
            <p:nvPr/>
          </p:nvSpPr>
          <p:spPr>
            <a:xfrm>
              <a:off x="978809" y="1236541"/>
              <a:ext cx="129179" cy="21634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B0C22CB8-8308-F687-CF9B-FB4EE56D9AF3}"/>
                </a:ext>
              </a:extLst>
            </p:cNvPr>
            <p:cNvCxnSpPr>
              <a:cxnSpLocks/>
              <a:stCxn id="31" idx="0"/>
            </p:cNvCxnSpPr>
            <p:nvPr/>
          </p:nvCxnSpPr>
          <p:spPr>
            <a:xfrm flipV="1">
              <a:off x="1043399" y="303734"/>
              <a:ext cx="2004601" cy="93280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D1AC32B-A107-B702-D1D9-F977CB8AB8A1}"/>
                </a:ext>
              </a:extLst>
            </p:cNvPr>
            <p:cNvCxnSpPr>
              <a:cxnSpLocks/>
              <a:stCxn id="31" idx="2"/>
            </p:cNvCxnSpPr>
            <p:nvPr/>
          </p:nvCxnSpPr>
          <p:spPr>
            <a:xfrm>
              <a:off x="1043399" y="1452884"/>
              <a:ext cx="2004601" cy="510138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649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94E33BC-8025-A94C-AAD9-325694C8D42C}"/>
              </a:ext>
            </a:extLst>
          </p:cNvPr>
          <p:cNvGrpSpPr/>
          <p:nvPr/>
        </p:nvGrpSpPr>
        <p:grpSpPr>
          <a:xfrm>
            <a:off x="1219200" y="990599"/>
            <a:ext cx="5702300" cy="4965701"/>
            <a:chOff x="1219200" y="990599"/>
            <a:chExt cx="5702300" cy="4965701"/>
          </a:xfrm>
        </p:grpSpPr>
        <p:cxnSp>
          <p:nvCxnSpPr>
            <p:cNvPr id="21" name="Straight Connector 20">
              <a:extLst>
                <a:ext uri="{FF2B5EF4-FFF2-40B4-BE49-F238E27FC236}">
                  <a16:creationId xmlns:a16="http://schemas.microsoft.com/office/drawing/2014/main" id="{34B6355D-D4AB-F545-A5C6-4578E33C1418}"/>
                </a:ext>
              </a:extLst>
            </p:cNvPr>
            <p:cNvCxnSpPr>
              <a:cxnSpLocks/>
            </p:cNvCxnSpPr>
            <p:nvPr/>
          </p:nvCxnSpPr>
          <p:spPr>
            <a:xfrm>
              <a:off x="1219200" y="990599"/>
              <a:ext cx="5694338" cy="496570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83455E2-5AC4-4543-AC87-58E8AC5E1C6F}"/>
                </a:ext>
              </a:extLst>
            </p:cNvPr>
            <p:cNvGrpSpPr/>
            <p:nvPr/>
          </p:nvGrpSpPr>
          <p:grpSpPr>
            <a:xfrm>
              <a:off x="1219200" y="990600"/>
              <a:ext cx="5702300" cy="4965700"/>
              <a:chOff x="1168400" y="1066800"/>
              <a:chExt cx="5702300" cy="4965700"/>
            </a:xfrm>
          </p:grpSpPr>
          <p:cxnSp>
            <p:nvCxnSpPr>
              <p:cNvPr id="17" name="Straight Connector 16">
                <a:extLst>
                  <a:ext uri="{FF2B5EF4-FFF2-40B4-BE49-F238E27FC236}">
                    <a16:creationId xmlns:a16="http://schemas.microsoft.com/office/drawing/2014/main" id="{DDE1E15C-4F93-EE4D-A056-153380FA5B5D}"/>
                  </a:ext>
                </a:extLst>
              </p:cNvPr>
              <p:cNvCxnSpPr/>
              <p:nvPr/>
            </p:nvCxnSpPr>
            <p:spPr>
              <a:xfrm>
                <a:off x="1168400" y="1066800"/>
                <a:ext cx="0" cy="4965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A3954F-7D83-774E-B0FF-E4D35307A295}"/>
                  </a:ext>
                </a:extLst>
              </p:cNvPr>
              <p:cNvCxnSpPr>
                <a:cxnSpLocks/>
              </p:cNvCxnSpPr>
              <p:nvPr/>
            </p:nvCxnSpPr>
            <p:spPr>
              <a:xfrm flipH="1">
                <a:off x="1168400" y="6032500"/>
                <a:ext cx="57023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6" name="Oval 25">
            <a:extLst>
              <a:ext uri="{FF2B5EF4-FFF2-40B4-BE49-F238E27FC236}">
                <a16:creationId xmlns:a16="http://schemas.microsoft.com/office/drawing/2014/main" id="{489211DC-051E-D347-8CD1-989A30AC3CD9}"/>
              </a:ext>
            </a:extLst>
          </p:cNvPr>
          <p:cNvSpPr/>
          <p:nvPr/>
        </p:nvSpPr>
        <p:spPr>
          <a:xfrm>
            <a:off x="5418865" y="5042136"/>
            <a:ext cx="349955" cy="344758"/>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7" name="Oval 26">
            <a:extLst>
              <a:ext uri="{FF2B5EF4-FFF2-40B4-BE49-F238E27FC236}">
                <a16:creationId xmlns:a16="http://schemas.microsoft.com/office/drawing/2014/main" id="{93961C9B-C16D-8448-B2BB-4849F1CACF26}"/>
              </a:ext>
            </a:extLst>
          </p:cNvPr>
          <p:cNvSpPr/>
          <p:nvPr/>
        </p:nvSpPr>
        <p:spPr>
          <a:xfrm>
            <a:off x="5653084" y="4001801"/>
            <a:ext cx="349955" cy="344758"/>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28" name="Oval 27">
            <a:extLst>
              <a:ext uri="{FF2B5EF4-FFF2-40B4-BE49-F238E27FC236}">
                <a16:creationId xmlns:a16="http://schemas.microsoft.com/office/drawing/2014/main" id="{17168FC4-3FEB-6A4D-AC7A-B144AC976324}"/>
              </a:ext>
            </a:extLst>
          </p:cNvPr>
          <p:cNvSpPr/>
          <p:nvPr/>
        </p:nvSpPr>
        <p:spPr>
          <a:xfrm>
            <a:off x="5015788" y="4473287"/>
            <a:ext cx="349955" cy="344758"/>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9" name="Oval 28">
            <a:extLst>
              <a:ext uri="{FF2B5EF4-FFF2-40B4-BE49-F238E27FC236}">
                <a16:creationId xmlns:a16="http://schemas.microsoft.com/office/drawing/2014/main" id="{AE0980E1-1E52-FB41-BD7C-94C185E5078F}"/>
              </a:ext>
            </a:extLst>
          </p:cNvPr>
          <p:cNvSpPr/>
          <p:nvPr/>
        </p:nvSpPr>
        <p:spPr>
          <a:xfrm>
            <a:off x="2909848" y="2339328"/>
            <a:ext cx="349955" cy="344758"/>
          </a:xfrm>
          <a:prstGeom prst="ellipse">
            <a:avLst/>
          </a:prstGeom>
          <a:solidFill>
            <a:srgbClr val="B1040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0" name="Oval 29">
            <a:extLst>
              <a:ext uri="{FF2B5EF4-FFF2-40B4-BE49-F238E27FC236}">
                <a16:creationId xmlns:a16="http://schemas.microsoft.com/office/drawing/2014/main" id="{D8A99DC4-8AB3-084B-9B2F-5CDE3D55993D}"/>
              </a:ext>
            </a:extLst>
          </p:cNvPr>
          <p:cNvSpPr/>
          <p:nvPr/>
        </p:nvSpPr>
        <p:spPr>
          <a:xfrm>
            <a:off x="3922873" y="2621974"/>
            <a:ext cx="349955" cy="344758"/>
          </a:xfrm>
          <a:prstGeom prst="ellipse">
            <a:avLst/>
          </a:prstGeom>
          <a:solidFill>
            <a:srgbClr val="B1040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1" name="Oval 30">
            <a:extLst>
              <a:ext uri="{FF2B5EF4-FFF2-40B4-BE49-F238E27FC236}">
                <a16:creationId xmlns:a16="http://schemas.microsoft.com/office/drawing/2014/main" id="{6AF72F2C-C3A5-0143-ACAD-10D90168A942}"/>
              </a:ext>
            </a:extLst>
          </p:cNvPr>
          <p:cNvSpPr/>
          <p:nvPr/>
        </p:nvSpPr>
        <p:spPr>
          <a:xfrm>
            <a:off x="3425124" y="3057942"/>
            <a:ext cx="349955" cy="344758"/>
          </a:xfrm>
          <a:prstGeom prst="ellipse">
            <a:avLst/>
          </a:prstGeom>
          <a:solidFill>
            <a:srgbClr val="B1040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2" name="TextBox 31">
            <a:extLst>
              <a:ext uri="{FF2B5EF4-FFF2-40B4-BE49-F238E27FC236}">
                <a16:creationId xmlns:a16="http://schemas.microsoft.com/office/drawing/2014/main" id="{4BAC10E2-B02F-6240-BBCD-366FFA9B8A1A}"/>
              </a:ext>
            </a:extLst>
          </p:cNvPr>
          <p:cNvSpPr txBox="1"/>
          <p:nvPr/>
        </p:nvSpPr>
        <p:spPr>
          <a:xfrm rot="16200000">
            <a:off x="-1552576" y="2910554"/>
            <a:ext cx="4488729" cy="639534"/>
          </a:xfrm>
          <a:prstGeom prst="rect">
            <a:avLst/>
          </a:prstGeom>
          <a:noFill/>
        </p:spPr>
        <p:txBody>
          <a:bodyPr wrap="none" rtlCol="0">
            <a:spAutoFit/>
          </a:bodyPr>
          <a:lstStyle/>
          <a:p>
            <a:r>
              <a:rPr lang="en-US" sz="3556" dirty="0">
                <a:latin typeface="Arial" panose="020B0604020202020204" pitchFamily="34" charset="0"/>
                <a:cs typeface="Arial" panose="020B0604020202020204" pitchFamily="34" charset="0"/>
              </a:rPr>
              <a:t>Growth/Reproduction</a:t>
            </a:r>
          </a:p>
        </p:txBody>
      </p:sp>
      <p:sp>
        <p:nvSpPr>
          <p:cNvPr id="33" name="TextBox 32">
            <a:extLst>
              <a:ext uri="{FF2B5EF4-FFF2-40B4-BE49-F238E27FC236}">
                <a16:creationId xmlns:a16="http://schemas.microsoft.com/office/drawing/2014/main" id="{500AA29D-475C-2545-82FB-5B7C17671C06}"/>
              </a:ext>
            </a:extLst>
          </p:cNvPr>
          <p:cNvSpPr txBox="1"/>
          <p:nvPr/>
        </p:nvSpPr>
        <p:spPr>
          <a:xfrm>
            <a:off x="2447344" y="5955742"/>
            <a:ext cx="3198311" cy="639534"/>
          </a:xfrm>
          <a:prstGeom prst="rect">
            <a:avLst/>
          </a:prstGeom>
          <a:noFill/>
        </p:spPr>
        <p:txBody>
          <a:bodyPr wrap="none" rtlCol="0">
            <a:spAutoFit/>
          </a:bodyPr>
          <a:lstStyle/>
          <a:p>
            <a:r>
              <a:rPr lang="en-US" sz="3556" dirty="0">
                <a:latin typeface="Arial" panose="020B0604020202020204" pitchFamily="34" charset="0"/>
                <a:cs typeface="Arial" panose="020B0604020202020204" pitchFamily="34" charset="0"/>
              </a:rPr>
              <a:t>Lifespan/Aging</a:t>
            </a:r>
          </a:p>
        </p:txBody>
      </p:sp>
      <p:sp>
        <p:nvSpPr>
          <p:cNvPr id="37" name="TextBox 36">
            <a:extLst>
              <a:ext uri="{FF2B5EF4-FFF2-40B4-BE49-F238E27FC236}">
                <a16:creationId xmlns:a16="http://schemas.microsoft.com/office/drawing/2014/main" id="{A0DB6222-2ED0-4142-B024-DF3CF22C96AE}"/>
              </a:ext>
            </a:extLst>
          </p:cNvPr>
          <p:cNvSpPr txBox="1"/>
          <p:nvPr/>
        </p:nvSpPr>
        <p:spPr>
          <a:xfrm>
            <a:off x="-42007" y="6641750"/>
            <a:ext cx="5057795" cy="256545"/>
          </a:xfrm>
          <a:prstGeom prst="rect">
            <a:avLst/>
          </a:prstGeom>
          <a:noFill/>
        </p:spPr>
        <p:txBody>
          <a:bodyPr wrap="none" rtlCol="0">
            <a:spAutoFit/>
          </a:bodyPr>
          <a:lstStyle/>
          <a:p>
            <a:r>
              <a:rPr lang="en-US" sz="1067" dirty="0"/>
              <a:t>Bronikowski 2000, Bronikowski &amp; Vleck 2005, Sparkman et al. 2007, </a:t>
            </a:r>
            <a:r>
              <a:rPr lang="en-US" sz="1067" dirty="0" err="1"/>
              <a:t>Gangloff</a:t>
            </a:r>
            <a:r>
              <a:rPr lang="en-US" sz="1067" dirty="0"/>
              <a:t> et al 2015.</a:t>
            </a:r>
          </a:p>
        </p:txBody>
      </p:sp>
      <p:pic>
        <p:nvPicPr>
          <p:cNvPr id="9" name="Picture 8">
            <a:extLst>
              <a:ext uri="{FF2B5EF4-FFF2-40B4-BE49-F238E27FC236}">
                <a16:creationId xmlns:a16="http://schemas.microsoft.com/office/drawing/2014/main" id="{B5962AB4-D9F0-4F47-8233-15171AE3E776}"/>
              </a:ext>
            </a:extLst>
          </p:cNvPr>
          <p:cNvPicPr>
            <a:picLocks/>
          </p:cNvPicPr>
          <p:nvPr/>
        </p:nvPicPr>
        <p:blipFill rotWithShape="1">
          <a:blip r:embed="rId3" cstate="hqprint">
            <a:extLst>
              <a:ext uri="{28A0092B-C50C-407E-A947-70E740481C1C}">
                <a14:useLocalDpi xmlns:a14="http://schemas.microsoft.com/office/drawing/2010/main"/>
              </a:ext>
            </a:extLst>
          </a:blip>
          <a:srcRect l="-1858" t="-899"/>
          <a:stretch/>
        </p:blipFill>
        <p:spPr>
          <a:xfrm rot="884691">
            <a:off x="3495895" y="563576"/>
            <a:ext cx="1828800" cy="1828800"/>
          </a:xfrm>
          <a:prstGeom prst="ellipse">
            <a:avLst/>
          </a:prstGeom>
          <a:solidFill>
            <a:srgbClr val="FFFFFF"/>
          </a:solidFill>
          <a:ln w="12700" cap="sq">
            <a:solidFill>
              <a:srgbClr val="B10402"/>
            </a:solidFill>
            <a:miter lim="800000"/>
          </a:ln>
          <a:effectLst/>
          <a:scene3d>
            <a:camera prst="orthographicFront"/>
            <a:lightRig rig="threePt" dir="t">
              <a:rot lat="0" lon="0" rev="2700000"/>
            </a:lightRig>
          </a:scene3d>
          <a:sp3d>
            <a:bevelT h="38100" prst="relaxedInset"/>
            <a:contourClr>
              <a:srgbClr val="C0C0C0"/>
            </a:contourClr>
          </a:sp3d>
        </p:spPr>
      </p:pic>
      <p:pic>
        <p:nvPicPr>
          <p:cNvPr id="7" name="Picture 6">
            <a:extLst>
              <a:ext uri="{FF2B5EF4-FFF2-40B4-BE49-F238E27FC236}">
                <a16:creationId xmlns:a16="http://schemas.microsoft.com/office/drawing/2014/main" id="{8F7F8EA3-DF58-B442-A514-055A688158E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153682" y="5041069"/>
            <a:ext cx="1828800" cy="1828800"/>
          </a:xfrm>
          <a:prstGeom prst="ellipse">
            <a:avLst/>
          </a:prstGeom>
          <a:solidFill>
            <a:srgbClr val="FFFFFF"/>
          </a:solidFill>
          <a:ln w="12700" cap="sq">
            <a:solidFill>
              <a:srgbClr val="003E72"/>
            </a:solidFill>
            <a:miter lim="800000"/>
          </a:ln>
          <a:effectLst/>
          <a:scene3d>
            <a:camera prst="orthographicFront"/>
            <a:lightRig rig="threePt" dir="t">
              <a:rot lat="0" lon="0" rev="2700000"/>
            </a:lightRig>
          </a:scene3d>
          <a:sp3d>
            <a:bevelT h="38100"/>
            <a:contourClr>
              <a:srgbClr val="C0C0C0"/>
            </a:contourClr>
          </a:sp3d>
        </p:spPr>
      </p:pic>
      <p:sp>
        <p:nvSpPr>
          <p:cNvPr id="11" name="Rectangle 10">
            <a:extLst>
              <a:ext uri="{FF2B5EF4-FFF2-40B4-BE49-F238E27FC236}">
                <a16:creationId xmlns:a16="http://schemas.microsoft.com/office/drawing/2014/main" id="{8C9AAED1-C877-114C-AD68-AA558F8FCC51}"/>
              </a:ext>
            </a:extLst>
          </p:cNvPr>
          <p:cNvSpPr/>
          <p:nvPr/>
        </p:nvSpPr>
        <p:spPr>
          <a:xfrm>
            <a:off x="1253129" y="133119"/>
            <a:ext cx="2574905" cy="1905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descr="image4.JPG">
            <a:extLst>
              <a:ext uri="{FF2B5EF4-FFF2-40B4-BE49-F238E27FC236}">
                <a16:creationId xmlns:a16="http://schemas.microsoft.com/office/drawing/2014/main" id="{5091211F-85F4-1D4C-8F61-570DA79BDBF7}"/>
              </a:ext>
            </a:extLst>
          </p:cNvPr>
          <p:cNvPicPr>
            <a:picLocks noChangeAspect="1"/>
          </p:cNvPicPr>
          <p:nvPr/>
        </p:nvPicPr>
        <p:blipFill rotWithShape="1">
          <a:blip r:embed="rId5" cstate="hqprint">
            <a:alphaModFix amt="35000"/>
            <a:extLst>
              <a:ext uri="{28A0092B-C50C-407E-A947-70E740481C1C}">
                <a14:useLocalDpi xmlns:a14="http://schemas.microsoft.com/office/drawing/2010/main"/>
              </a:ext>
            </a:extLst>
          </a:blip>
          <a:srcRect/>
          <a:stretch/>
        </p:blipFill>
        <p:spPr>
          <a:xfrm>
            <a:off x="1203597" y="155805"/>
            <a:ext cx="2608835" cy="1948840"/>
          </a:xfrm>
          <a:prstGeom prst="roundRect">
            <a:avLst>
              <a:gd name="adj" fmla="val 4167"/>
            </a:avLst>
          </a:prstGeom>
          <a:solidFill>
            <a:srgbClr val="FFFFFF"/>
          </a:solidFill>
          <a:ln w="76200" cap="sq">
            <a:solidFill>
              <a:srgbClr val="C00000"/>
            </a:solidFill>
            <a:miter lim="800000"/>
          </a:ln>
          <a:effectLst/>
          <a:scene3d>
            <a:camera prst="orthographicFront"/>
            <a:lightRig rig="threePt" dir="t">
              <a:rot lat="0" lon="0" rev="2700000"/>
            </a:lightRig>
          </a:scene3d>
          <a:sp3d>
            <a:bevelT h="38100" prst="relaxedInset"/>
            <a:contourClr>
              <a:srgbClr val="C0C0C0"/>
            </a:contourClr>
          </a:sp3d>
        </p:spPr>
      </p:pic>
      <p:sp>
        <p:nvSpPr>
          <p:cNvPr id="51" name="Content Placeholder 2">
            <a:extLst>
              <a:ext uri="{FF2B5EF4-FFF2-40B4-BE49-F238E27FC236}">
                <a16:creationId xmlns:a16="http://schemas.microsoft.com/office/drawing/2014/main" id="{07300238-DD84-C64A-BC48-A9887F4FAD0F}"/>
              </a:ext>
            </a:extLst>
          </p:cNvPr>
          <p:cNvSpPr txBox="1">
            <a:spLocks/>
          </p:cNvSpPr>
          <p:nvPr/>
        </p:nvSpPr>
        <p:spPr>
          <a:xfrm>
            <a:off x="1238840" y="160731"/>
            <a:ext cx="2564479" cy="1948841"/>
          </a:xfrm>
          <a:prstGeom prst="rect">
            <a:avLst/>
          </a:prstGeom>
          <a:noFill/>
          <a:ln w="76200">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sz="600" b="1" u="sng" dirty="0">
              <a:solidFill>
                <a:srgbClr val="C00000"/>
              </a:solidFill>
              <a:latin typeface="Arial" panose="020B0604020202020204" pitchFamily="34" charset="0"/>
              <a:cs typeface="Arial" panose="020B0604020202020204" pitchFamily="34" charset="0"/>
            </a:endParaRPr>
          </a:p>
          <a:p>
            <a:pPr marL="0" indent="0" algn="ctr">
              <a:lnSpc>
                <a:spcPct val="100000"/>
              </a:lnSpc>
              <a:spcBef>
                <a:spcPts val="0"/>
              </a:spcBef>
              <a:buFont typeface="Arial" panose="020B0604020202020204" pitchFamily="34" charset="0"/>
              <a:buNone/>
            </a:pPr>
            <a:r>
              <a:rPr lang="en-US" sz="1400" b="1" u="sng" dirty="0">
                <a:solidFill>
                  <a:srgbClr val="C00000"/>
                </a:solidFill>
                <a:latin typeface="Arial" panose="020B0604020202020204" pitchFamily="34" charset="0"/>
                <a:cs typeface="Arial" panose="020B0604020202020204" pitchFamily="34" charset="0"/>
              </a:rPr>
              <a:t>Low Elevation</a:t>
            </a:r>
          </a:p>
          <a:p>
            <a:pPr marL="0" indent="0" algn="ctr">
              <a:lnSpc>
                <a:spcPct val="100000"/>
              </a:lnSpc>
              <a:spcBef>
                <a:spcPts val="0"/>
              </a:spcBef>
              <a:buFont typeface="Arial" panose="020B0604020202020204" pitchFamily="34" charset="0"/>
              <a:buNone/>
            </a:pPr>
            <a:r>
              <a:rPr lang="en-US" sz="1400" b="1" dirty="0">
                <a:solidFill>
                  <a:srgbClr val="C00000"/>
                </a:solidFill>
                <a:latin typeface="Arial" panose="020B0604020202020204" pitchFamily="34" charset="0"/>
                <a:cs typeface="Arial" panose="020B0604020202020204" pitchFamily="34" charset="0"/>
              </a:rPr>
              <a:t>“Fast pace of life”</a:t>
            </a:r>
          </a:p>
          <a:p>
            <a:pPr marL="0" indent="0" algn="ctr">
              <a:lnSpc>
                <a:spcPct val="100000"/>
              </a:lnSpc>
              <a:spcBef>
                <a:spcPts val="0"/>
              </a:spcBef>
              <a:buFont typeface="Arial" panose="020B0604020202020204" pitchFamily="34" charset="0"/>
              <a:buNone/>
            </a:pPr>
            <a:endParaRPr lang="en-US" sz="1400" b="1" u="sng" dirty="0">
              <a:solidFill>
                <a:srgbClr val="FF0000"/>
              </a:solidFill>
              <a:latin typeface="Arial" panose="020B0604020202020204" pitchFamily="34" charset="0"/>
              <a:cs typeface="Arial" panose="020B0604020202020204" pitchFamily="34" charset="0"/>
            </a:endParaRPr>
          </a:p>
          <a:p>
            <a:pPr marL="0" indent="0" algn="ctr">
              <a:lnSpc>
                <a:spcPct val="100000"/>
              </a:lnSpc>
              <a:spcBef>
                <a:spcPts val="0"/>
              </a:spcBef>
              <a:buFont typeface="Arial" panose="020B0604020202020204" pitchFamily="34" charset="0"/>
              <a:buNone/>
            </a:pPr>
            <a:r>
              <a:rPr lang="en-US" sz="1300" b="1" dirty="0">
                <a:latin typeface="Arial" panose="020B0604020202020204" pitchFamily="34" charset="0"/>
                <a:cs typeface="Arial" panose="020B0604020202020204" pitchFamily="34" charset="0"/>
              </a:rPr>
              <a:t>Grow Fast</a:t>
            </a:r>
          </a:p>
          <a:p>
            <a:pPr marL="0" indent="0" algn="ctr">
              <a:lnSpc>
                <a:spcPct val="100000"/>
              </a:lnSpc>
              <a:spcBef>
                <a:spcPts val="0"/>
              </a:spcBef>
              <a:buFont typeface="Arial" panose="020B0604020202020204" pitchFamily="34" charset="0"/>
              <a:buNone/>
            </a:pPr>
            <a:r>
              <a:rPr lang="en-US" sz="1300" b="1" dirty="0">
                <a:latin typeface="Arial" panose="020B0604020202020204" pitchFamily="34" charset="0"/>
                <a:cs typeface="Arial" panose="020B0604020202020204" pitchFamily="34" charset="0"/>
              </a:rPr>
              <a:t>Large Size</a:t>
            </a:r>
          </a:p>
          <a:p>
            <a:pPr marL="0" indent="0" algn="ctr">
              <a:lnSpc>
                <a:spcPct val="100000"/>
              </a:lnSpc>
              <a:spcBef>
                <a:spcPts val="0"/>
              </a:spcBef>
              <a:buFont typeface="Arial" panose="020B0604020202020204" pitchFamily="34" charset="0"/>
              <a:buNone/>
            </a:pPr>
            <a:r>
              <a:rPr lang="en-US" sz="1300" b="1" dirty="0">
                <a:latin typeface="Arial" panose="020B0604020202020204" pitchFamily="34" charset="0"/>
                <a:cs typeface="Arial" panose="020B0604020202020204" pitchFamily="34" charset="0"/>
              </a:rPr>
              <a:t>Early Maturation </a:t>
            </a:r>
          </a:p>
          <a:p>
            <a:pPr marL="0" indent="0" algn="ctr">
              <a:lnSpc>
                <a:spcPct val="100000"/>
              </a:lnSpc>
              <a:spcBef>
                <a:spcPts val="0"/>
              </a:spcBef>
              <a:buFont typeface="Arial" panose="020B0604020202020204" pitchFamily="34" charset="0"/>
              <a:buNone/>
            </a:pPr>
            <a:r>
              <a:rPr lang="en-US" sz="1300" b="1" dirty="0">
                <a:latin typeface="Arial" panose="020B0604020202020204" pitchFamily="34" charset="0"/>
                <a:cs typeface="Arial" panose="020B0604020202020204" pitchFamily="34" charset="0"/>
              </a:rPr>
              <a:t>Large Litters </a:t>
            </a:r>
          </a:p>
          <a:p>
            <a:pPr marL="0" indent="0" algn="ctr">
              <a:lnSpc>
                <a:spcPct val="100000"/>
              </a:lnSpc>
              <a:spcBef>
                <a:spcPts val="0"/>
              </a:spcBef>
              <a:buFont typeface="Arial" panose="020B0604020202020204" pitchFamily="34" charset="0"/>
              <a:buNone/>
            </a:pPr>
            <a:r>
              <a:rPr lang="en-US" sz="1300" b="1" dirty="0">
                <a:latin typeface="Arial" panose="020B0604020202020204" pitchFamily="34" charset="0"/>
                <a:cs typeface="Arial" panose="020B0604020202020204" pitchFamily="34" charset="0"/>
              </a:rPr>
              <a:t>Short-lived</a:t>
            </a:r>
            <a:endParaRPr lang="en-US" sz="1400" b="1" dirty="0">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CB274055-BD49-8C47-A1B2-7A268BD58DEE}"/>
              </a:ext>
            </a:extLst>
          </p:cNvPr>
          <p:cNvSpPr/>
          <p:nvPr/>
        </p:nvSpPr>
        <p:spPr>
          <a:xfrm>
            <a:off x="5842296" y="4546016"/>
            <a:ext cx="2661339" cy="2095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6890081A-F23B-BD45-B953-91766DA9211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18411172">
            <a:off x="8153682" y="5041068"/>
            <a:ext cx="1828800" cy="1828800"/>
          </a:xfrm>
          <a:prstGeom prst="ellipse">
            <a:avLst/>
          </a:prstGeom>
          <a:ln w="12700">
            <a:solidFill>
              <a:schemeClr val="accent1">
                <a:lumMod val="75000"/>
              </a:schemeClr>
            </a:solidFill>
          </a:ln>
        </p:spPr>
      </p:pic>
      <p:pic>
        <p:nvPicPr>
          <p:cNvPr id="55" name="Picture 54" descr="image3.JPG">
            <a:extLst>
              <a:ext uri="{FF2B5EF4-FFF2-40B4-BE49-F238E27FC236}">
                <a16:creationId xmlns:a16="http://schemas.microsoft.com/office/drawing/2014/main" id="{0F115F37-7A18-9643-948A-461A41FD3864}"/>
              </a:ext>
            </a:extLst>
          </p:cNvPr>
          <p:cNvPicPr>
            <a:picLocks noChangeAspect="1"/>
          </p:cNvPicPr>
          <p:nvPr/>
        </p:nvPicPr>
        <p:blipFill>
          <a:blip r:embed="rId7" cstate="hqprint">
            <a:alphaModFix amt="50000"/>
            <a:extLst>
              <a:ext uri="{28A0092B-C50C-407E-A947-70E740481C1C}">
                <a14:useLocalDpi xmlns:a14="http://schemas.microsoft.com/office/drawing/2010/main"/>
              </a:ext>
            </a:extLst>
          </a:blip>
          <a:stretch>
            <a:fillRect/>
          </a:stretch>
        </p:blipFill>
        <p:spPr>
          <a:xfrm rot="10800000">
            <a:off x="5906482" y="4580345"/>
            <a:ext cx="2548256" cy="1911193"/>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52" name="Content Placeholder 2">
            <a:extLst>
              <a:ext uri="{FF2B5EF4-FFF2-40B4-BE49-F238E27FC236}">
                <a16:creationId xmlns:a16="http://schemas.microsoft.com/office/drawing/2014/main" id="{4A88BD2B-B396-3441-9EC5-4941A12B7006}"/>
              </a:ext>
            </a:extLst>
          </p:cNvPr>
          <p:cNvSpPr txBox="1">
            <a:spLocks/>
          </p:cNvSpPr>
          <p:nvPr/>
        </p:nvSpPr>
        <p:spPr>
          <a:xfrm>
            <a:off x="5899892" y="4566561"/>
            <a:ext cx="2561435" cy="2025080"/>
          </a:xfrm>
          <a:prstGeom prst="rect">
            <a:avLst/>
          </a:prstGeom>
          <a:noFill/>
          <a:ln w="76200">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sz="600" b="1" u="sng" dirty="0">
              <a:solidFill>
                <a:srgbClr val="003E72"/>
              </a:solidFill>
              <a:latin typeface="Arial" panose="020B0604020202020204" pitchFamily="34" charset="0"/>
              <a:cs typeface="Arial" panose="020B0604020202020204" pitchFamily="34" charset="0"/>
            </a:endParaRPr>
          </a:p>
          <a:p>
            <a:pPr marL="0" indent="0" algn="ctr">
              <a:lnSpc>
                <a:spcPct val="100000"/>
              </a:lnSpc>
              <a:spcBef>
                <a:spcPts val="0"/>
              </a:spcBef>
              <a:buFont typeface="Arial" panose="020B0604020202020204" pitchFamily="34" charset="0"/>
              <a:buNone/>
            </a:pPr>
            <a:r>
              <a:rPr lang="en-US" sz="1400" b="1" u="sng" dirty="0">
                <a:solidFill>
                  <a:srgbClr val="003E72"/>
                </a:solidFill>
                <a:latin typeface="Arial" panose="020B0604020202020204" pitchFamily="34" charset="0"/>
                <a:cs typeface="Arial" panose="020B0604020202020204" pitchFamily="34" charset="0"/>
              </a:rPr>
              <a:t>High Elevation</a:t>
            </a:r>
          </a:p>
          <a:p>
            <a:pPr marL="0" indent="0" algn="ctr">
              <a:lnSpc>
                <a:spcPct val="100000"/>
              </a:lnSpc>
              <a:spcBef>
                <a:spcPts val="0"/>
              </a:spcBef>
              <a:buFont typeface="Arial" panose="020B0604020202020204" pitchFamily="34" charset="0"/>
              <a:buNone/>
            </a:pPr>
            <a:r>
              <a:rPr lang="en-US" sz="1400" b="1" dirty="0">
                <a:solidFill>
                  <a:srgbClr val="003E72"/>
                </a:solidFill>
                <a:latin typeface="Arial" panose="020B0604020202020204" pitchFamily="34" charset="0"/>
                <a:cs typeface="Arial" panose="020B0604020202020204" pitchFamily="34" charset="0"/>
              </a:rPr>
              <a:t>”Slow pace of life”</a:t>
            </a:r>
            <a:endParaRPr lang="en-US" sz="1400" b="1" dirty="0">
              <a:latin typeface="Arial" panose="020B0604020202020204" pitchFamily="34" charset="0"/>
              <a:cs typeface="Arial" panose="020B0604020202020204" pitchFamily="34" charset="0"/>
            </a:endParaRPr>
          </a:p>
          <a:p>
            <a:pPr marL="0" indent="0" algn="ctr">
              <a:lnSpc>
                <a:spcPct val="100000"/>
              </a:lnSpc>
              <a:spcBef>
                <a:spcPts val="0"/>
              </a:spcBef>
              <a:buFont typeface="Arial" panose="020B0604020202020204" pitchFamily="34" charset="0"/>
              <a:buNone/>
            </a:pPr>
            <a:endParaRPr lang="en-US" sz="1300" b="1" dirty="0">
              <a:latin typeface="Arial" panose="020B0604020202020204" pitchFamily="34" charset="0"/>
              <a:cs typeface="Arial" panose="020B0604020202020204" pitchFamily="34" charset="0"/>
            </a:endParaRPr>
          </a:p>
          <a:p>
            <a:pPr marL="0" indent="0" algn="ctr">
              <a:lnSpc>
                <a:spcPct val="100000"/>
              </a:lnSpc>
              <a:spcBef>
                <a:spcPts val="0"/>
              </a:spcBef>
              <a:buFont typeface="Arial" panose="020B0604020202020204" pitchFamily="34" charset="0"/>
              <a:buNone/>
            </a:pPr>
            <a:r>
              <a:rPr lang="en-US" sz="1300" b="1" dirty="0">
                <a:latin typeface="Arial" panose="020B0604020202020204" pitchFamily="34" charset="0"/>
                <a:cs typeface="Arial" panose="020B0604020202020204" pitchFamily="34" charset="0"/>
              </a:rPr>
              <a:t>Grow Slow</a:t>
            </a:r>
          </a:p>
          <a:p>
            <a:pPr marL="0" indent="0" algn="ctr">
              <a:lnSpc>
                <a:spcPct val="100000"/>
              </a:lnSpc>
              <a:spcBef>
                <a:spcPts val="0"/>
              </a:spcBef>
              <a:buFont typeface="Arial" panose="020B0604020202020204" pitchFamily="34" charset="0"/>
              <a:buNone/>
            </a:pPr>
            <a:r>
              <a:rPr lang="en-US" sz="1300" b="1" dirty="0">
                <a:latin typeface="Arial" panose="020B0604020202020204" pitchFamily="34" charset="0"/>
                <a:cs typeface="Arial" panose="020B0604020202020204" pitchFamily="34" charset="0"/>
              </a:rPr>
              <a:t>Small Size</a:t>
            </a:r>
          </a:p>
          <a:p>
            <a:pPr marL="0" indent="0" algn="ctr">
              <a:lnSpc>
                <a:spcPct val="100000"/>
              </a:lnSpc>
              <a:spcBef>
                <a:spcPts val="0"/>
              </a:spcBef>
              <a:buFont typeface="Arial" panose="020B0604020202020204" pitchFamily="34" charset="0"/>
              <a:buNone/>
            </a:pPr>
            <a:r>
              <a:rPr lang="en-US" sz="1300" b="1" dirty="0">
                <a:latin typeface="Arial" panose="020B0604020202020204" pitchFamily="34" charset="0"/>
                <a:cs typeface="Arial" panose="020B0604020202020204" pitchFamily="34" charset="0"/>
              </a:rPr>
              <a:t>Delayed Maturation </a:t>
            </a:r>
          </a:p>
          <a:p>
            <a:pPr marL="0" indent="0" algn="ctr">
              <a:lnSpc>
                <a:spcPct val="100000"/>
              </a:lnSpc>
              <a:spcBef>
                <a:spcPts val="0"/>
              </a:spcBef>
              <a:buFont typeface="Arial" panose="020B0604020202020204" pitchFamily="34" charset="0"/>
              <a:buNone/>
            </a:pPr>
            <a:r>
              <a:rPr lang="en-US" sz="1300" b="1" dirty="0">
                <a:latin typeface="Arial" panose="020B0604020202020204" pitchFamily="34" charset="0"/>
                <a:cs typeface="Arial" panose="020B0604020202020204" pitchFamily="34" charset="0"/>
              </a:rPr>
              <a:t>Small infrequent Litters </a:t>
            </a:r>
          </a:p>
          <a:p>
            <a:pPr marL="0" indent="0" algn="ctr">
              <a:lnSpc>
                <a:spcPct val="100000"/>
              </a:lnSpc>
              <a:spcBef>
                <a:spcPts val="0"/>
              </a:spcBef>
              <a:buFont typeface="Arial" panose="020B0604020202020204" pitchFamily="34" charset="0"/>
              <a:buNone/>
            </a:pPr>
            <a:r>
              <a:rPr lang="en-US" sz="1300" b="1" dirty="0">
                <a:latin typeface="Arial" panose="020B0604020202020204" pitchFamily="34" charset="0"/>
                <a:cs typeface="Arial" panose="020B0604020202020204" pitchFamily="34" charset="0"/>
              </a:rPr>
              <a:t>Long-lived</a:t>
            </a:r>
            <a:endParaRPr lang="en-US" sz="1400" b="1" dirty="0">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9ACA50E2-0E9A-6448-97B2-F99FABB9FF02}"/>
              </a:ext>
            </a:extLst>
          </p:cNvPr>
          <p:cNvGrpSpPr/>
          <p:nvPr/>
        </p:nvGrpSpPr>
        <p:grpSpPr>
          <a:xfrm>
            <a:off x="6086511" y="1764570"/>
            <a:ext cx="5664313" cy="1252157"/>
            <a:chOff x="6111953" y="1514769"/>
            <a:chExt cx="5664313" cy="1252157"/>
          </a:xfrm>
        </p:grpSpPr>
        <p:grpSp>
          <p:nvGrpSpPr>
            <p:cNvPr id="35" name="Group 34">
              <a:extLst>
                <a:ext uri="{FF2B5EF4-FFF2-40B4-BE49-F238E27FC236}">
                  <a16:creationId xmlns:a16="http://schemas.microsoft.com/office/drawing/2014/main" id="{6B731892-15E6-A249-AAA1-76A7A99DB419}"/>
                </a:ext>
              </a:extLst>
            </p:cNvPr>
            <p:cNvGrpSpPr/>
            <p:nvPr/>
          </p:nvGrpSpPr>
          <p:grpSpPr>
            <a:xfrm>
              <a:off x="6111953" y="1514769"/>
              <a:ext cx="5664313" cy="1252157"/>
              <a:chOff x="6259201" y="854158"/>
              <a:chExt cx="5664313" cy="1252157"/>
            </a:xfrm>
          </p:grpSpPr>
          <p:grpSp>
            <p:nvGrpSpPr>
              <p:cNvPr id="39" name="Group 38">
                <a:extLst>
                  <a:ext uri="{FF2B5EF4-FFF2-40B4-BE49-F238E27FC236}">
                    <a16:creationId xmlns:a16="http://schemas.microsoft.com/office/drawing/2014/main" id="{2ACF5116-8C2C-8F4B-B996-A982E6698A66}"/>
                  </a:ext>
                </a:extLst>
              </p:cNvPr>
              <p:cNvGrpSpPr/>
              <p:nvPr/>
            </p:nvGrpSpPr>
            <p:grpSpPr>
              <a:xfrm>
                <a:off x="6259201" y="854158"/>
                <a:ext cx="5664313" cy="1252157"/>
                <a:chOff x="6259201" y="854158"/>
                <a:chExt cx="5664313" cy="1252157"/>
              </a:xfrm>
            </p:grpSpPr>
            <p:sp>
              <p:nvSpPr>
                <p:cNvPr id="41" name="TextBox 40">
                  <a:extLst>
                    <a:ext uri="{FF2B5EF4-FFF2-40B4-BE49-F238E27FC236}">
                      <a16:creationId xmlns:a16="http://schemas.microsoft.com/office/drawing/2014/main" id="{251E6C1A-AB51-2B4E-B84C-CA3D634F267D}"/>
                    </a:ext>
                  </a:extLst>
                </p:cNvPr>
                <p:cNvSpPr txBox="1"/>
                <p:nvPr/>
              </p:nvSpPr>
              <p:spPr>
                <a:xfrm>
                  <a:off x="10888472" y="1557652"/>
                  <a:ext cx="1035042" cy="523220"/>
                </a:xfrm>
                <a:prstGeom prst="rect">
                  <a:avLst/>
                </a:prstGeom>
                <a:noFill/>
              </p:spPr>
              <p:txBody>
                <a:bodyPr wrap="square" rtlCol="0">
                  <a:spAutoFit/>
                </a:bodyPr>
                <a:lstStyle/>
                <a:p>
                  <a:pPr algn="ctr"/>
                  <a:r>
                    <a:rPr lang="en-US" sz="2800" b="1" dirty="0">
                      <a:ln w="10160">
                        <a:solidFill>
                          <a:sysClr val="windowText" lastClr="000000"/>
                        </a:solidFill>
                        <a:prstDash val="solid"/>
                      </a:ln>
                      <a:solidFill>
                        <a:srgbClr val="003E72"/>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Slow</a:t>
                  </a:r>
                </a:p>
              </p:txBody>
            </p:sp>
            <p:sp>
              <p:nvSpPr>
                <p:cNvPr id="48" name="TextBox 47">
                  <a:extLst>
                    <a:ext uri="{FF2B5EF4-FFF2-40B4-BE49-F238E27FC236}">
                      <a16:creationId xmlns:a16="http://schemas.microsoft.com/office/drawing/2014/main" id="{8BDB7B92-8C63-A24F-8C21-C9706DBEA44E}"/>
                    </a:ext>
                  </a:extLst>
                </p:cNvPr>
                <p:cNvSpPr txBox="1"/>
                <p:nvPr/>
              </p:nvSpPr>
              <p:spPr>
                <a:xfrm>
                  <a:off x="6259201" y="1583095"/>
                  <a:ext cx="1035042" cy="523220"/>
                </a:xfrm>
                <a:prstGeom prst="rect">
                  <a:avLst/>
                </a:prstGeom>
                <a:noFill/>
              </p:spPr>
              <p:txBody>
                <a:bodyPr wrap="square" rtlCol="0">
                  <a:spAutoFit/>
                </a:bodyPr>
                <a:lstStyle/>
                <a:p>
                  <a:pPr algn="ctr"/>
                  <a:r>
                    <a:rPr lang="en-US" sz="2800" b="1" dirty="0">
                      <a:ln w="10160">
                        <a:solidFill>
                          <a:sysClr val="windowText" lastClr="000000"/>
                        </a:solidFill>
                        <a:prstDash val="solid"/>
                      </a:ln>
                      <a:solidFill>
                        <a:srgbClr val="B10402"/>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Fast</a:t>
                  </a:r>
                </a:p>
              </p:txBody>
            </p:sp>
            <p:sp>
              <p:nvSpPr>
                <p:cNvPr id="49" name="TextBox 48">
                  <a:extLst>
                    <a:ext uri="{FF2B5EF4-FFF2-40B4-BE49-F238E27FC236}">
                      <a16:creationId xmlns:a16="http://schemas.microsoft.com/office/drawing/2014/main" id="{0E32BAE8-807B-3B4A-A3CA-C5BB441C6DCF}"/>
                    </a:ext>
                  </a:extLst>
                </p:cNvPr>
                <p:cNvSpPr txBox="1"/>
                <p:nvPr/>
              </p:nvSpPr>
              <p:spPr>
                <a:xfrm>
                  <a:off x="7480300" y="854158"/>
                  <a:ext cx="3222116" cy="523220"/>
                </a:xfrm>
                <a:prstGeom prst="rect">
                  <a:avLst/>
                </a:prstGeom>
                <a:noFill/>
              </p:spPr>
              <p:txBody>
                <a:bodyPr wrap="square" rtlCol="0">
                  <a:spAutoFit/>
                </a:bodyPr>
                <a:lstStyle/>
                <a:p>
                  <a:pPr algn="ctr"/>
                  <a:r>
                    <a:rPr lang="en-US" sz="2800" b="1" u="sng" dirty="0">
                      <a:latin typeface="Arial" panose="020B0604020202020204" pitchFamily="34" charset="0"/>
                      <a:cs typeface="Arial" panose="020B0604020202020204" pitchFamily="34" charset="0"/>
                    </a:rPr>
                    <a:t>Pace of Life</a:t>
                  </a:r>
                </a:p>
              </p:txBody>
            </p:sp>
          </p:grpSp>
          <p:sp>
            <p:nvSpPr>
              <p:cNvPr id="40" name="Left-Right Arrow 39">
                <a:extLst>
                  <a:ext uri="{FF2B5EF4-FFF2-40B4-BE49-F238E27FC236}">
                    <a16:creationId xmlns:a16="http://schemas.microsoft.com/office/drawing/2014/main" id="{9518DB06-A03B-9346-9D11-9F279DC811D7}"/>
                  </a:ext>
                </a:extLst>
              </p:cNvPr>
              <p:cNvSpPr/>
              <p:nvPr/>
            </p:nvSpPr>
            <p:spPr>
              <a:xfrm flipH="1">
                <a:off x="7353300" y="1663702"/>
                <a:ext cx="3476116" cy="362007"/>
              </a:xfrm>
              <a:prstGeom prst="leftRightArrow">
                <a:avLst/>
              </a:prstGeom>
              <a:gradFill flip="none" rotWithShape="1">
                <a:gsLst>
                  <a:gs pos="2000">
                    <a:srgbClr val="003E72"/>
                  </a:gs>
                  <a:gs pos="100000">
                    <a:srgbClr val="B10402"/>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C5AC2CF3-8776-EE41-8052-A03912D66512}"/>
                </a:ext>
              </a:extLst>
            </p:cNvPr>
            <p:cNvSpPr txBox="1"/>
            <p:nvPr/>
          </p:nvSpPr>
          <p:spPr>
            <a:xfrm>
              <a:off x="8282803" y="1991253"/>
              <a:ext cx="1322613" cy="58477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(Stearns 1992)</a:t>
              </a:r>
            </a:p>
            <a:p>
              <a:pPr algn="ct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87476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4.JPG"/>
          <p:cNvPicPr>
            <a:picLocks noChangeAspect="1"/>
          </p:cNvPicPr>
          <p:nvPr/>
        </p:nvPicPr>
        <p:blipFill rotWithShape="1">
          <a:blip r:embed="rId3" cstate="hqprint">
            <a:alphaModFix amt="32000"/>
            <a:extLst>
              <a:ext uri="{28A0092B-C50C-407E-A947-70E740481C1C}">
                <a14:useLocalDpi xmlns:a14="http://schemas.microsoft.com/office/drawing/2010/main"/>
              </a:ext>
            </a:extLst>
          </a:blip>
          <a:srcRect/>
          <a:stretch/>
        </p:blipFill>
        <p:spPr>
          <a:xfrm>
            <a:off x="0" y="0"/>
            <a:ext cx="12192000" cy="6858000"/>
          </a:xfrm>
          <a:prstGeom prst="rect">
            <a:avLst/>
          </a:prstGeom>
          <a:ln>
            <a:noFill/>
          </a:ln>
          <a:effectLst/>
        </p:spPr>
      </p:pic>
      <p:sp>
        <p:nvSpPr>
          <p:cNvPr id="2" name="Title 1"/>
          <p:cNvSpPr>
            <a:spLocks noGrp="1"/>
          </p:cNvSpPr>
          <p:nvPr>
            <p:ph type="title"/>
          </p:nvPr>
        </p:nvSpPr>
        <p:spPr>
          <a:xfrm>
            <a:off x="1831790" y="533400"/>
            <a:ext cx="8992729" cy="990600"/>
          </a:xfrm>
        </p:spPr>
        <p:txBody>
          <a:bodyPr anchor="ctr">
            <a:noAutofit/>
          </a:bodyPr>
          <a:lstStyle/>
          <a:p>
            <a:pPr algn="ctr"/>
            <a:r>
              <a:rPr lang="en-US" sz="4000" b="1" dirty="0">
                <a:solidFill>
                  <a:srgbClr val="C00000"/>
                </a:solidFill>
                <a:latin typeface="Arial" panose="020B0604020202020204" pitchFamily="34" charset="0"/>
                <a:cs typeface="Arial" panose="020B0604020202020204" pitchFamily="34" charset="0"/>
              </a:rPr>
              <a:t>Low Elevation Lakeshore Ecotype</a:t>
            </a:r>
            <a:br>
              <a:rPr lang="en-US" sz="4000" b="1" dirty="0">
                <a:solidFill>
                  <a:srgbClr val="C00000"/>
                </a:solidFill>
                <a:latin typeface="Arial" panose="020B0604020202020204" pitchFamily="34" charset="0"/>
                <a:cs typeface="Arial" panose="020B0604020202020204" pitchFamily="34" charset="0"/>
              </a:rPr>
            </a:br>
            <a:r>
              <a:rPr lang="en-US" sz="4000" b="1" dirty="0">
                <a:solidFill>
                  <a:srgbClr val="C00000"/>
                </a:solidFill>
                <a:latin typeface="Arial" panose="020B0604020202020204" pitchFamily="34" charset="0"/>
                <a:cs typeface="Arial" panose="020B0604020202020204" pitchFamily="34" charset="0"/>
              </a:rPr>
              <a:t>“Fast Pace of life”</a:t>
            </a:r>
          </a:p>
        </p:txBody>
      </p:sp>
      <p:sp>
        <p:nvSpPr>
          <p:cNvPr id="3" name="Content Placeholder 2"/>
          <p:cNvSpPr>
            <a:spLocks noGrp="1"/>
          </p:cNvSpPr>
          <p:nvPr>
            <p:ph idx="1"/>
          </p:nvPr>
        </p:nvSpPr>
        <p:spPr>
          <a:xfrm>
            <a:off x="5815938" y="2057400"/>
            <a:ext cx="5008581" cy="4581035"/>
          </a:xfrm>
        </p:spPr>
        <p:txBody>
          <a:bodyPr>
            <a:normAutofit fontScale="85000" lnSpcReduction="20000"/>
          </a:bodyPr>
          <a:lstStyle/>
          <a:p>
            <a:pPr marL="0" indent="0" algn="ctr">
              <a:buNone/>
            </a:pPr>
            <a:r>
              <a:rPr lang="en-US" sz="3000" b="1" u="sng" dirty="0">
                <a:solidFill>
                  <a:srgbClr val="C00000"/>
                </a:solidFill>
                <a:latin typeface="Arial" panose="020B0604020202020204" pitchFamily="34" charset="0"/>
                <a:cs typeface="Arial" panose="020B0604020202020204" pitchFamily="34" charset="0"/>
              </a:rPr>
              <a:t>Life-History Characteristics</a:t>
            </a:r>
          </a:p>
          <a:p>
            <a:pPr marL="0" indent="0" algn="ctr">
              <a:buNone/>
            </a:pPr>
            <a:endParaRPr lang="en-US" sz="500" b="1" u="sng" dirty="0">
              <a:solidFill>
                <a:srgbClr val="FF0000"/>
              </a:solidFill>
              <a:latin typeface="Arial" panose="020B0604020202020204" pitchFamily="34" charset="0"/>
              <a:cs typeface="Arial" panose="020B0604020202020204" pitchFamily="34" charset="0"/>
            </a:endParaRPr>
          </a:p>
          <a:p>
            <a:pPr marL="0" indent="0" algn="ctr">
              <a:lnSpc>
                <a:spcPct val="200000"/>
              </a:lnSpc>
              <a:buNone/>
            </a:pPr>
            <a:r>
              <a:rPr lang="en-US" b="1" dirty="0">
                <a:latin typeface="Arial" panose="020B0604020202020204" pitchFamily="34" charset="0"/>
                <a:cs typeface="Arial" panose="020B0604020202020204" pitchFamily="34" charset="0"/>
              </a:rPr>
              <a:t>Grow Fast</a:t>
            </a:r>
          </a:p>
          <a:p>
            <a:pPr marL="0" indent="0" algn="ctr">
              <a:lnSpc>
                <a:spcPct val="200000"/>
              </a:lnSpc>
              <a:buNone/>
            </a:pPr>
            <a:r>
              <a:rPr lang="en-US" b="1" dirty="0">
                <a:latin typeface="Arial" panose="020B0604020202020204" pitchFamily="34" charset="0"/>
                <a:cs typeface="Arial" panose="020B0604020202020204" pitchFamily="34" charset="0"/>
              </a:rPr>
              <a:t>Large Size</a:t>
            </a:r>
          </a:p>
          <a:p>
            <a:pPr marL="0" indent="0" algn="ctr">
              <a:lnSpc>
                <a:spcPct val="200000"/>
              </a:lnSpc>
              <a:buNone/>
            </a:pPr>
            <a:r>
              <a:rPr lang="en-US" b="1" dirty="0">
                <a:latin typeface="Arial" panose="020B0604020202020204" pitchFamily="34" charset="0"/>
                <a:cs typeface="Arial" panose="020B0604020202020204" pitchFamily="34" charset="0"/>
              </a:rPr>
              <a:t>Early Maturation (2 years)</a:t>
            </a:r>
          </a:p>
          <a:p>
            <a:pPr marL="0" indent="0" algn="ctr">
              <a:lnSpc>
                <a:spcPct val="200000"/>
              </a:lnSpc>
              <a:buNone/>
            </a:pPr>
            <a:r>
              <a:rPr lang="en-US" b="1" dirty="0">
                <a:latin typeface="Arial" panose="020B0604020202020204" pitchFamily="34" charset="0"/>
                <a:cs typeface="Arial" panose="020B0604020202020204" pitchFamily="34" charset="0"/>
              </a:rPr>
              <a:t>Large Litters (mean = 8)</a:t>
            </a:r>
          </a:p>
          <a:p>
            <a:pPr marL="0" indent="0" algn="ctr">
              <a:lnSpc>
                <a:spcPct val="200000"/>
              </a:lnSpc>
              <a:buNone/>
            </a:pPr>
            <a:r>
              <a:rPr lang="en-US" b="1" dirty="0">
                <a:latin typeface="Arial" panose="020B0604020202020204" pitchFamily="34" charset="0"/>
                <a:cs typeface="Arial" panose="020B0604020202020204" pitchFamily="34" charset="0"/>
              </a:rPr>
              <a:t>Short-lived (median = 4 years)</a:t>
            </a:r>
          </a:p>
          <a:p>
            <a:pPr marL="0" indent="0" algn="ctr">
              <a:buNone/>
            </a:pPr>
            <a:endParaRPr lang="en-US"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D6A1C3C-A7A6-7F47-815D-A5E9D7479557}"/>
              </a:ext>
            </a:extLst>
          </p:cNvPr>
          <p:cNvPicPr>
            <a:picLocks noChangeAspect="1"/>
          </p:cNvPicPr>
          <p:nvPr/>
        </p:nvPicPr>
        <p:blipFill>
          <a:blip r:embed="rId4"/>
          <a:stretch>
            <a:fillRect/>
          </a:stretch>
        </p:blipFill>
        <p:spPr>
          <a:xfrm>
            <a:off x="773484" y="2566271"/>
            <a:ext cx="4495353" cy="2996902"/>
          </a:xfrm>
          <a:prstGeom prst="rect">
            <a:avLst/>
          </a:prstGeom>
          <a:ln w="28575">
            <a:solidFill>
              <a:srgbClr val="B10402"/>
            </a:solidFill>
          </a:ln>
        </p:spPr>
      </p:pic>
    </p:spTree>
    <p:extLst>
      <p:ext uri="{BB962C8B-B14F-4D97-AF65-F5344CB8AC3E}">
        <p14:creationId xmlns:p14="http://schemas.microsoft.com/office/powerpoint/2010/main" val="1105888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425</TotalTime>
  <Words>1263</Words>
  <Application>Microsoft Macintosh PowerPoint</Application>
  <PresentationFormat>Widescreen</PresentationFormat>
  <Paragraphs>170</Paragraphs>
  <Slides>17</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Aptos Display</vt:lpstr>
      <vt:lpstr>Arial</vt:lpstr>
      <vt:lpstr>Calibri</vt:lpstr>
      <vt:lpstr>Courier New</vt:lpstr>
      <vt:lpstr>Helvetica</vt:lpstr>
      <vt:lpstr>Times New Roman</vt:lpstr>
      <vt:lpstr>Office Theme</vt:lpstr>
      <vt:lpstr>Live fast, die young?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Low Elevation Lakeshore Ecotype “Fast Pace of life”</vt:lpstr>
      <vt:lpstr>High Elevation Meadow Ecotype “Slow pace of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Holden, Kaitlyn G [KIN]</dc:creator>
  <cp:lastModifiedBy>Schultheis, Elizabeth</cp:lastModifiedBy>
  <cp:revision>12</cp:revision>
  <dcterms:created xsi:type="dcterms:W3CDTF">2025-11-13T17:53:54Z</dcterms:created>
  <dcterms:modified xsi:type="dcterms:W3CDTF">2026-05-01T14:31:25Z</dcterms:modified>
</cp:coreProperties>
</file>