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1" r:id="rId9"/>
    <p:sldId id="267" r:id="rId10"/>
    <p:sldId id="262" r:id="rId11"/>
    <p:sldId id="263" r:id="rId12"/>
  </p:sldIdLst>
  <p:sldSz cx="12192000" cy="6858000"/>
  <p:notesSz cx="6858000" cy="9144000"/>
  <p:embeddedFontLst>
    <p:embeddedFont>
      <p:font typeface="Avenir Next LT Pro" panose="020B0504020202020204" pitchFamily="34" charset="77"/>
      <p:regular r:id="rId14"/>
      <p:bold r:id="rId15"/>
      <p:italic r:id="rId16"/>
      <p:boldItalic r:id="rId17"/>
    </p:embeddedFont>
    <p:embeddedFont>
      <p:font typeface="Play" pitchFamily="82" charset="77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z3lwdzuuc6ruKyXBZz1mcM2El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79072"/>
  </p:normalViewPr>
  <p:slideViewPr>
    <p:cSldViewPr snapToGrid="0">
      <p:cViewPr varScale="1">
        <p:scale>
          <a:sx n="82" d="100"/>
          <a:sy n="82" d="100"/>
        </p:scale>
        <p:origin x="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ac36ed8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ac36ed8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ac36ed8e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ac36ed8e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icor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Untitl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0026" y="493060"/>
            <a:ext cx="6151948" cy="188552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681319" y="1936142"/>
            <a:ext cx="10578352" cy="188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Tiny but mighty: </a:t>
            </a:r>
            <a:br>
              <a:rPr lang="en-US" sz="4000" b="1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latin typeface="Arial"/>
                <a:ea typeface="Arial"/>
                <a:cs typeface="Arial"/>
                <a:sym typeface="Arial"/>
              </a:rPr>
              <a:t>Leaf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miners take on aspen trees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55812" y="3748664"/>
            <a:ext cx="1111623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>Featured scientists: Jenifer Wheeler, Denise Kind, and Diane Wagner from University of Alaska Fairbanks</a:t>
            </a:r>
            <a:endParaRPr dirty="0"/>
          </a:p>
        </p:txBody>
      </p:sp>
      <p:pic>
        <p:nvPicPr>
          <p:cNvPr id="87" name="Google Shape;87;p1" descr="A white sign with black text and green tree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3081" y="4719787"/>
            <a:ext cx="181351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 descr="A group of animals with trees and leave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4806" y="4948387"/>
            <a:ext cx="300912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A blue and white logo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1319" y="471978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blue and gold logo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9590" y="4719787"/>
            <a:ext cx="3188043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 of average photosynthesis by leaves with mining on the bottom only, top only, and not at all. The error bars are standard errors.">
            <a:extLst>
              <a:ext uri="{FF2B5EF4-FFF2-40B4-BE49-F238E27FC236}">
                <a16:creationId xmlns:a16="http://schemas.microsoft.com/office/drawing/2014/main" id="{5802025E-670E-9B49-4F34-022928FD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521" y="1427873"/>
            <a:ext cx="7375765" cy="4421384"/>
          </a:xfrm>
          <a:prstGeom prst="rect">
            <a:avLst/>
          </a:prstGeom>
        </p:spPr>
      </p:pic>
      <p:pic>
        <p:nvPicPr>
          <p:cNvPr id="135" name="Google Shape;135;p5" descr="A leaf with a white line on it&#10;&#10;AI-generated content may be incorrect.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0246198">
            <a:off x="8821382" y="518231"/>
            <a:ext cx="1777489" cy="246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 showing the average stomatal conductance of water vapor by leaves mined on the bottom only, top only, and not at all. The error bars are standard errors. ">
            <a:extLst>
              <a:ext uri="{FF2B5EF4-FFF2-40B4-BE49-F238E27FC236}">
                <a16:creationId xmlns:a16="http://schemas.microsoft.com/office/drawing/2014/main" id="{4D0DE234-65EA-B9C0-B361-0CEC36C9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75" y="1277256"/>
            <a:ext cx="7919850" cy="4760686"/>
          </a:xfrm>
          <a:prstGeom prst="rect">
            <a:avLst/>
          </a:prstGeom>
        </p:spPr>
      </p:pic>
      <p:pic>
        <p:nvPicPr>
          <p:cNvPr id="2" name="Google Shape;135;p5" descr="A leaf with a white line on it&#10;&#10;AI-generated content may be incorrect.">
            <a:extLst>
              <a:ext uri="{FF2B5EF4-FFF2-40B4-BE49-F238E27FC236}">
                <a16:creationId xmlns:a16="http://schemas.microsoft.com/office/drawing/2014/main" id="{F9C65147-CD8F-CDA8-6D7F-47FC2D07B58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20246198">
            <a:off x="8821382" y="518231"/>
            <a:ext cx="1777489" cy="2462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28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beanie and a blue jacket&#10;&#10;AI-generated content may be incorrect.">
            <a:extLst>
              <a:ext uri="{FF2B5EF4-FFF2-40B4-BE49-F238E27FC236}">
                <a16:creationId xmlns:a16="http://schemas.microsoft.com/office/drawing/2014/main" id="{9D8D59D3-8799-9535-CBAA-76CEFD44B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52" r="12458"/>
          <a:stretch>
            <a:fillRect/>
          </a:stretch>
        </p:blipFill>
        <p:spPr>
          <a:xfrm>
            <a:off x="4281519" y="548417"/>
            <a:ext cx="3713002" cy="5733288"/>
          </a:xfrm>
          <a:prstGeom prst="rect">
            <a:avLst/>
          </a:prstGeom>
        </p:spPr>
      </p:pic>
      <p:pic>
        <p:nvPicPr>
          <p:cNvPr id="95" name="Google Shape;95;p2" descr="Jenifer Wheeler, featured scientist"/>
          <p:cNvPicPr preferRelativeResize="0"/>
          <p:nvPr/>
        </p:nvPicPr>
        <p:blipFill rotWithShape="1">
          <a:blip r:embed="rId4">
            <a:alphaModFix/>
          </a:blip>
          <a:srcRect l="10591"/>
          <a:stretch>
            <a:fillRect/>
          </a:stretch>
        </p:blipFill>
        <p:spPr>
          <a:xfrm>
            <a:off x="331082" y="546069"/>
            <a:ext cx="3828173" cy="573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Diane Wagner, featured scienti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785" y="546069"/>
            <a:ext cx="3778997" cy="573563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649527" y="5727156"/>
            <a:ext cx="35505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Jenifer Wheeler</a:t>
            </a:r>
            <a:endParaRPr dirty="0"/>
          </a:p>
        </p:txBody>
      </p:sp>
      <p:sp>
        <p:nvSpPr>
          <p:cNvPr id="98" name="Google Shape;98;p2" descr="Diane Wagner, featured scientist"/>
          <p:cNvSpPr txBox="1"/>
          <p:nvPr/>
        </p:nvSpPr>
        <p:spPr>
          <a:xfrm>
            <a:off x="8514009" y="5727196"/>
            <a:ext cx="327875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Diane  Wagner</a:t>
            </a:r>
            <a:endParaRPr dirty="0"/>
          </a:p>
        </p:txBody>
      </p:sp>
      <p:sp>
        <p:nvSpPr>
          <p:cNvPr id="99" name="Google Shape;99;p2"/>
          <p:cNvSpPr txBox="1"/>
          <p:nvPr/>
        </p:nvSpPr>
        <p:spPr>
          <a:xfrm>
            <a:off x="4967104" y="5727196"/>
            <a:ext cx="2883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Denise Kind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eaf mined by the aspen leaf miner. The fold on the right is where the leaf miner has pupated. ">
            <a:extLst>
              <a:ext uri="{FF2B5EF4-FFF2-40B4-BE49-F238E27FC236}">
                <a16:creationId xmlns:a16="http://schemas.microsoft.com/office/drawing/2014/main" id="{60464AD1-A5FF-2D16-789E-65B059EB8D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50"/>
          <a:stretch>
            <a:fillRect/>
          </a:stretch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4" descr="Jenifer Wheeler measuring water stress in aspen at our study site on the University of Alaska Fairbanks campus.">
            <a:extLst>
              <a:ext uri="{FF2B5EF4-FFF2-40B4-BE49-F238E27FC236}">
                <a16:creationId xmlns:a16="http://schemas.microsoft.com/office/drawing/2014/main" id="{5AABF19F-6482-0117-A88A-BDF77F94F3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2"/>
          <a:stretch>
            <a:fillRect/>
          </a:stretch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9C9DE-30CC-E508-01F4-257D2E2D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Jenifer measuring leaf water stress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5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Aspen Trees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4" name="Google Shape;104;p3" descr="Photograph of aspen trees"/>
          <p:cNvPicPr preferRelativeResize="0"/>
          <p:nvPr/>
        </p:nvPicPr>
        <p:blipFill rotWithShape="1">
          <a:blip r:embed="rId3"/>
          <a:srcRect l="9982" r="9927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Leaf mining can occur on either side of the leaf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1" name="Google Shape;111;p4" descr="Photograph showing damage to the bottom (left) and top (right) of the leaf by the aspen leaf miner, Phyllocnistis populiella."/>
          <p:cNvPicPr preferRelativeResize="0"/>
          <p:nvPr/>
        </p:nvPicPr>
        <p:blipFill rotWithShape="1">
          <a:blip r:embed="rId3"/>
          <a:stretch/>
        </p:blipFill>
        <p:spPr>
          <a:xfrm>
            <a:off x="4864608" y="1076957"/>
            <a:ext cx="6846363" cy="455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ac36ed8e6_0_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Leaf Structure and Function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36ac36ed8e6_0_0" title="Simplified leaf cross sec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56" y="2018325"/>
            <a:ext cx="5349935" cy="406316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" name="Google Shape;118;g36ac36ed8e6_0_0" title="leaf ezterior - stomat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5263" y="2018325"/>
            <a:ext cx="5349935" cy="406318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" name="Google Shape;119;g36ac36ed8e6_0_0"/>
          <p:cNvSpPr txBox="1"/>
          <p:nvPr/>
        </p:nvSpPr>
        <p:spPr>
          <a:xfrm>
            <a:off x="1481575" y="5516587"/>
            <a:ext cx="351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Cross section of leaf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120" name="Google Shape;120;g36ac36ed8e6_0_0"/>
          <p:cNvSpPr txBox="1"/>
          <p:nvPr/>
        </p:nvSpPr>
        <p:spPr>
          <a:xfrm>
            <a:off x="7434050" y="5516587"/>
            <a:ext cx="351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Bottom leaf surface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7.jpg">
            <a:extLst>
              <a:ext uri="{FF2B5EF4-FFF2-40B4-BE49-F238E27FC236}">
                <a16:creationId xmlns:a16="http://schemas.microsoft.com/office/drawing/2014/main" id="{ADB5AFC7-B091-E69C-3EAD-C8880AB74FF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87027" y="1046945"/>
            <a:ext cx="8417943" cy="5162550"/>
          </a:xfrm>
          <a:prstGeom prst="rect">
            <a:avLst/>
          </a:prstGeom>
          <a:ln/>
        </p:spPr>
      </p:pic>
      <p:sp>
        <p:nvSpPr>
          <p:cNvPr id="6" name="Google Shape;116;g36ac36ed8e6_0_0">
            <a:extLst>
              <a:ext uri="{FF2B5EF4-FFF2-40B4-BE49-F238E27FC236}">
                <a16:creationId xmlns:a16="http://schemas.microsoft.com/office/drawing/2014/main" id="{8AFC5EE4-1FB5-415B-2FEB-238CC52A1E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8174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Guard cells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5FC90-94F0-146D-FC83-9AF5B822B7F9}"/>
              </a:ext>
            </a:extLst>
          </p:cNvPr>
          <p:cNvSpPr txBox="1"/>
          <p:nvPr/>
        </p:nvSpPr>
        <p:spPr>
          <a:xfrm>
            <a:off x="18691" y="6209495"/>
            <a:ext cx="12192000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Guard cells open stomata, allowing CO</a:t>
            </a:r>
            <a:r>
              <a:rPr lang="en-US" sz="140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enter the leaf. Source: https://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en.wikipedia.org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/wiki/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Guard_cell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#/media/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File:Opening_and_Closing_of_Stoma.svg</a:t>
            </a: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7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LM Feeding Bottom short 3.mp4" descr="A video showing the feeding behavior of an aspen leaf miner as it slices through cells of the epidemis and drinks the cell contents. ">
            <a:hlinkClick r:id="" action="ppaction://media"/>
            <a:extLst>
              <a:ext uri="{FF2B5EF4-FFF2-40B4-BE49-F238E27FC236}">
                <a16:creationId xmlns:a16="http://schemas.microsoft.com/office/drawing/2014/main" id="{058C9B21-5B46-DA15-F3B0-0F4B750AC7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4184" y="1988416"/>
            <a:ext cx="5080000" cy="3835400"/>
          </a:xfrm>
          <a:prstGeom prst="rect">
            <a:avLst/>
          </a:prstGeom>
        </p:spPr>
      </p:pic>
      <p:sp>
        <p:nvSpPr>
          <p:cNvPr id="125" name="Google Shape;125;g36ac36ed8e6_0_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Leaf Miner Feeding on Leaf Bottom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6ac36ed8e6_0_6"/>
          <p:cNvSpPr txBox="1"/>
          <p:nvPr/>
        </p:nvSpPr>
        <p:spPr>
          <a:xfrm>
            <a:off x="566346" y="2521137"/>
            <a:ext cx="2269801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Stomata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…they look like pale dots</a:t>
            </a:r>
            <a:endParaRPr sz="2800" dirty="0">
              <a:solidFill>
                <a:schemeClr val="dk1"/>
              </a:solidFill>
            </a:endParaRPr>
          </a:p>
        </p:txBody>
      </p:sp>
      <p:cxnSp>
        <p:nvCxnSpPr>
          <p:cNvPr id="128" name="Google Shape;128;g36ac36ed8e6_0_6"/>
          <p:cNvCxnSpPr>
            <a:cxnSpLocks/>
          </p:cNvCxnSpPr>
          <p:nvPr/>
        </p:nvCxnSpPr>
        <p:spPr>
          <a:xfrm>
            <a:off x="2183947" y="2843224"/>
            <a:ext cx="2338125" cy="69613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" name="Google Shape;129;g36ac36ed8e6_0_6"/>
          <p:cNvCxnSpPr>
            <a:cxnSpLocks/>
          </p:cNvCxnSpPr>
          <p:nvPr/>
        </p:nvCxnSpPr>
        <p:spPr>
          <a:xfrm>
            <a:off x="2183947" y="2828937"/>
            <a:ext cx="2177919" cy="38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" name="Google Shape;129;g36ac36ed8e6_0_6">
            <a:extLst>
              <a:ext uri="{FF2B5EF4-FFF2-40B4-BE49-F238E27FC236}">
                <a16:creationId xmlns:a16="http://schemas.microsoft.com/office/drawing/2014/main" id="{FF1E490C-330D-D6ED-6D55-E2055A6FE5B7}"/>
              </a:ext>
            </a:extLst>
          </p:cNvPr>
          <p:cNvCxnSpPr>
            <a:cxnSpLocks/>
          </p:cNvCxnSpPr>
          <p:nvPr/>
        </p:nvCxnSpPr>
        <p:spPr>
          <a:xfrm flipH="1">
            <a:off x="7417673" y="3211737"/>
            <a:ext cx="1685924" cy="960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" name="Google Shape;127;g36ac36ed8e6_0_6">
            <a:extLst>
              <a:ext uri="{FF2B5EF4-FFF2-40B4-BE49-F238E27FC236}">
                <a16:creationId xmlns:a16="http://schemas.microsoft.com/office/drawing/2014/main" id="{E0BF9F8B-B613-3A8F-553E-CD461C747B47}"/>
              </a:ext>
            </a:extLst>
          </p:cNvPr>
          <p:cNvSpPr txBox="1"/>
          <p:nvPr/>
        </p:nvSpPr>
        <p:spPr>
          <a:xfrm>
            <a:off x="9103597" y="2736580"/>
            <a:ext cx="2657475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Miner’s head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…the mouthparts are dark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28729-D89C-9B03-2374-44B516146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g36ac36ed8e6_0_0">
            <a:extLst>
              <a:ext uri="{FF2B5EF4-FFF2-40B4-BE49-F238E27FC236}">
                <a16:creationId xmlns:a16="http://schemas.microsoft.com/office/drawing/2014/main" id="{6157FD0D-D07A-42B9-77CB-8A320DF7B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8174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Gas analyzer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97DCA-BCB9-5F5D-EB45-C9D109D39A24}"/>
              </a:ext>
            </a:extLst>
          </p:cNvPr>
          <p:cNvSpPr txBox="1"/>
          <p:nvPr/>
        </p:nvSpPr>
        <p:spPr>
          <a:xfrm>
            <a:off x="18691" y="6462140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Gas analyzer and chamber used to record data for each leaf. Not to scale. Modified version of photo by </a:t>
            </a:r>
            <a:r>
              <a:rPr lang="en-US" dirty="0">
                <a:hlinkClick r:id="rId2"/>
              </a:rPr>
              <a:t>LI-COR</a:t>
            </a:r>
            <a:r>
              <a:rPr lang="en-US" dirty="0"/>
              <a:t> Products</a:t>
            </a:r>
          </a:p>
        </p:txBody>
      </p:sp>
      <p:pic>
        <p:nvPicPr>
          <p:cNvPr id="2" name="image3.png">
            <a:extLst>
              <a:ext uri="{FF2B5EF4-FFF2-40B4-BE49-F238E27FC236}">
                <a16:creationId xmlns:a16="http://schemas.microsoft.com/office/drawing/2014/main" id="{D4BE6C2F-0B07-874A-BEB6-20169B48A80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03174" y="1407447"/>
            <a:ext cx="4823034" cy="473600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734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152</Words>
  <Application>Microsoft Macintosh PowerPoint</Application>
  <PresentationFormat>Widescreen</PresentationFormat>
  <Paragraphs>22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Play</vt:lpstr>
      <vt:lpstr>Arial</vt:lpstr>
      <vt:lpstr>Calibri</vt:lpstr>
      <vt:lpstr>Avenir Next LT Pro</vt:lpstr>
      <vt:lpstr>Office Theme</vt:lpstr>
      <vt:lpstr>Tiny but mighty:  Leaf miners take on aspen trees</vt:lpstr>
      <vt:lpstr>PowerPoint Presentation</vt:lpstr>
      <vt:lpstr>Jenifer measuring leaf water stress</vt:lpstr>
      <vt:lpstr>Aspen Trees</vt:lpstr>
      <vt:lpstr>Leaf mining can occur on either side of the leaf</vt:lpstr>
      <vt:lpstr>Leaf Structure and Function</vt:lpstr>
      <vt:lpstr>Guard cells</vt:lpstr>
      <vt:lpstr>Leaf Miner Feeding on Leaf Bottom</vt:lpstr>
      <vt:lpstr>Gas analyzer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Diane Wagner</dc:creator>
  <cp:lastModifiedBy>Kjelvik, Melissa</cp:lastModifiedBy>
  <cp:revision>12</cp:revision>
  <dcterms:created xsi:type="dcterms:W3CDTF">2025-06-20T21:05:02Z</dcterms:created>
  <dcterms:modified xsi:type="dcterms:W3CDTF">2026-05-09T04:43:38Z</dcterms:modified>
</cp:coreProperties>
</file>