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488" r:id="rId2"/>
    <p:sldId id="510" r:id="rId3"/>
    <p:sldId id="518" r:id="rId4"/>
    <p:sldId id="511" r:id="rId5"/>
    <p:sldId id="509" r:id="rId6"/>
    <p:sldId id="508" r:id="rId7"/>
    <p:sldId id="519" r:id="rId8"/>
    <p:sldId id="512" r:id="rId9"/>
    <p:sldId id="513" r:id="rId10"/>
    <p:sldId id="520" r:id="rId11"/>
    <p:sldId id="521"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chmanski, Elizabeth" initials="KE" lastIdx="1" clrIdx="0">
    <p:extLst>
      <p:ext uri="{19B8F6BF-5375-455C-9EA6-DF929625EA0E}">
        <p15:presenceInfo xmlns:p15="http://schemas.microsoft.com/office/powerpoint/2012/main" userId="S::schulth5@msu.edu::bda46cfb-905b-4de4-a3b9-21fda71ec9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85994"/>
  </p:normalViewPr>
  <p:slideViewPr>
    <p:cSldViewPr snapToGrid="0" snapToObjects="1">
      <p:cViewPr varScale="1">
        <p:scale>
          <a:sx n="94" d="100"/>
          <a:sy n="94" d="100"/>
        </p:scale>
        <p:origin x="1056"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B4EE2D-7798-4240-B02A-ECB6C0043559}" type="datetimeFigureOut">
              <a:rPr lang="en-US" smtClean="0"/>
              <a:t>3/6/26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45C343-3E8F-254A-B1AC-E24B667C78D6}" type="slidenum">
              <a:rPr lang="en-US" smtClean="0"/>
              <a:t>‹#›</a:t>
            </a:fld>
            <a:endParaRPr lang="en-US"/>
          </a:p>
        </p:txBody>
      </p:sp>
    </p:spTree>
    <p:extLst>
      <p:ext uri="{BB962C8B-B14F-4D97-AF65-F5344CB8AC3E}">
        <p14:creationId xmlns:p14="http://schemas.microsoft.com/office/powerpoint/2010/main" val="42438464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charset="-128"/>
              </a:rPr>
              <a:t>Data Nuggets – Blinking Out?</a:t>
            </a:r>
          </a:p>
          <a:p>
            <a:r>
              <a:rPr lang="en-US" altLang="en-US" dirty="0">
                <a:ea typeface="ＭＳ Ｐゴシック" charset="-128"/>
              </a:rPr>
              <a:t>https://</a:t>
            </a:r>
            <a:r>
              <a:rPr lang="en-US" altLang="en-US" dirty="0" err="1">
                <a:ea typeface="ＭＳ Ｐゴシック" charset="-128"/>
              </a:rPr>
              <a:t>datanuggets.org</a:t>
            </a:r>
            <a:r>
              <a:rPr lang="en-US" altLang="en-US" dirty="0">
                <a:ea typeface="ＭＳ Ｐゴシック" charset="-128"/>
              </a:rPr>
              <a:t>/2021/06/blinking-out/</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C9C712-C341-4347-B62B-A10ED44CB7E3}" type="slidenum">
              <a:rPr lang="en-US" smtClean="0"/>
              <a:t>1</a:t>
            </a:fld>
            <a:endParaRPr lang="en-US" dirty="0"/>
          </a:p>
        </p:txBody>
      </p:sp>
    </p:spTree>
    <p:extLst>
      <p:ext uri="{BB962C8B-B14F-4D97-AF65-F5344CB8AC3E}">
        <p14:creationId xmlns:p14="http://schemas.microsoft.com/office/powerpoint/2010/main" val="372285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research was conducted at the KBS LTER, a research site located in Michigan. This experiment was established in 1988 and is funded by the National Science Foundation to answer the</a:t>
            </a:r>
            <a:r>
              <a:rPr lang="en-US" sz="1200" kern="1200" dirty="0">
                <a:solidFill>
                  <a:schemeClr val="tx1"/>
                </a:solidFill>
                <a:effectLst/>
                <a:latin typeface="+mn-lt"/>
                <a:ea typeface="+mn-ea"/>
                <a:cs typeface="+mn-cs"/>
              </a:rPr>
              <a:t> question of how to make agriculture more profitable while also providing environmental benefits. There over 100 investigators associated with the LTER from a broad range of disciplines, as well as a network of farmers, teachers, students, and policy makers who we reach with our broader impacts work.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 information at https://</a:t>
            </a:r>
            <a:r>
              <a:rPr lang="en-US" sz="1200" kern="1200" dirty="0" err="1">
                <a:solidFill>
                  <a:schemeClr val="tx1"/>
                </a:solidFill>
                <a:effectLst/>
                <a:latin typeface="+mn-lt"/>
                <a:ea typeface="+mn-ea"/>
                <a:cs typeface="+mn-cs"/>
              </a:rPr>
              <a:t>lter.kbs.msu.edu</a:t>
            </a:r>
            <a:endParaRPr lang="en-US" dirty="0"/>
          </a:p>
        </p:txBody>
      </p:sp>
      <p:sp>
        <p:nvSpPr>
          <p:cNvPr id="4" name="Slide Number Placeholder 3"/>
          <p:cNvSpPr>
            <a:spLocks noGrp="1"/>
          </p:cNvSpPr>
          <p:nvPr>
            <p:ph type="sldNum" sz="quarter" idx="5"/>
          </p:nvPr>
        </p:nvSpPr>
        <p:spPr/>
        <p:txBody>
          <a:bodyPr/>
          <a:lstStyle/>
          <a:p>
            <a:fld id="{DB45C343-3E8F-254A-B1AC-E24B667C78D6}" type="slidenum">
              <a:rPr lang="en-US" smtClean="0"/>
              <a:t>2</a:t>
            </a:fld>
            <a:endParaRPr lang="en-US"/>
          </a:p>
        </p:txBody>
      </p:sp>
    </p:spTree>
    <p:extLst>
      <p:ext uri="{BB962C8B-B14F-4D97-AF65-F5344CB8AC3E}">
        <p14:creationId xmlns:p14="http://schemas.microsoft.com/office/powerpoint/2010/main" val="352670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Early Successional treatment (T7) in late summer on the KBS LTER Main Cropping Systems Experiment. Though insects were sampled across all treatments, the data found in this Data Nugget is from this treatment in particular.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 Credit: K. </a:t>
            </a:r>
            <a:r>
              <a:rPr lang="en-US" sz="1200" kern="1200" dirty="0" err="1">
                <a:solidFill>
                  <a:schemeClr val="tx1"/>
                </a:solidFill>
                <a:effectLst/>
                <a:latin typeface="+mn-lt"/>
                <a:ea typeface="+mn-ea"/>
                <a:cs typeface="+mn-cs"/>
              </a:rPr>
              <a:t>Stepnitz</a:t>
            </a:r>
            <a:r>
              <a:rPr lang="en-US" sz="1200" kern="1200" dirty="0">
                <a:solidFill>
                  <a:schemeClr val="tx1"/>
                </a:solidFill>
                <a:effectLst/>
                <a:latin typeface="+mn-lt"/>
                <a:ea typeface="+mn-ea"/>
                <a:cs typeface="+mn-cs"/>
              </a:rPr>
              <a:t>, Michigan State University.</a:t>
            </a:r>
          </a:p>
        </p:txBody>
      </p:sp>
      <p:sp>
        <p:nvSpPr>
          <p:cNvPr id="4" name="Slide Number Placeholder 3"/>
          <p:cNvSpPr>
            <a:spLocks noGrp="1"/>
          </p:cNvSpPr>
          <p:nvPr>
            <p:ph type="sldNum" sz="quarter" idx="5"/>
          </p:nvPr>
        </p:nvSpPr>
        <p:spPr/>
        <p:txBody>
          <a:bodyPr/>
          <a:lstStyle/>
          <a:p>
            <a:fld id="{DB45C343-3E8F-254A-B1AC-E24B667C78D6}" type="slidenum">
              <a:rPr lang="en-US" smtClean="0"/>
              <a:t>3</a:t>
            </a:fld>
            <a:endParaRPr lang="en-US"/>
          </a:p>
        </p:txBody>
      </p:sp>
    </p:spTree>
    <p:extLst>
      <p:ext uri="{BB962C8B-B14F-4D97-AF65-F5344CB8AC3E}">
        <p14:creationId xmlns:p14="http://schemas.microsoft.com/office/powerpoint/2010/main" val="273997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big dipper firefly, </a:t>
            </a:r>
            <a:r>
              <a:rPr lang="en-US" sz="1200" i="1" kern="1200" dirty="0">
                <a:solidFill>
                  <a:schemeClr val="tx1"/>
                </a:solidFill>
                <a:effectLst/>
                <a:latin typeface="+mn-lt"/>
                <a:ea typeface="+mn-ea"/>
                <a:cs typeface="+mn-cs"/>
              </a:rPr>
              <a:t>Photinus </a:t>
            </a:r>
            <a:r>
              <a:rPr lang="en-US" sz="1200" i="1" kern="1200" dirty="0" err="1">
                <a:solidFill>
                  <a:schemeClr val="tx1"/>
                </a:solidFill>
                <a:effectLst/>
                <a:latin typeface="+mn-lt"/>
                <a:ea typeface="+mn-ea"/>
                <a:cs typeface="+mn-cs"/>
              </a:rPr>
              <a:t>pyralis</a:t>
            </a:r>
            <a:r>
              <a:rPr lang="en-US" sz="1200" kern="1200" dirty="0">
                <a:solidFill>
                  <a:schemeClr val="tx1"/>
                </a:solidFill>
                <a:effectLst/>
                <a:latin typeface="+mn-lt"/>
                <a:ea typeface="+mn-ea"/>
                <a:cs typeface="+mn-cs"/>
              </a:rPr>
              <a:t>, a common firefly species caught on sticky cards in Southwest Michigan;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Photo Credit: Terry Priest / </a:t>
            </a:r>
            <a:r>
              <a:rPr lang="en-US" sz="1200" kern="1200" dirty="0" err="1">
                <a:solidFill>
                  <a:schemeClr val="tx1"/>
                </a:solidFill>
                <a:effectLst/>
                <a:latin typeface="+mn-lt"/>
                <a:ea typeface="+mn-ea"/>
                <a:cs typeface="+mn-cs"/>
              </a:rPr>
              <a:t>wikimedia</a:t>
            </a:r>
            <a:r>
              <a:rPr lang="en-US" sz="1200" kern="1200" dirty="0">
                <a:solidFill>
                  <a:schemeClr val="tx1"/>
                </a:solidFill>
                <a:effectLst/>
                <a:latin typeface="+mn-lt"/>
                <a:ea typeface="+mn-ea"/>
                <a:cs typeface="+mn-cs"/>
              </a:rPr>
              <a:t> commons</a:t>
            </a:r>
          </a:p>
        </p:txBody>
      </p:sp>
      <p:sp>
        <p:nvSpPr>
          <p:cNvPr id="4" name="Slide Number Placeholder 3"/>
          <p:cNvSpPr>
            <a:spLocks noGrp="1"/>
          </p:cNvSpPr>
          <p:nvPr>
            <p:ph type="sldNum" sz="quarter" idx="5"/>
          </p:nvPr>
        </p:nvSpPr>
        <p:spPr/>
        <p:txBody>
          <a:bodyPr/>
          <a:lstStyle/>
          <a:p>
            <a:fld id="{DB45C343-3E8F-254A-B1AC-E24B667C78D6}" type="slidenum">
              <a:rPr lang="en-US" smtClean="0"/>
              <a:t>4</a:t>
            </a:fld>
            <a:endParaRPr lang="en-US"/>
          </a:p>
        </p:txBody>
      </p:sp>
    </p:spTree>
    <p:extLst>
      <p:ext uri="{BB962C8B-B14F-4D97-AF65-F5344CB8AC3E}">
        <p14:creationId xmlns:p14="http://schemas.microsoft.com/office/powerpoint/2010/main" val="284179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researcher collects data from a yellow sticky card at the MSU KBS LTER site. If you look closely at the bottom right of the card you can see a firefly that was trapped!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Credit: K. </a:t>
            </a:r>
            <a:r>
              <a:rPr lang="en-US" sz="1200" kern="1200" dirty="0" err="1">
                <a:solidFill>
                  <a:schemeClr val="tx1"/>
                </a:solidFill>
                <a:effectLst/>
                <a:latin typeface="+mn-lt"/>
                <a:ea typeface="+mn-ea"/>
                <a:cs typeface="+mn-cs"/>
              </a:rPr>
              <a:t>Stepnitz</a:t>
            </a:r>
            <a:r>
              <a:rPr lang="en-US" sz="1200" kern="1200" dirty="0">
                <a:solidFill>
                  <a:schemeClr val="tx1"/>
                </a:solidFill>
                <a:effectLst/>
                <a:latin typeface="+mn-lt"/>
                <a:ea typeface="+mn-ea"/>
                <a:cs typeface="+mn-cs"/>
              </a:rPr>
              <a:t>, Michigan State University.</a:t>
            </a:r>
          </a:p>
        </p:txBody>
      </p:sp>
      <p:sp>
        <p:nvSpPr>
          <p:cNvPr id="4" name="Slide Number Placeholder 3"/>
          <p:cNvSpPr>
            <a:spLocks noGrp="1"/>
          </p:cNvSpPr>
          <p:nvPr>
            <p:ph type="sldNum" sz="quarter" idx="5"/>
          </p:nvPr>
        </p:nvSpPr>
        <p:spPr/>
        <p:txBody>
          <a:bodyPr/>
          <a:lstStyle/>
          <a:p>
            <a:fld id="{DB45C343-3E8F-254A-B1AC-E24B667C78D6}" type="slidenum">
              <a:rPr lang="en-US" smtClean="0"/>
              <a:t>5</a:t>
            </a:fld>
            <a:endParaRPr lang="en-US"/>
          </a:p>
        </p:txBody>
      </p:sp>
    </p:spTree>
    <p:extLst>
      <p:ext uri="{BB962C8B-B14F-4D97-AF65-F5344CB8AC3E}">
        <p14:creationId xmlns:p14="http://schemas.microsoft.com/office/powerpoint/2010/main" val="586001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scientists work together to collect this large dataset.</a:t>
            </a:r>
          </a:p>
        </p:txBody>
      </p:sp>
      <p:sp>
        <p:nvSpPr>
          <p:cNvPr id="4" name="Slide Number Placeholder 3"/>
          <p:cNvSpPr>
            <a:spLocks noGrp="1"/>
          </p:cNvSpPr>
          <p:nvPr>
            <p:ph type="sldNum" sz="quarter" idx="5"/>
          </p:nvPr>
        </p:nvSpPr>
        <p:spPr/>
        <p:txBody>
          <a:bodyPr/>
          <a:lstStyle/>
          <a:p>
            <a:fld id="{DB45C343-3E8F-254A-B1AC-E24B667C78D6}" type="slidenum">
              <a:rPr lang="en-US" smtClean="0"/>
              <a:t>6</a:t>
            </a:fld>
            <a:endParaRPr lang="en-US"/>
          </a:p>
        </p:txBody>
      </p:sp>
    </p:spTree>
    <p:extLst>
      <p:ext uri="{BB962C8B-B14F-4D97-AF65-F5344CB8AC3E}">
        <p14:creationId xmlns:p14="http://schemas.microsoft.com/office/powerpoint/2010/main" val="3415577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years of data collection from the Kellogg Biological Station Long-Term Ecological Research Program, funded by the National Science Foundation (NSF).</a:t>
            </a:r>
          </a:p>
        </p:txBody>
      </p:sp>
      <p:sp>
        <p:nvSpPr>
          <p:cNvPr id="4" name="Slide Number Placeholder 3"/>
          <p:cNvSpPr>
            <a:spLocks noGrp="1"/>
          </p:cNvSpPr>
          <p:nvPr>
            <p:ph type="sldNum" sz="quarter" idx="5"/>
          </p:nvPr>
        </p:nvSpPr>
        <p:spPr/>
        <p:txBody>
          <a:bodyPr/>
          <a:lstStyle/>
          <a:p>
            <a:fld id="{DB45C343-3E8F-254A-B1AC-E24B667C78D6}" type="slidenum">
              <a:rPr lang="en-US" smtClean="0"/>
              <a:t>8</a:t>
            </a:fld>
            <a:endParaRPr lang="en-US"/>
          </a:p>
        </p:txBody>
      </p:sp>
    </p:spTree>
    <p:extLst>
      <p:ext uri="{BB962C8B-B14F-4D97-AF65-F5344CB8AC3E}">
        <p14:creationId xmlns:p14="http://schemas.microsoft.com/office/powerpoint/2010/main" val="608716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F1C7FB-A46F-674A-80C7-DEA5D14604C7}" type="datetimeFigureOut">
              <a:rPr lang="en-US" smtClean="0"/>
              <a:t>3/6/26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652044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F1C7FB-A46F-674A-80C7-DEA5D14604C7}" type="datetimeFigureOut">
              <a:rPr lang="en-US" smtClean="0"/>
              <a:t>3/6/26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284364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F1C7FB-A46F-674A-80C7-DEA5D14604C7}" type="datetimeFigureOut">
              <a:rPr lang="en-US" smtClean="0"/>
              <a:t>3/6/26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3683890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F1C7FB-A46F-674A-80C7-DEA5D14604C7}" type="datetimeFigureOut">
              <a:rPr lang="en-US" smtClean="0"/>
              <a:t>3/6/26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1339973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F1C7FB-A46F-674A-80C7-DEA5D14604C7}" type="datetimeFigureOut">
              <a:rPr lang="en-US" smtClean="0"/>
              <a:t>3/6/26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6153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F1C7FB-A46F-674A-80C7-DEA5D14604C7}" type="datetimeFigureOut">
              <a:rPr lang="en-US" smtClean="0"/>
              <a:t>3/6/26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4123956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F1C7FB-A46F-674A-80C7-DEA5D14604C7}" type="datetimeFigureOut">
              <a:rPr lang="en-US" smtClean="0"/>
              <a:t>3/6/26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2161383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F1C7FB-A46F-674A-80C7-DEA5D14604C7}" type="datetimeFigureOut">
              <a:rPr lang="en-US" smtClean="0"/>
              <a:t>3/6/26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1772285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F1C7FB-A46F-674A-80C7-DEA5D14604C7}" type="datetimeFigureOut">
              <a:rPr lang="en-US" smtClean="0"/>
              <a:t>3/6/26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3225726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F1C7FB-A46F-674A-80C7-DEA5D14604C7}" type="datetimeFigureOut">
              <a:rPr lang="en-US" smtClean="0"/>
              <a:t>3/6/26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978072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F1C7FB-A46F-674A-80C7-DEA5D14604C7}" type="datetimeFigureOut">
              <a:rPr lang="en-US" smtClean="0"/>
              <a:t>3/6/26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7BBED-F9E2-844B-8621-09CA99917D7F}" type="slidenum">
              <a:rPr lang="en-US" smtClean="0"/>
              <a:t>‹#›</a:t>
            </a:fld>
            <a:endParaRPr lang="en-US"/>
          </a:p>
        </p:txBody>
      </p:sp>
    </p:spTree>
    <p:extLst>
      <p:ext uri="{BB962C8B-B14F-4D97-AF65-F5344CB8AC3E}">
        <p14:creationId xmlns:p14="http://schemas.microsoft.com/office/powerpoint/2010/main" val="406539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F1C7FB-A46F-674A-80C7-DEA5D14604C7}" type="datetimeFigureOut">
              <a:rPr lang="en-US" smtClean="0"/>
              <a:t>3/6/26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07BBED-F9E2-844B-8621-09CA99917D7F}" type="slidenum">
              <a:rPr lang="en-US" smtClean="0"/>
              <a:t>‹#›</a:t>
            </a:fld>
            <a:endParaRPr lang="en-US"/>
          </a:p>
        </p:txBody>
      </p:sp>
    </p:spTree>
    <p:extLst>
      <p:ext uri="{BB962C8B-B14F-4D97-AF65-F5344CB8AC3E}">
        <p14:creationId xmlns:p14="http://schemas.microsoft.com/office/powerpoint/2010/main" val="572398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a:xfrm>
            <a:off x="457200" y="1984375"/>
            <a:ext cx="8126413" cy="2057400"/>
          </a:xfrm>
          <a:prstGeom prst="rect">
            <a:avLst/>
          </a:prstGeom>
        </p:spPr>
        <p:txBody>
          <a:bodyPr lIns="121917" tIns="60958" rIns="121917" bIns="60958">
            <a:normAutofit/>
          </a:bodyPr>
          <a:lstStyle/>
          <a:p>
            <a:pPr algn="ctr">
              <a:spcBef>
                <a:spcPts val="2000"/>
              </a:spcBef>
              <a:buClr>
                <a:srgbClr val="660066"/>
              </a:buClr>
              <a:defRPr/>
            </a:pPr>
            <a:endParaRPr lang="en-US" sz="3200" dirty="0">
              <a:solidFill>
                <a:schemeClr val="tx1">
                  <a:lumMod val="65000"/>
                  <a:lumOff val="35000"/>
                </a:schemeClr>
              </a:solidFill>
            </a:endParaRPr>
          </a:p>
        </p:txBody>
      </p:sp>
      <p:pic>
        <p:nvPicPr>
          <p:cNvPr id="5" name="Picture 4">
            <a:extLst>
              <a:ext uri="{FF2B5EF4-FFF2-40B4-BE49-F238E27FC236}">
                <a16:creationId xmlns:a16="http://schemas.microsoft.com/office/drawing/2014/main" id="{DFFBFC05-9076-364E-9F70-E35032FF62F5}"/>
              </a:ext>
            </a:extLst>
          </p:cNvPr>
          <p:cNvPicPr>
            <a:picLocks noChangeAspect="1"/>
          </p:cNvPicPr>
          <p:nvPr/>
        </p:nvPicPr>
        <p:blipFill rotWithShape="1">
          <a:blip r:embed="rId3" cstate="hqprint">
            <a:duotone>
              <a:prstClr val="black"/>
              <a:srgbClr val="D9C3A5">
                <a:tint val="50000"/>
                <a:satMod val="180000"/>
              </a:srgb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281F328E-6DB5-1AF9-65E7-6A05E5FD9E75}"/>
              </a:ext>
            </a:extLst>
          </p:cNvPr>
          <p:cNvPicPr>
            <a:picLocks noChangeAspect="1"/>
          </p:cNvPicPr>
          <p:nvPr/>
        </p:nvPicPr>
        <p:blipFill>
          <a:blip r:embed="rId5"/>
          <a:stretch>
            <a:fillRect/>
          </a:stretch>
        </p:blipFill>
        <p:spPr>
          <a:xfrm>
            <a:off x="6734331" y="4511232"/>
            <a:ext cx="2057401" cy="2057401"/>
          </a:xfrm>
          <a:prstGeom prst="rect">
            <a:avLst/>
          </a:prstGeom>
          <a:ln w="12700">
            <a:solidFill>
              <a:schemeClr val="bg2">
                <a:lumMod val="90000"/>
              </a:schemeClr>
            </a:solidFill>
          </a:ln>
        </p:spPr>
      </p:pic>
      <p:pic>
        <p:nvPicPr>
          <p:cNvPr id="4" name="Picture 3">
            <a:extLst>
              <a:ext uri="{FF2B5EF4-FFF2-40B4-BE49-F238E27FC236}">
                <a16:creationId xmlns:a16="http://schemas.microsoft.com/office/drawing/2014/main" id="{A549F057-2938-84B4-9565-6B41FA8FEA95}"/>
              </a:ext>
            </a:extLst>
          </p:cNvPr>
          <p:cNvPicPr>
            <a:picLocks noChangeAspect="1"/>
          </p:cNvPicPr>
          <p:nvPr/>
        </p:nvPicPr>
        <p:blipFill>
          <a:blip r:embed="rId6"/>
          <a:stretch>
            <a:fillRect/>
          </a:stretch>
        </p:blipFill>
        <p:spPr>
          <a:xfrm>
            <a:off x="352268" y="3927932"/>
            <a:ext cx="1848491" cy="2640702"/>
          </a:xfrm>
          <a:prstGeom prst="rect">
            <a:avLst/>
          </a:prstGeom>
          <a:ln w="12700">
            <a:solidFill>
              <a:schemeClr val="bg2">
                <a:lumMod val="90000"/>
              </a:schemeClr>
            </a:solidFill>
          </a:ln>
        </p:spPr>
      </p:pic>
    </p:spTree>
    <p:extLst>
      <p:ext uri="{BB962C8B-B14F-4D97-AF65-F5344CB8AC3E}">
        <p14:creationId xmlns:p14="http://schemas.microsoft.com/office/powerpoint/2010/main" val="3225161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ABF15E7-2BB2-8BE1-1FE7-85E85A224FED}"/>
              </a:ext>
            </a:extLst>
          </p:cNvPr>
          <p:cNvPicPr>
            <a:picLocks noChangeAspect="1"/>
          </p:cNvPicPr>
          <p:nvPr/>
        </p:nvPicPr>
        <p:blipFill>
          <a:blip r:embed="rId2"/>
          <a:stretch>
            <a:fillRect/>
          </a:stretch>
        </p:blipFill>
        <p:spPr>
          <a:xfrm>
            <a:off x="482600" y="1185510"/>
            <a:ext cx="8178799" cy="4486980"/>
          </a:xfrm>
          <a:prstGeom prst="rect">
            <a:avLst/>
          </a:prstGeom>
        </p:spPr>
      </p:pic>
      <p:sp>
        <p:nvSpPr>
          <p:cNvPr id="5" name="TextBox 4">
            <a:extLst>
              <a:ext uri="{FF2B5EF4-FFF2-40B4-BE49-F238E27FC236}">
                <a16:creationId xmlns:a16="http://schemas.microsoft.com/office/drawing/2014/main" id="{C54047E5-CA93-9A94-3B3F-87DF5606B32D}"/>
              </a:ext>
            </a:extLst>
          </p:cNvPr>
          <p:cNvSpPr txBox="1"/>
          <p:nvPr/>
        </p:nvSpPr>
        <p:spPr>
          <a:xfrm>
            <a:off x="482600" y="5840549"/>
            <a:ext cx="433737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Firefly populations peak about every 6 years</a:t>
            </a:r>
          </a:p>
        </p:txBody>
      </p:sp>
    </p:spTree>
    <p:extLst>
      <p:ext uri="{BB962C8B-B14F-4D97-AF65-F5344CB8AC3E}">
        <p14:creationId xmlns:p14="http://schemas.microsoft.com/office/powerpoint/2010/main" val="2581287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A078EF-E17E-7B2E-D201-8DA08AF43DF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5379EB1-A548-FD8F-21FD-2D514FAAA960}"/>
              </a:ext>
            </a:extLst>
          </p:cNvPr>
          <p:cNvPicPr>
            <a:picLocks noChangeAspect="1"/>
          </p:cNvPicPr>
          <p:nvPr/>
        </p:nvPicPr>
        <p:blipFill>
          <a:blip r:embed="rId2"/>
          <a:stretch>
            <a:fillRect/>
          </a:stretch>
        </p:blipFill>
        <p:spPr>
          <a:xfrm>
            <a:off x="482600" y="1185510"/>
            <a:ext cx="8178799" cy="4486980"/>
          </a:xfrm>
          <a:prstGeom prst="rect">
            <a:avLst/>
          </a:prstGeom>
        </p:spPr>
      </p:pic>
      <p:sp>
        <p:nvSpPr>
          <p:cNvPr id="3" name="TextBox 2">
            <a:extLst>
              <a:ext uri="{FF2B5EF4-FFF2-40B4-BE49-F238E27FC236}">
                <a16:creationId xmlns:a16="http://schemas.microsoft.com/office/drawing/2014/main" id="{764FDBE2-549D-6F0A-1927-03598B3FE65C}"/>
              </a:ext>
            </a:extLst>
          </p:cNvPr>
          <p:cNvSpPr txBox="1"/>
          <p:nvPr/>
        </p:nvSpPr>
        <p:spPr>
          <a:xfrm>
            <a:off x="482600" y="5840549"/>
            <a:ext cx="739053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Over 20 years of data show an overall decline in the firefly population</a:t>
            </a:r>
          </a:p>
        </p:txBody>
      </p:sp>
    </p:spTree>
    <p:extLst>
      <p:ext uri="{BB962C8B-B14F-4D97-AF65-F5344CB8AC3E}">
        <p14:creationId xmlns:p14="http://schemas.microsoft.com/office/powerpoint/2010/main" val="3987792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CE717-9EC1-4745-AD08-9456E36AD58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107237-EFE0-F542-975E-CF71C89FA0AF}"/>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defTabSz="914400">
              <a:lnSpc>
                <a:spcPct val="90000"/>
              </a:lnSpc>
            </a:pPr>
            <a:r>
              <a:rPr lang="en-US" sz="2200" dirty="0">
                <a:solidFill>
                  <a:schemeClr val="tx1">
                    <a:lumMod val="85000"/>
                    <a:lumOff val="15000"/>
                  </a:schemeClr>
                </a:solidFill>
              </a:rPr>
              <a:t>Kellogg Biological Station </a:t>
            </a:r>
            <a:br>
              <a:rPr lang="en-US" sz="2200" dirty="0">
                <a:solidFill>
                  <a:schemeClr val="tx1">
                    <a:lumMod val="85000"/>
                    <a:lumOff val="15000"/>
                  </a:schemeClr>
                </a:solidFill>
              </a:rPr>
            </a:br>
            <a:r>
              <a:rPr lang="en-US" sz="2200" dirty="0">
                <a:solidFill>
                  <a:schemeClr val="tx1">
                    <a:lumMod val="85000"/>
                    <a:lumOff val="15000"/>
                  </a:schemeClr>
                </a:solidFill>
              </a:rPr>
              <a:t>Long-Term Ecological Research Program</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905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97A8B-40CD-2C41-9A9D-E8EEC2F6767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074131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268275-A177-5646-8815-14E3685ED1B2}"/>
              </a:ext>
            </a:extLst>
          </p:cNvPr>
          <p:cNvPicPr>
            <a:picLocks noChangeAspect="1"/>
          </p:cNvPicPr>
          <p:nvPr/>
        </p:nvPicPr>
        <p:blipFill>
          <a:blip r:embed="rId3"/>
          <a:stretch>
            <a:fillRect/>
          </a:stretch>
        </p:blipFill>
        <p:spPr>
          <a:xfrm>
            <a:off x="1" y="0"/>
            <a:ext cx="9144000" cy="6870630"/>
          </a:xfrm>
          <a:prstGeom prst="rect">
            <a:avLst/>
          </a:prstGeom>
        </p:spPr>
      </p:pic>
      <p:sp>
        <p:nvSpPr>
          <p:cNvPr id="2" name="TextBox 1">
            <a:extLst>
              <a:ext uri="{FF2B5EF4-FFF2-40B4-BE49-F238E27FC236}">
                <a16:creationId xmlns:a16="http://schemas.microsoft.com/office/drawing/2014/main" id="{05412439-E397-85C1-8FD1-F38A98C689F8}"/>
              </a:ext>
            </a:extLst>
          </p:cNvPr>
          <p:cNvSpPr txBox="1"/>
          <p:nvPr/>
        </p:nvSpPr>
        <p:spPr>
          <a:xfrm>
            <a:off x="136478" y="5240740"/>
            <a:ext cx="3519503" cy="646331"/>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The big dipper firefly</a:t>
            </a:r>
          </a:p>
          <a:p>
            <a:r>
              <a:rPr lang="en-US" i="1" dirty="0">
                <a:solidFill>
                  <a:schemeClr val="bg1"/>
                </a:solidFill>
                <a:latin typeface="Times New Roman" panose="02020603050405020304" pitchFamily="18" charset="0"/>
                <a:cs typeface="Times New Roman" panose="02020603050405020304" pitchFamily="18" charset="0"/>
              </a:rPr>
              <a:t>Photinus </a:t>
            </a:r>
            <a:r>
              <a:rPr lang="en-US" i="1" dirty="0" err="1">
                <a:solidFill>
                  <a:schemeClr val="bg1"/>
                </a:solidFill>
                <a:latin typeface="Times New Roman" panose="02020603050405020304" pitchFamily="18" charset="0"/>
                <a:cs typeface="Times New Roman" panose="02020603050405020304" pitchFamily="18" charset="0"/>
              </a:rPr>
              <a:t>pyralis</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017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174677-CC34-2943-B8C8-1355EBD359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F0E68D4D-4D12-B543-AA57-AC480907860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142307" y="2899954"/>
            <a:ext cx="2805199" cy="284770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5022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1373AC3-2240-4A42-A4EB-837C409A2DF3}"/>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0" y="0"/>
            <a:ext cx="4554940" cy="6858000"/>
          </a:xfrm>
        </p:spPr>
      </p:pic>
      <p:pic>
        <p:nvPicPr>
          <p:cNvPr id="6" name="Picture 5">
            <a:extLst>
              <a:ext uri="{FF2B5EF4-FFF2-40B4-BE49-F238E27FC236}">
                <a16:creationId xmlns:a16="http://schemas.microsoft.com/office/drawing/2014/main" id="{13F2672E-564E-DB41-832F-50BD2F802AF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72000" y="0"/>
            <a:ext cx="4577696" cy="3046061"/>
          </a:xfrm>
          <a:prstGeom prst="rect">
            <a:avLst/>
          </a:prstGeom>
        </p:spPr>
      </p:pic>
      <p:pic>
        <p:nvPicPr>
          <p:cNvPr id="8" name="Picture 7">
            <a:extLst>
              <a:ext uri="{FF2B5EF4-FFF2-40B4-BE49-F238E27FC236}">
                <a16:creationId xmlns:a16="http://schemas.microsoft.com/office/drawing/2014/main" id="{17CDFE50-7FA6-524E-B1A3-9623EAA7CB7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566304" y="3073771"/>
            <a:ext cx="4577696" cy="3784230"/>
          </a:xfrm>
          <a:prstGeom prst="rect">
            <a:avLst/>
          </a:prstGeom>
        </p:spPr>
      </p:pic>
    </p:spTree>
    <p:extLst>
      <p:ext uri="{BB962C8B-B14F-4D97-AF65-F5344CB8AC3E}">
        <p14:creationId xmlns:p14="http://schemas.microsoft.com/office/powerpoint/2010/main" val="217631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 y="662169"/>
            <a:ext cx="7716774"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 y="662169"/>
            <a:ext cx="7716774"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043D585-F9E2-EDC8-E9B1-3B3F1FA82B88}"/>
              </a:ext>
            </a:extLst>
          </p:cNvPr>
          <p:cNvPicPr>
            <a:picLocks noChangeAspect="1"/>
          </p:cNvPicPr>
          <p:nvPr/>
        </p:nvPicPr>
        <p:blipFill rotWithShape="1">
          <a:blip r:embed="rId2"/>
          <a:srcRect r="1" b="168"/>
          <a:stretch/>
        </p:blipFill>
        <p:spPr>
          <a:xfrm>
            <a:off x="628650" y="233807"/>
            <a:ext cx="7851649" cy="5888737"/>
          </a:xfrm>
          <a:prstGeom prst="rect">
            <a:avLst/>
          </a:prstGeom>
          <a:ln w="28575">
            <a:solidFill>
              <a:schemeClr val="bg1"/>
            </a:solidFill>
          </a:ln>
        </p:spPr>
      </p:pic>
    </p:spTree>
    <p:extLst>
      <p:ext uri="{BB962C8B-B14F-4D97-AF65-F5344CB8AC3E}">
        <p14:creationId xmlns:p14="http://schemas.microsoft.com/office/powerpoint/2010/main" val="2479733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1911730-B975-4A5D-170B-E21DF0E193C7}"/>
              </a:ext>
            </a:extLst>
          </p:cNvPr>
          <p:cNvPicPr>
            <a:picLocks noChangeAspect="1"/>
          </p:cNvPicPr>
          <p:nvPr/>
        </p:nvPicPr>
        <p:blipFill>
          <a:blip r:embed="rId3"/>
          <a:stretch>
            <a:fillRect/>
          </a:stretch>
        </p:blipFill>
        <p:spPr>
          <a:xfrm>
            <a:off x="482600" y="1185510"/>
            <a:ext cx="8178799" cy="4486980"/>
          </a:xfrm>
          <a:prstGeom prst="rect">
            <a:avLst/>
          </a:prstGeom>
        </p:spPr>
      </p:pic>
    </p:spTree>
    <p:extLst>
      <p:ext uri="{BB962C8B-B14F-4D97-AF65-F5344CB8AC3E}">
        <p14:creationId xmlns:p14="http://schemas.microsoft.com/office/powerpoint/2010/main" val="2987792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202CF18-DA20-C43A-E4C3-591BA0C9CDF3}"/>
              </a:ext>
            </a:extLst>
          </p:cNvPr>
          <p:cNvPicPr>
            <a:picLocks noChangeAspect="1"/>
          </p:cNvPicPr>
          <p:nvPr/>
        </p:nvPicPr>
        <p:blipFill>
          <a:blip r:embed="rId2"/>
          <a:stretch>
            <a:fillRect/>
          </a:stretch>
        </p:blipFill>
        <p:spPr>
          <a:xfrm>
            <a:off x="482600" y="1185510"/>
            <a:ext cx="8178799" cy="4486980"/>
          </a:xfrm>
          <a:prstGeom prst="rect">
            <a:avLst/>
          </a:prstGeom>
        </p:spPr>
      </p:pic>
      <p:sp>
        <p:nvSpPr>
          <p:cNvPr id="9" name="TextBox 8">
            <a:extLst>
              <a:ext uri="{FF2B5EF4-FFF2-40B4-BE49-F238E27FC236}">
                <a16:creationId xmlns:a16="http://schemas.microsoft.com/office/drawing/2014/main" id="{17959314-CEA5-DE10-A76A-53B7947E966F}"/>
              </a:ext>
            </a:extLst>
          </p:cNvPr>
          <p:cNvSpPr txBox="1"/>
          <p:nvPr/>
        </p:nvSpPr>
        <p:spPr>
          <a:xfrm>
            <a:off x="482600" y="5840549"/>
            <a:ext cx="739053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Firefly population size is highly variable over time</a:t>
            </a:r>
          </a:p>
        </p:txBody>
      </p:sp>
    </p:spTree>
    <p:extLst>
      <p:ext uri="{BB962C8B-B14F-4D97-AF65-F5344CB8AC3E}">
        <p14:creationId xmlns:p14="http://schemas.microsoft.com/office/powerpoint/2010/main" val="4271079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2087</TotalTime>
  <Words>325</Words>
  <Application>Microsoft Macintosh PowerPoint</Application>
  <PresentationFormat>On-screen Show (4:3)</PresentationFormat>
  <Paragraphs>27</Paragraphs>
  <Slides>11</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ＭＳ Ｐゴシック</vt:lpstr>
      <vt:lpstr>Arial</vt:lpstr>
      <vt:lpstr>Calibri</vt:lpstr>
      <vt:lpstr>Times New Roman</vt:lpstr>
      <vt:lpstr>Office Theme</vt:lpstr>
      <vt:lpstr>PowerPoint Presentation</vt:lpstr>
      <vt:lpstr>Kellogg Biological Station  Long-Term Ecological Research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Michigan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Schultheis</dc:creator>
  <cp:lastModifiedBy>Schultheis, Elizabeth</cp:lastModifiedBy>
  <cp:revision>272</cp:revision>
  <dcterms:created xsi:type="dcterms:W3CDTF">2017-08-09T17:32:00Z</dcterms:created>
  <dcterms:modified xsi:type="dcterms:W3CDTF">2026-03-06T17:01:09Z</dcterms:modified>
</cp:coreProperties>
</file>