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4" r:id="rId3"/>
    <p:sldId id="267" r:id="rId4"/>
    <p:sldId id="268" r:id="rId5"/>
    <p:sldId id="257" r:id="rId6"/>
    <p:sldId id="263" r:id="rId7"/>
    <p:sldId id="266" r:id="rId8"/>
    <p:sldId id="265" r:id="rId9"/>
    <p:sldId id="261" r:id="rId10"/>
    <p:sldId id="262" r:id="rId11"/>
    <p:sldId id="260"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0"/>
    <p:restoredTop sz="64930"/>
  </p:normalViewPr>
  <p:slideViewPr>
    <p:cSldViewPr snapToGrid="0">
      <p:cViewPr varScale="1">
        <p:scale>
          <a:sx n="77" d="100"/>
          <a:sy n="77" d="100"/>
        </p:scale>
        <p:origin x="9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2BD45-06EB-2544-A537-E9F19D268BAB}" type="datetimeFigureOut">
              <a:rPr lang="en-US" smtClean="0"/>
              <a:t>8/31/23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D1C25-AC60-5248-9EE6-A288B6FD15C3}" type="slidenum">
              <a:rPr lang="en-US" smtClean="0"/>
              <a:t>‹#›</a:t>
            </a:fld>
            <a:endParaRPr lang="en-US"/>
          </a:p>
        </p:txBody>
      </p:sp>
    </p:spTree>
    <p:extLst>
      <p:ext uri="{BB962C8B-B14F-4D97-AF65-F5344CB8AC3E}">
        <p14:creationId xmlns:p14="http://schemas.microsoft.com/office/powerpoint/2010/main" val="385084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arystockbridge617.getarchive.net/amp/media/hirundo-rustica-swallow-383db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11/j.0014-3820.2001.tb00659.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1</a:t>
            </a:fld>
            <a:endParaRPr lang="en-US"/>
          </a:p>
        </p:txBody>
      </p:sp>
    </p:spTree>
    <p:extLst>
      <p:ext uri="{BB962C8B-B14F-4D97-AF65-F5344CB8AC3E}">
        <p14:creationId xmlns:p14="http://schemas.microsoft.com/office/powerpoint/2010/main" val="1709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Public domain (</a:t>
            </a:r>
            <a:r>
              <a:rPr lang="en-US" sz="1200" b="0" i="0" u="sng" strike="noStrike" dirty="0">
                <a:solidFill>
                  <a:srgbClr val="1155CC"/>
                </a:solidFill>
                <a:effectLst/>
                <a:latin typeface="Arial" panose="020B0604020202020204" pitchFamily="34" charset="0"/>
                <a:hlinkClick r:id="rId3"/>
              </a:rPr>
              <a:t>found here</a:t>
            </a:r>
            <a:r>
              <a:rPr lang="en-US" sz="1200" b="0" i="0" u="none" strike="noStrike" dirty="0">
                <a:solidFill>
                  <a:srgbClr val="000000"/>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3</a:t>
            </a:fld>
            <a:endParaRPr lang="en-US"/>
          </a:p>
        </p:txBody>
      </p:sp>
    </p:spTree>
    <p:extLst>
      <p:ext uri="{BB962C8B-B14F-4D97-AF65-F5344CB8AC3E}">
        <p14:creationId xmlns:p14="http://schemas.microsoft.com/office/powerpoint/2010/main" val="119443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effectLst/>
                <a:latin typeface="Arial" panose="020B0604020202020204" pitchFamily="34" charset="0"/>
              </a:rPr>
              <a:t>Citation:</a:t>
            </a:r>
            <a:endParaRPr lang="en-US" sz="1200" b="0" dirty="0">
              <a:effectLst/>
            </a:endParaRPr>
          </a:p>
          <a:p>
            <a:pPr rtl="0">
              <a:spcBef>
                <a:spcPts val="0"/>
              </a:spcBef>
              <a:spcAft>
                <a:spcPts val="0"/>
              </a:spcAft>
            </a:pPr>
            <a:r>
              <a:rPr lang="en-US" sz="1200" b="0" i="0" u="none" strike="noStrike" dirty="0">
                <a:effectLst/>
                <a:latin typeface="Arial" panose="020B0604020202020204" pitchFamily="34" charset="0"/>
              </a:rPr>
              <a:t>The evolution of sexual dimorphism: Understanding mechanisms of shape difference - Scientific Figure on ResearchGate. Available from: https://</a:t>
            </a:r>
            <a:r>
              <a:rPr lang="en-US" sz="1200" b="0" i="0" u="none" strike="noStrike" dirty="0" err="1">
                <a:effectLst/>
                <a:latin typeface="Arial" panose="020B0604020202020204" pitchFamily="34" charset="0"/>
              </a:rPr>
              <a:t>www.researchgate.net</a:t>
            </a:r>
            <a:r>
              <a:rPr lang="en-US" sz="1200" b="0" i="0" u="none" strike="noStrike" dirty="0">
                <a:effectLst/>
                <a:latin typeface="Arial" panose="020B0604020202020204" pitchFamily="34" charset="0"/>
              </a:rPr>
              <a:t>/figure/Sexual-shape-dimorphism-in-eye- stalks-of-Teleopsis-dalmanni-Photo-credit-Jerry-Husak_fig2_237565171 [accessed 15 Jun, 2023]</a:t>
            </a:r>
            <a:endParaRPr lang="en-US" sz="1200" b="0" dirty="0">
              <a:effectLst/>
            </a:endParaRPr>
          </a:p>
          <a:p>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4</a:t>
            </a:fld>
            <a:endParaRPr lang="en-US"/>
          </a:p>
        </p:txBody>
      </p:sp>
    </p:spTree>
    <p:extLst>
      <p:ext uri="{BB962C8B-B14F-4D97-AF65-F5344CB8AC3E}">
        <p14:creationId xmlns:p14="http://schemas.microsoft.com/office/powerpoint/2010/main" val="211581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Ribak, G., </a:t>
            </a:r>
            <a:r>
              <a:rPr lang="en-US" b="0" i="0" dirty="0" err="1">
                <a:solidFill>
                  <a:srgbClr val="222222"/>
                </a:solidFill>
                <a:effectLst/>
                <a:latin typeface="Arial" panose="020B0604020202020204" pitchFamily="34" charset="0"/>
              </a:rPr>
              <a:t>Egge</a:t>
            </a:r>
            <a:r>
              <a:rPr lang="en-US" b="0" i="0" dirty="0">
                <a:solidFill>
                  <a:srgbClr val="222222"/>
                </a:solidFill>
                <a:effectLst/>
                <a:latin typeface="Arial" panose="020B0604020202020204" pitchFamily="34" charset="0"/>
              </a:rPr>
              <a:t>, A. R., &amp; Swallow, J. G. (2009). Saccadic head rotations during walking in the stalk-eyed fly (</a:t>
            </a:r>
            <a:r>
              <a:rPr lang="en-US" b="0" i="0" dirty="0" err="1">
                <a:solidFill>
                  <a:srgbClr val="222222"/>
                </a:solidFill>
                <a:effectLst/>
                <a:latin typeface="Arial" panose="020B0604020202020204" pitchFamily="34" charset="0"/>
              </a:rPr>
              <a:t>Cyrtodiopsis</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dalmanni</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Proceedings of the Royal Society B: Biological Sciences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276</a:t>
            </a:r>
            <a:r>
              <a:rPr lang="en-US" b="0" i="0" dirty="0">
                <a:solidFill>
                  <a:srgbClr val="222222"/>
                </a:solidFill>
                <a:effectLst/>
                <a:latin typeface="Arial" panose="020B0604020202020204" pitchFamily="34" charset="0"/>
              </a:rPr>
              <a:t>(1662), 1643-1649.</a:t>
            </a:r>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5</a:t>
            </a:fld>
            <a:endParaRPr lang="en-US"/>
          </a:p>
        </p:txBody>
      </p:sp>
    </p:spTree>
    <p:extLst>
      <p:ext uri="{BB962C8B-B14F-4D97-AF65-F5344CB8AC3E}">
        <p14:creationId xmlns:p14="http://schemas.microsoft.com/office/powerpoint/2010/main" val="84838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6</a:t>
            </a:fld>
            <a:endParaRPr lang="en-US"/>
          </a:p>
        </p:txBody>
      </p:sp>
    </p:spTree>
    <p:extLst>
      <p:ext uri="{BB962C8B-B14F-4D97-AF65-F5344CB8AC3E}">
        <p14:creationId xmlns:p14="http://schemas.microsoft.com/office/powerpoint/2010/main" val="34967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Measuring a stalk-eyed fly for </a:t>
            </a:r>
            <a:r>
              <a:rPr lang="en-US" sz="1800" b="0" i="0" u="none" strike="noStrike" dirty="0" err="1">
                <a:solidFill>
                  <a:srgbClr val="000000"/>
                </a:solidFill>
                <a:effectLst/>
                <a:latin typeface="Calibri" panose="020F0502020204030204" pitchFamily="34" charset="0"/>
              </a:rPr>
              <a:t>eyespan</a:t>
            </a:r>
            <a:r>
              <a:rPr lang="en-US" sz="1800" b="0" i="0" u="none" strike="noStrike" dirty="0">
                <a:solidFill>
                  <a:srgbClr val="000000"/>
                </a:solidFill>
                <a:effectLst/>
                <a:latin typeface="Calibri" panose="020F0502020204030204" pitchFamily="34" charset="0"/>
              </a:rPr>
              <a:t> (horizontal arrow) and body size (vertical arrow). Scientists also measured the wingspan of each fly to relate it to the body size and eye span.</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Citation: </a:t>
            </a:r>
            <a:endParaRPr lang="en-US" b="0" dirty="0">
              <a:effectLst/>
            </a:endParaRPr>
          </a:p>
          <a:p>
            <a:r>
              <a:rPr lang="en-US" sz="1800" b="0" i="0" u="none" strike="noStrike" dirty="0">
                <a:solidFill>
                  <a:srgbClr val="2A2A2A"/>
                </a:solidFill>
                <a:effectLst/>
                <a:latin typeface="Arial" panose="020B0604020202020204" pitchFamily="34" charset="0"/>
              </a:rPr>
              <a:t>Richard H. Baker , Gerald S. Wilkinson, PHYLOGENETIC ANALYSIS OF SEXUAL DIMORPHISM AND EYE‐SPAN ALLOMETRY IN STALK‐EYED FLIES (DIOPSIDAE), </a:t>
            </a:r>
            <a:r>
              <a:rPr lang="en-US" sz="1800" b="0" i="1" u="none" strike="noStrike" dirty="0">
                <a:solidFill>
                  <a:srgbClr val="2A2A2A"/>
                </a:solidFill>
                <a:effectLst/>
                <a:latin typeface="Arial" panose="020B0604020202020204" pitchFamily="34" charset="0"/>
              </a:rPr>
              <a:t>Evolution</a:t>
            </a:r>
            <a:r>
              <a:rPr lang="en-US" sz="1800" b="0" i="0" u="none" strike="noStrike" dirty="0">
                <a:solidFill>
                  <a:srgbClr val="2A2A2A"/>
                </a:solidFill>
                <a:effectLst/>
                <a:latin typeface="Arial" panose="020B0604020202020204" pitchFamily="34" charset="0"/>
              </a:rPr>
              <a:t>, Volume 55, Issue 7, 1 July 2001, Pages 1373–1385, </a:t>
            </a:r>
            <a:r>
              <a:rPr lang="en-US" sz="1800" b="0" i="0" u="none" strike="noStrike" dirty="0">
                <a:solidFill>
                  <a:srgbClr val="006FB7"/>
                </a:solidFill>
                <a:effectLst/>
                <a:latin typeface="Arial" panose="020B0604020202020204" pitchFamily="34" charset="0"/>
                <a:hlinkClick r:id="rId3"/>
              </a:rPr>
              <a:t>https://doi.org/10.1111/j.0014-3820.2001.tb00659.x</a:t>
            </a:r>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7</a:t>
            </a:fld>
            <a:endParaRPr lang="en-US"/>
          </a:p>
        </p:txBody>
      </p:sp>
    </p:spTree>
    <p:extLst>
      <p:ext uri="{BB962C8B-B14F-4D97-AF65-F5344CB8AC3E}">
        <p14:creationId xmlns:p14="http://schemas.microsoft.com/office/powerpoint/2010/main" val="341729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9</a:t>
            </a:fld>
            <a:endParaRPr lang="en-US"/>
          </a:p>
        </p:txBody>
      </p:sp>
    </p:spTree>
    <p:extLst>
      <p:ext uri="{BB962C8B-B14F-4D97-AF65-F5344CB8AC3E}">
        <p14:creationId xmlns:p14="http://schemas.microsoft.com/office/powerpoint/2010/main" val="11897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D1C25-AC60-5248-9EE6-A288B6FD15C3}" type="slidenum">
              <a:rPr lang="en-US" smtClean="0"/>
              <a:t>12</a:t>
            </a:fld>
            <a:endParaRPr lang="en-US"/>
          </a:p>
        </p:txBody>
      </p:sp>
    </p:spTree>
    <p:extLst>
      <p:ext uri="{BB962C8B-B14F-4D97-AF65-F5344CB8AC3E}">
        <p14:creationId xmlns:p14="http://schemas.microsoft.com/office/powerpoint/2010/main" val="211232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2567-548F-72B8-2337-CEC77B28F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64462E-C100-5E6B-A257-CAC2EAD95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B9C37E-C000-7987-77F3-6989D355AE16}"/>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5" name="Footer Placeholder 4">
            <a:extLst>
              <a:ext uri="{FF2B5EF4-FFF2-40B4-BE49-F238E27FC236}">
                <a16:creationId xmlns:a16="http://schemas.microsoft.com/office/drawing/2014/main" id="{06600A96-A5C7-A059-5A16-010667A62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D6B62-4AB5-143C-1E37-B3772B300A2E}"/>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151254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3AF0-E9B3-4B22-41F5-48BF54D87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D97B73-2E2C-CF30-ED65-9AE62EF57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0727E-6F22-028E-9F22-F1C9654AB54B}"/>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5" name="Footer Placeholder 4">
            <a:extLst>
              <a:ext uri="{FF2B5EF4-FFF2-40B4-BE49-F238E27FC236}">
                <a16:creationId xmlns:a16="http://schemas.microsoft.com/office/drawing/2014/main" id="{090ED929-1546-3507-F04A-A044E6CEE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9509B-8EEE-B4E4-6CA1-7401715ADFBF}"/>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166180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C92CA-E600-AD73-D923-5741F200B0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C75A1-F356-0A38-B0A7-0F1DE936FD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73E68-F5B4-69C4-3DC3-02681BDC9F51}"/>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5" name="Footer Placeholder 4">
            <a:extLst>
              <a:ext uri="{FF2B5EF4-FFF2-40B4-BE49-F238E27FC236}">
                <a16:creationId xmlns:a16="http://schemas.microsoft.com/office/drawing/2014/main" id="{66214C00-3D46-BB10-78C6-D1B75DDDF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6EA61-BBEB-937B-DB15-9F25E481BDBD}"/>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295804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75A0-AE42-C71B-4229-1A5BAE644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DCBD9-5D92-B904-2C17-BD42C63DF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E1EC3-4B54-1D09-0FB8-600AC5444BF1}"/>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5" name="Footer Placeholder 4">
            <a:extLst>
              <a:ext uri="{FF2B5EF4-FFF2-40B4-BE49-F238E27FC236}">
                <a16:creationId xmlns:a16="http://schemas.microsoft.com/office/drawing/2014/main" id="{F56D8380-5092-549F-5D2A-52C7E8986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CC752-D9D0-ABBE-0556-A7F5A7C939F0}"/>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171872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3EE2-7C21-A6BA-2FC6-812FAEA57D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6B07D-1BF7-C750-79AD-7A4F4083D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2168D-21A0-DA95-6B99-B6FD2760BFED}"/>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5" name="Footer Placeholder 4">
            <a:extLst>
              <a:ext uri="{FF2B5EF4-FFF2-40B4-BE49-F238E27FC236}">
                <a16:creationId xmlns:a16="http://schemas.microsoft.com/office/drawing/2014/main" id="{71BC8307-AF5C-E20A-58A8-A7F824B88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27711-2813-C0B4-DDD4-EC738BFEF911}"/>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255507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68C9-9940-7A6F-4598-3C5E30D08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D26B1-7418-BB9B-8F78-F9A08CFEA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5DF4BE-0820-3CE1-9565-160457DD0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2CBE4F-83B8-DBC0-42D2-B9FA5891AF6F}"/>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6" name="Footer Placeholder 5">
            <a:extLst>
              <a:ext uri="{FF2B5EF4-FFF2-40B4-BE49-F238E27FC236}">
                <a16:creationId xmlns:a16="http://schemas.microsoft.com/office/drawing/2014/main" id="{394470BA-CE25-B0F8-4E47-D5CADF201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5B166-38BC-126C-64CE-6654F4C7E1E0}"/>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319618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46A1-A387-C5A5-6690-EEC9648C90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547754-2FA2-CBFC-2A8B-D6C001813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1BD39-4CB8-965D-631E-056166EF3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80EFBE-E35C-92B4-9B16-592A13B3B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1EAB2B-69A0-3528-D093-40E5EF0F3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5DF8AE-E426-E445-C712-A0B96283995B}"/>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8" name="Footer Placeholder 7">
            <a:extLst>
              <a:ext uri="{FF2B5EF4-FFF2-40B4-BE49-F238E27FC236}">
                <a16:creationId xmlns:a16="http://schemas.microsoft.com/office/drawing/2014/main" id="{EA1CD3A4-9082-F998-E91D-E77EC57FF0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C9600-02E2-7742-DA67-4F0FFBE8363D}"/>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1283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1121-F687-3A9F-A87F-75F5C084C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B94E15-D967-350E-4134-AE07CD7F6754}"/>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4" name="Footer Placeholder 3">
            <a:extLst>
              <a:ext uri="{FF2B5EF4-FFF2-40B4-BE49-F238E27FC236}">
                <a16:creationId xmlns:a16="http://schemas.microsoft.com/office/drawing/2014/main" id="{AE45BE21-242D-1DB7-C3DC-4D3928127B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56BAB3-17D8-D7E4-8B5E-206FF33DDEE2}"/>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401259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B5A1E-45D6-4ADA-4CC6-96D586975DD3}"/>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3" name="Footer Placeholder 2">
            <a:extLst>
              <a:ext uri="{FF2B5EF4-FFF2-40B4-BE49-F238E27FC236}">
                <a16:creationId xmlns:a16="http://schemas.microsoft.com/office/drawing/2014/main" id="{8C2C33E0-6349-5CD1-44A5-F7D89953B5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1F5E31-7B22-3F1E-D7DF-88DF8AA22962}"/>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300311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432-4367-B9AD-C793-93BD88997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676930-9FBE-5F4D-4516-537683870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37DDF-34C1-F915-7147-A38A2042D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10900-8CC7-530B-C1E5-553EFD24347E}"/>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6" name="Footer Placeholder 5">
            <a:extLst>
              <a:ext uri="{FF2B5EF4-FFF2-40B4-BE49-F238E27FC236}">
                <a16:creationId xmlns:a16="http://schemas.microsoft.com/office/drawing/2014/main" id="{B2908F26-9121-8493-3613-C92ECC82B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D6B9C-87B8-166A-4E0F-095BCA7DF082}"/>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411012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B166-F3CD-EAA4-1EB9-0B69E2EE8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6D0DDC-D6F6-26A9-B84C-93B0F283E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9DEE4-4CBA-4D24-F15B-775747A81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2BCB3B-61D7-4077-3EC8-C0FB032BE9D8}"/>
              </a:ext>
            </a:extLst>
          </p:cNvPr>
          <p:cNvSpPr>
            <a:spLocks noGrp="1"/>
          </p:cNvSpPr>
          <p:nvPr>
            <p:ph type="dt" sz="half" idx="10"/>
          </p:nvPr>
        </p:nvSpPr>
        <p:spPr/>
        <p:txBody>
          <a:bodyPr/>
          <a:lstStyle/>
          <a:p>
            <a:fld id="{ADA49482-D52A-9443-9830-24F699486F88}" type="datetimeFigureOut">
              <a:rPr lang="en-US" smtClean="0"/>
              <a:t>8/31/23</a:t>
            </a:fld>
            <a:endParaRPr lang="en-US"/>
          </a:p>
        </p:txBody>
      </p:sp>
      <p:sp>
        <p:nvSpPr>
          <p:cNvPr id="6" name="Footer Placeholder 5">
            <a:extLst>
              <a:ext uri="{FF2B5EF4-FFF2-40B4-BE49-F238E27FC236}">
                <a16:creationId xmlns:a16="http://schemas.microsoft.com/office/drawing/2014/main" id="{7C616205-F414-1107-F135-73873774E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7A2AB-4B45-630D-A7E7-7E5B06000A28}"/>
              </a:ext>
            </a:extLst>
          </p:cNvPr>
          <p:cNvSpPr>
            <a:spLocks noGrp="1"/>
          </p:cNvSpPr>
          <p:nvPr>
            <p:ph type="sldNum" sz="quarter" idx="12"/>
          </p:nvPr>
        </p:nvSpPr>
        <p:spPr/>
        <p:txBody>
          <a:bodyPr/>
          <a:lstStyle/>
          <a:p>
            <a:fld id="{4F5AD844-41D8-7F49-A7AD-01AD1CA4F8EA}" type="slidenum">
              <a:rPr lang="en-US" smtClean="0"/>
              <a:t>‹#›</a:t>
            </a:fld>
            <a:endParaRPr lang="en-US"/>
          </a:p>
        </p:txBody>
      </p:sp>
    </p:spTree>
    <p:extLst>
      <p:ext uri="{BB962C8B-B14F-4D97-AF65-F5344CB8AC3E}">
        <p14:creationId xmlns:p14="http://schemas.microsoft.com/office/powerpoint/2010/main" val="311934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5CEB1-A495-19A2-4074-BF5312B5B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5D7B6-6A7D-602C-3B21-69928799D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17768-4A52-3A2B-3DE6-C967FACCD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49482-D52A-9443-9830-24F699486F88}" type="datetimeFigureOut">
              <a:rPr lang="en-US" smtClean="0"/>
              <a:t>8/31/23</a:t>
            </a:fld>
            <a:endParaRPr lang="en-US"/>
          </a:p>
        </p:txBody>
      </p:sp>
      <p:sp>
        <p:nvSpPr>
          <p:cNvPr id="5" name="Footer Placeholder 4">
            <a:extLst>
              <a:ext uri="{FF2B5EF4-FFF2-40B4-BE49-F238E27FC236}">
                <a16:creationId xmlns:a16="http://schemas.microsoft.com/office/drawing/2014/main" id="{92D52996-009D-D83D-8BCF-B1B48B4C0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9E3A36-8454-A0B6-0CA4-D48104FD2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AD844-41D8-7F49-A7AD-01AD1CA4F8EA}" type="slidenum">
              <a:rPr lang="en-US" smtClean="0"/>
              <a:t>‹#›</a:t>
            </a:fld>
            <a:endParaRPr lang="en-US"/>
          </a:p>
        </p:txBody>
      </p:sp>
    </p:spTree>
    <p:extLst>
      <p:ext uri="{BB962C8B-B14F-4D97-AF65-F5344CB8AC3E}">
        <p14:creationId xmlns:p14="http://schemas.microsoft.com/office/powerpoint/2010/main" val="98849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2CE88-6EF8-18DB-5D79-7ED85270D6C5}"/>
              </a:ext>
            </a:extLst>
          </p:cNvPr>
          <p:cNvSpPr>
            <a:spLocks noGrp="1"/>
          </p:cNvSpPr>
          <p:nvPr>
            <p:ph type="ctrTitle"/>
          </p:nvPr>
        </p:nvSpPr>
        <p:spPr>
          <a:xfrm>
            <a:off x="1524000" y="1248587"/>
            <a:ext cx="9144000" cy="2387600"/>
          </a:xfrm>
        </p:spPr>
        <p:txBody>
          <a:bodyPr>
            <a:normAutofit/>
          </a:bodyPr>
          <a:lstStyle/>
          <a:p>
            <a:r>
              <a:rPr lang="en-US" sz="6400" dirty="0">
                <a:cs typeface="Calibri" panose="020F0502020204030204" pitchFamily="34" charset="0"/>
              </a:rPr>
              <a:t>Size matters – and so does how you carry it</a:t>
            </a:r>
          </a:p>
        </p:txBody>
      </p:sp>
      <p:sp>
        <p:nvSpPr>
          <p:cNvPr id="3" name="Subtitle 2">
            <a:extLst>
              <a:ext uri="{FF2B5EF4-FFF2-40B4-BE49-F238E27FC236}">
                <a16:creationId xmlns:a16="http://schemas.microsoft.com/office/drawing/2014/main" id="{FB4248F4-CEEF-EB1F-5109-20B7874456B8}"/>
              </a:ext>
            </a:extLst>
          </p:cNvPr>
          <p:cNvSpPr>
            <a:spLocks noGrp="1"/>
          </p:cNvSpPr>
          <p:nvPr>
            <p:ph type="subTitle" idx="1"/>
          </p:nvPr>
        </p:nvSpPr>
        <p:spPr>
          <a:xfrm>
            <a:off x="1524000" y="3729979"/>
            <a:ext cx="9144000" cy="512475"/>
          </a:xfrm>
        </p:spPr>
        <p:txBody>
          <a:bodyPr>
            <a:normAutofit/>
          </a:bodyPr>
          <a:lstStyle/>
          <a:p>
            <a:r>
              <a:rPr lang="en-US" dirty="0">
                <a:latin typeface="Calibri" panose="020F0502020204030204" pitchFamily="34" charset="0"/>
                <a:cs typeface="Calibri" panose="020F0502020204030204" pitchFamily="34" charset="0"/>
              </a:rPr>
              <a:t>Data Nugget supplemental images</a:t>
            </a:r>
          </a:p>
          <a:p>
            <a:endParaRPr lang="en-US" dirty="0"/>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DB72EB47-4E3E-F0EA-C991-AA2AB410CC68}"/>
              </a:ext>
            </a:extLst>
          </p:cNvPr>
          <p:cNvSpPr txBox="1">
            <a:spLocks/>
          </p:cNvSpPr>
          <p:nvPr/>
        </p:nvSpPr>
        <p:spPr>
          <a:xfrm>
            <a:off x="1524000" y="4710672"/>
            <a:ext cx="9144000" cy="115004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solidFill>
                  <a:srgbClr val="434345"/>
                </a:solidFill>
                <a:effectLst/>
                <a:latin typeface="Calibri" panose="020F0502020204030204" pitchFamily="34" charset="0"/>
                <a:cs typeface="Calibri" panose="020F0502020204030204" pitchFamily="34" charset="0"/>
              </a:rPr>
              <a:t>Featured scientists: Jerry </a:t>
            </a:r>
            <a:r>
              <a:rPr lang="en-US" b="0" dirty="0" err="1">
                <a:solidFill>
                  <a:srgbClr val="434345"/>
                </a:solidFill>
                <a:effectLst/>
                <a:latin typeface="Calibri" panose="020F0502020204030204" pitchFamily="34" charset="0"/>
                <a:cs typeface="Calibri" panose="020F0502020204030204" pitchFamily="34" charset="0"/>
              </a:rPr>
              <a:t>Husak</a:t>
            </a:r>
            <a:r>
              <a:rPr lang="en-US" b="0" dirty="0">
                <a:solidFill>
                  <a:srgbClr val="434345"/>
                </a:solidFill>
                <a:effectLst/>
                <a:latin typeface="Calibri" panose="020F0502020204030204" pitchFamily="34" charset="0"/>
                <a:cs typeface="Calibri" panose="020F0502020204030204" pitchFamily="34" charset="0"/>
              </a:rPr>
              <a:t> from the University of St. Thomas and John Swallow from the University of Colorado-Denver. </a:t>
            </a:r>
          </a:p>
          <a:p>
            <a:r>
              <a:rPr lang="en-US" b="0" dirty="0">
                <a:solidFill>
                  <a:srgbClr val="434345"/>
                </a:solidFill>
                <a:effectLst/>
                <a:latin typeface="Calibri" panose="020F0502020204030204" pitchFamily="34" charset="0"/>
                <a:cs typeface="Calibri" panose="020F0502020204030204" pitchFamily="34" charset="0"/>
              </a:rPr>
              <a:t>Written by: Sam Holloway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12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2655-0E19-581C-1152-CD95BA8C3A47}"/>
              </a:ext>
            </a:extLst>
          </p:cNvPr>
          <p:cNvSpPr>
            <a:spLocks noGrp="1"/>
          </p:cNvSpPr>
          <p:nvPr>
            <p:ph type="title"/>
          </p:nvPr>
        </p:nvSpPr>
        <p:spPr>
          <a:xfrm>
            <a:off x="838200" y="5702341"/>
            <a:ext cx="7061616" cy="804161"/>
          </a:xfrm>
        </p:spPr>
        <p:txBody>
          <a:bodyPr vert="horz" lIns="91440" tIns="45720" rIns="91440" bIns="45720" rtlCol="0" anchor="ctr">
            <a:normAutofit/>
          </a:bodyPr>
          <a:lstStyle/>
          <a:p>
            <a:r>
              <a:rPr lang="en-US" sz="3200" kern="1200" dirty="0">
                <a:solidFill>
                  <a:schemeClr val="tx1"/>
                </a:solidFill>
                <a:latin typeface="+mj-lt"/>
                <a:ea typeface="+mj-ea"/>
                <a:cs typeface="+mj-cs"/>
              </a:rPr>
              <a:t>Close-ups of stalk-eyed flies</a:t>
            </a:r>
          </a:p>
        </p:txBody>
      </p:sp>
      <p:pic>
        <p:nvPicPr>
          <p:cNvPr id="5" name="Content Placeholder 4" descr="A close up of a bug&#10;&#10;Description automatically generated">
            <a:extLst>
              <a:ext uri="{FF2B5EF4-FFF2-40B4-BE49-F238E27FC236}">
                <a16:creationId xmlns:a16="http://schemas.microsoft.com/office/drawing/2014/main" id="{B5060079-66E8-5466-0037-57753CF9856C}"/>
              </a:ext>
            </a:extLst>
          </p:cNvPr>
          <p:cNvPicPr>
            <a:picLocks noGrp="1" noChangeAspect="1"/>
          </p:cNvPicPr>
          <p:nvPr>
            <p:ph idx="1"/>
          </p:nvPr>
        </p:nvPicPr>
        <p:blipFill rotWithShape="1">
          <a:blip r:embed="rId2"/>
          <a:srcRect b="1296"/>
          <a:stretch/>
        </p:blipFill>
        <p:spPr>
          <a:xfrm>
            <a:off x="-9" y="10"/>
            <a:ext cx="6096000" cy="5279933"/>
          </a:xfrm>
          <a:prstGeom prst="rect">
            <a:avLst/>
          </a:prstGeom>
        </p:spPr>
      </p:pic>
      <p:pic>
        <p:nvPicPr>
          <p:cNvPr id="7" name="Picture 6" descr="A close up of a bug&#10;&#10;Description automatically generated">
            <a:extLst>
              <a:ext uri="{FF2B5EF4-FFF2-40B4-BE49-F238E27FC236}">
                <a16:creationId xmlns:a16="http://schemas.microsoft.com/office/drawing/2014/main" id="{3A2B35FA-F808-BB98-DA8C-B6AFFD256E8A}"/>
              </a:ext>
            </a:extLst>
          </p:cNvPr>
          <p:cNvPicPr>
            <a:picLocks noChangeAspect="1"/>
          </p:cNvPicPr>
          <p:nvPr/>
        </p:nvPicPr>
        <p:blipFill rotWithShape="1">
          <a:blip r:embed="rId3"/>
          <a:srcRect r="3306"/>
          <a:stretch/>
        </p:blipFill>
        <p:spPr>
          <a:xfrm>
            <a:off x="6096008" y="10"/>
            <a:ext cx="6095999" cy="5279933"/>
          </a:xfrm>
          <a:prstGeom prst="rect">
            <a:avLst/>
          </a:prstGeom>
        </p:spPr>
      </p:pic>
      <p:grpSp>
        <p:nvGrpSpPr>
          <p:cNvPr id="12" name="Group 11">
            <a:extLst>
              <a:ext uri="{FF2B5EF4-FFF2-40B4-BE49-F238E27FC236}">
                <a16:creationId xmlns:a16="http://schemas.microsoft.com/office/drawing/2014/main" id="{4FAA5DCB-E796-5631-BEDF-C3538DF184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6489"/>
            <a:ext cx="12192000" cy="123364"/>
            <a:chOff x="1" y="6737460"/>
            <a:chExt cx="12192000" cy="123364"/>
          </a:xfrm>
        </p:grpSpPr>
        <p:sp>
          <p:nvSpPr>
            <p:cNvPr id="13" name="Rectangle 12">
              <a:extLst>
                <a:ext uri="{FF2B5EF4-FFF2-40B4-BE49-F238E27FC236}">
                  <a16:creationId xmlns:a16="http://schemas.microsoft.com/office/drawing/2014/main" id="{7D0E53FB-E9D7-2C90-1C0C-D8E0FA5DB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AE1BA7-C690-2F30-65D6-3759194F2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090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F01DD-9C71-F826-EC8A-F7152ED2393C}"/>
              </a:ext>
            </a:extLst>
          </p:cNvPr>
          <p:cNvSpPr>
            <a:spLocks noGrp="1"/>
          </p:cNvSpPr>
          <p:nvPr>
            <p:ph type="title"/>
          </p:nvPr>
        </p:nvSpPr>
        <p:spPr>
          <a:xfrm>
            <a:off x="640080" y="325369"/>
            <a:ext cx="4368602" cy="1956841"/>
          </a:xfrm>
        </p:spPr>
        <p:txBody>
          <a:bodyPr anchor="b">
            <a:normAutofit/>
          </a:bodyPr>
          <a:lstStyle/>
          <a:p>
            <a:r>
              <a:rPr lang="en-US" sz="5400" dirty="0"/>
              <a:t>Copulation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A3D1CD5-0D80-CEF4-08E7-A6C1A669A957}"/>
              </a:ext>
            </a:extLst>
          </p:cNvPr>
          <p:cNvSpPr>
            <a:spLocks noGrp="1"/>
          </p:cNvSpPr>
          <p:nvPr>
            <p:ph idx="1"/>
          </p:nvPr>
        </p:nvSpPr>
        <p:spPr>
          <a:xfrm>
            <a:off x="640080" y="2872899"/>
            <a:ext cx="4243589" cy="3320668"/>
          </a:xfrm>
        </p:spPr>
        <p:txBody>
          <a:bodyPr>
            <a:normAutofit/>
          </a:bodyPr>
          <a:lstStyle/>
          <a:p>
            <a:pPr marL="0" indent="0">
              <a:buNone/>
            </a:pPr>
            <a:r>
              <a:rPr lang="en-US" sz="2200" dirty="0"/>
              <a:t>Stalk-eyed fly pair mating</a:t>
            </a:r>
          </a:p>
        </p:txBody>
      </p:sp>
      <p:pic>
        <p:nvPicPr>
          <p:cNvPr id="5" name="Content Placeholder 4" descr="A close-up of a couple of bugs&#10;&#10;Description automatically generated">
            <a:extLst>
              <a:ext uri="{FF2B5EF4-FFF2-40B4-BE49-F238E27FC236}">
                <a16:creationId xmlns:a16="http://schemas.microsoft.com/office/drawing/2014/main" id="{D3D0C320-EAD4-4B43-7693-2FE7C1693793}"/>
              </a:ext>
            </a:extLst>
          </p:cNvPr>
          <p:cNvPicPr>
            <a:picLocks noChangeAspect="1"/>
          </p:cNvPicPr>
          <p:nvPr/>
        </p:nvPicPr>
        <p:blipFill rotWithShape="1">
          <a:blip r:embed="rId2"/>
          <a:srcRect t="3668" r="-1" b="130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1983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09B03-6CEB-DB37-F0CD-4F223062715C}"/>
              </a:ext>
            </a:extLst>
          </p:cNvPr>
          <p:cNvSpPr>
            <a:spLocks noGrp="1"/>
          </p:cNvSpPr>
          <p:nvPr>
            <p:ph type="title"/>
          </p:nvPr>
        </p:nvSpPr>
        <p:spPr>
          <a:xfrm>
            <a:off x="640080" y="325369"/>
            <a:ext cx="4368602" cy="1956841"/>
          </a:xfrm>
        </p:spPr>
        <p:txBody>
          <a:bodyPr anchor="b">
            <a:normAutofit/>
          </a:bodyPr>
          <a:lstStyle/>
          <a:p>
            <a:r>
              <a:rPr lang="en-US" sz="5400" dirty="0"/>
              <a:t>Lab housing</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2E9C552-7E37-9FBA-68A6-6B67CD340105}"/>
              </a:ext>
            </a:extLst>
          </p:cNvPr>
          <p:cNvSpPr>
            <a:spLocks noGrp="1"/>
          </p:cNvSpPr>
          <p:nvPr>
            <p:ph idx="1"/>
          </p:nvPr>
        </p:nvSpPr>
        <p:spPr>
          <a:xfrm>
            <a:off x="640080" y="2872899"/>
            <a:ext cx="4243589" cy="3320668"/>
          </a:xfrm>
        </p:spPr>
        <p:txBody>
          <a:bodyPr>
            <a:normAutofit/>
          </a:bodyPr>
          <a:lstStyle/>
          <a:p>
            <a:r>
              <a:rPr lang="en-US" sz="2200" dirty="0"/>
              <a:t>Stalk-eyed flies in a behavioral trial for a different study.</a:t>
            </a:r>
          </a:p>
        </p:txBody>
      </p:sp>
      <p:pic>
        <p:nvPicPr>
          <p:cNvPr id="5" name="Content Placeholder 4" descr="Ants on a plate&#10;&#10;Description automatically generated">
            <a:extLst>
              <a:ext uri="{FF2B5EF4-FFF2-40B4-BE49-F238E27FC236}">
                <a16:creationId xmlns:a16="http://schemas.microsoft.com/office/drawing/2014/main" id="{06D9F703-23CE-2630-A4CA-B73CACD959EE}"/>
              </a:ext>
            </a:extLst>
          </p:cNvPr>
          <p:cNvPicPr>
            <a:picLocks noChangeAspect="1"/>
          </p:cNvPicPr>
          <p:nvPr/>
        </p:nvPicPr>
        <p:blipFill rotWithShape="1">
          <a:blip r:embed="rId3"/>
          <a:srcRect l="17729" r="70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6597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71DF-AB66-0B9F-8D58-7332D05956EA}"/>
              </a:ext>
            </a:extLst>
          </p:cNvPr>
          <p:cNvSpPr>
            <a:spLocks noGrp="1"/>
          </p:cNvSpPr>
          <p:nvPr>
            <p:ph type="title"/>
          </p:nvPr>
        </p:nvSpPr>
        <p:spPr>
          <a:xfrm>
            <a:off x="762001" y="5074024"/>
            <a:ext cx="10109199" cy="598032"/>
          </a:xfrm>
        </p:spPr>
        <p:txBody>
          <a:bodyPr vert="horz" lIns="91440" tIns="45720" rIns="91440" bIns="45720" rtlCol="0" anchor="ctr">
            <a:normAutofit fontScale="90000"/>
          </a:bodyPr>
          <a:lstStyle/>
          <a:p>
            <a:r>
              <a:rPr lang="en-US" sz="3600" kern="1200" dirty="0">
                <a:solidFill>
                  <a:schemeClr val="tx1"/>
                </a:solidFill>
                <a:latin typeface="+mj-lt"/>
                <a:ea typeface="+mj-ea"/>
                <a:cs typeface="+mj-cs"/>
              </a:rPr>
              <a:t>John Swallow in the field at the beginning of his career.</a:t>
            </a:r>
          </a:p>
        </p:txBody>
      </p:sp>
      <p:pic>
        <p:nvPicPr>
          <p:cNvPr id="5" name="Content Placeholder 4" descr="A person in a hat in a forest&#10;&#10;Description automatically generated">
            <a:extLst>
              <a:ext uri="{FF2B5EF4-FFF2-40B4-BE49-F238E27FC236}">
                <a16:creationId xmlns:a16="http://schemas.microsoft.com/office/drawing/2014/main" id="{0B67BDAE-2CAD-383B-2F1E-2F547961C745}"/>
              </a:ext>
            </a:extLst>
          </p:cNvPr>
          <p:cNvPicPr>
            <a:picLocks noGrp="1" noChangeAspect="1"/>
          </p:cNvPicPr>
          <p:nvPr>
            <p:ph idx="1"/>
          </p:nvPr>
        </p:nvPicPr>
        <p:blipFill rotWithShape="1">
          <a:blip r:embed="rId2"/>
          <a:srcRect t="794"/>
          <a:stretch/>
        </p:blipFill>
        <p:spPr>
          <a:xfrm>
            <a:off x="20" y="-40"/>
            <a:ext cx="6095980" cy="4172827"/>
          </a:xfrm>
          <a:prstGeom prst="rect">
            <a:avLst/>
          </a:prstGeom>
        </p:spPr>
      </p:pic>
      <p:pic>
        <p:nvPicPr>
          <p:cNvPr id="9" name="Picture 8" descr="A person standing in a forest&#10;&#10;Description automatically generated">
            <a:extLst>
              <a:ext uri="{FF2B5EF4-FFF2-40B4-BE49-F238E27FC236}">
                <a16:creationId xmlns:a16="http://schemas.microsoft.com/office/drawing/2014/main" id="{4BD3D825-5D0F-636A-826F-28CB93ABFB58}"/>
              </a:ext>
            </a:extLst>
          </p:cNvPr>
          <p:cNvPicPr>
            <a:picLocks noChangeAspect="1"/>
          </p:cNvPicPr>
          <p:nvPr/>
        </p:nvPicPr>
        <p:blipFill rotWithShape="1">
          <a:blip r:embed="rId3"/>
          <a:srcRect l="523" r="2326" b="-2"/>
          <a:stretch/>
        </p:blipFill>
        <p:spPr>
          <a:xfrm>
            <a:off x="6096000" y="-43"/>
            <a:ext cx="6096000" cy="4172829"/>
          </a:xfrm>
          <a:prstGeom prst="rect">
            <a:avLst/>
          </a:prstGeom>
        </p:spPr>
      </p:pic>
      <p:cxnSp>
        <p:nvCxnSpPr>
          <p:cNvPr id="14" name="Straight Connector 13">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22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3546C-6537-3441-67AF-878614BE70DE}"/>
              </a:ext>
            </a:extLst>
          </p:cNvPr>
          <p:cNvSpPr>
            <a:spLocks noGrp="1"/>
          </p:cNvSpPr>
          <p:nvPr>
            <p:ph type="title"/>
          </p:nvPr>
        </p:nvSpPr>
        <p:spPr>
          <a:xfrm>
            <a:off x="5297762" y="329184"/>
            <a:ext cx="6251110" cy="1783080"/>
          </a:xfrm>
        </p:spPr>
        <p:txBody>
          <a:bodyPr anchor="b">
            <a:normAutofit/>
          </a:bodyPr>
          <a:lstStyle/>
          <a:p>
            <a:r>
              <a:rPr lang="en-US" sz="5400" dirty="0"/>
              <a:t>Barn Swallow Inspiration</a:t>
            </a:r>
          </a:p>
        </p:txBody>
      </p:sp>
      <p:pic>
        <p:nvPicPr>
          <p:cNvPr id="1026" name="Picture 2">
            <a:extLst>
              <a:ext uri="{FF2B5EF4-FFF2-40B4-BE49-F238E27FC236}">
                <a16:creationId xmlns:a16="http://schemas.microsoft.com/office/drawing/2014/main" id="{7976ED31-1977-57E7-7C18-C4701224C7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4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2A704A-6AA0-1D1E-2440-17878D9D7620}"/>
              </a:ext>
            </a:extLst>
          </p:cNvPr>
          <p:cNvSpPr>
            <a:spLocks noGrp="1"/>
          </p:cNvSpPr>
          <p:nvPr>
            <p:ph idx="1"/>
          </p:nvPr>
        </p:nvSpPr>
        <p:spPr>
          <a:xfrm>
            <a:off x="5297762" y="2706624"/>
            <a:ext cx="6251110" cy="3483864"/>
          </a:xfrm>
        </p:spPr>
        <p:txBody>
          <a:bodyPr>
            <a:normAutofit/>
          </a:bodyPr>
          <a:lstStyle/>
          <a:p>
            <a:pPr rtl="0">
              <a:spcBef>
                <a:spcPts val="0"/>
              </a:spcBef>
              <a:spcAft>
                <a:spcPts val="600"/>
              </a:spcAft>
            </a:pPr>
            <a:r>
              <a:rPr lang="en-US" sz="2200" b="0" i="0" u="none" strike="noStrike" dirty="0">
                <a:effectLst/>
                <a:latin typeface="Calibri" panose="020F0502020204030204" pitchFamily="34" charset="0"/>
                <a:cs typeface="Calibri" panose="020F0502020204030204" pitchFamily="34" charset="0"/>
              </a:rPr>
              <a:t>Artist’s rendition of male and female barn swallows (</a:t>
            </a:r>
            <a:r>
              <a:rPr lang="en-US" sz="2200" b="0" i="1" u="none" strike="noStrike" dirty="0" err="1">
                <a:effectLst/>
                <a:latin typeface="Calibri" panose="020F0502020204030204" pitchFamily="34" charset="0"/>
                <a:cs typeface="Calibri" panose="020F0502020204030204" pitchFamily="34" charset="0"/>
              </a:rPr>
              <a:t>Hirundo</a:t>
            </a:r>
            <a:r>
              <a:rPr lang="en-US" sz="2200" b="0" i="1" u="none" strike="noStrike" dirty="0">
                <a:effectLst/>
                <a:latin typeface="Calibri" panose="020F0502020204030204" pitchFamily="34" charset="0"/>
                <a:cs typeface="Calibri" panose="020F0502020204030204" pitchFamily="34" charset="0"/>
              </a:rPr>
              <a:t> rustica</a:t>
            </a:r>
            <a:r>
              <a:rPr lang="en-US" sz="2200" b="0" i="0" u="none" strike="noStrike" dirty="0">
                <a:effectLst/>
                <a:latin typeface="Calibri" panose="020F0502020204030204" pitchFamily="34" charset="0"/>
                <a:cs typeface="Calibri" panose="020F0502020204030204" pitchFamily="34" charset="0"/>
              </a:rPr>
              <a:t>). The female is on the left, and the male is on the right. Barn swallows are sexually dimorphic, and males possess long tails feathers, or streamers. Typically, males with the longest tail streamers are most successful in attracting a mate, illustrating the concept of sexual selection.</a:t>
            </a:r>
            <a:br>
              <a:rPr lang="en-US" sz="2200" b="0" dirty="0">
                <a:effectLst/>
              </a:rPr>
            </a:br>
            <a:br>
              <a:rPr lang="en-US" sz="2200" dirty="0"/>
            </a:br>
            <a:endParaRPr lang="en-US" sz="2200" dirty="0"/>
          </a:p>
        </p:txBody>
      </p:sp>
    </p:spTree>
    <p:extLst>
      <p:ext uri="{BB962C8B-B14F-4D97-AF65-F5344CB8AC3E}">
        <p14:creationId xmlns:p14="http://schemas.microsoft.com/office/powerpoint/2010/main" val="29789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1B97B0-B516-53E1-E6B3-E29B6F93A312}"/>
              </a:ext>
            </a:extLst>
          </p:cNvPr>
          <p:cNvSpPr>
            <a:spLocks noGrp="1"/>
          </p:cNvSpPr>
          <p:nvPr>
            <p:ph idx="1"/>
          </p:nvPr>
        </p:nvSpPr>
        <p:spPr>
          <a:xfrm>
            <a:off x="633984" y="2891788"/>
            <a:ext cx="4818888" cy="1732789"/>
          </a:xfrm>
        </p:spPr>
        <p:txBody>
          <a:bodyPr anchor="t">
            <a:noAutofit/>
          </a:bodyPr>
          <a:lstStyle/>
          <a:p>
            <a:pPr marL="0" indent="0" rtl="0">
              <a:spcBef>
                <a:spcPts val="0"/>
              </a:spcBef>
              <a:spcAft>
                <a:spcPts val="0"/>
              </a:spcAft>
              <a:buNone/>
            </a:pPr>
            <a:r>
              <a:rPr lang="en-US" sz="2400" b="0" i="0" u="none" strike="noStrike" dirty="0">
                <a:effectLst/>
                <a:latin typeface="Calibri" panose="020F0502020204030204" pitchFamily="34" charset="0"/>
                <a:cs typeface="Calibri" panose="020F0502020204030204" pitchFamily="34" charset="0"/>
              </a:rPr>
              <a:t>Sexual shape dimorphism in eye stalks of </a:t>
            </a:r>
            <a:r>
              <a:rPr lang="en-US" sz="2400" b="0" i="1" u="none" strike="noStrike" dirty="0" err="1">
                <a:effectLst/>
                <a:latin typeface="Calibri" panose="020F0502020204030204" pitchFamily="34" charset="0"/>
                <a:cs typeface="Calibri" panose="020F0502020204030204" pitchFamily="34" charset="0"/>
              </a:rPr>
              <a:t>Teleopsis</a:t>
            </a:r>
            <a:r>
              <a:rPr lang="en-US" sz="2400" b="0" i="1" u="none" strike="noStrike" dirty="0">
                <a:effectLst/>
                <a:latin typeface="Calibri" panose="020F0502020204030204" pitchFamily="34" charset="0"/>
                <a:cs typeface="Calibri" panose="020F0502020204030204" pitchFamily="34" charset="0"/>
              </a:rPr>
              <a:t> </a:t>
            </a:r>
            <a:r>
              <a:rPr lang="en-US" sz="2400" b="0" i="1" u="none" strike="noStrike" dirty="0" err="1">
                <a:effectLst/>
                <a:latin typeface="Calibri" panose="020F0502020204030204" pitchFamily="34" charset="0"/>
                <a:cs typeface="Calibri" panose="020F0502020204030204" pitchFamily="34" charset="0"/>
              </a:rPr>
              <a:t>dalmanni</a:t>
            </a:r>
            <a:r>
              <a:rPr lang="en-US" sz="2400" b="0" i="0" u="none" strike="noStrike" dirty="0">
                <a:effectLst/>
                <a:latin typeface="Calibri" panose="020F0502020204030204" pitchFamily="34" charset="0"/>
                <a:cs typeface="Calibri" panose="020F0502020204030204" pitchFamily="34" charset="0"/>
              </a:rPr>
              <a:t>, a closely related species to the one featured </a:t>
            </a:r>
            <a:r>
              <a:rPr lang="en-US" sz="2400" dirty="0">
                <a:latin typeface="Calibri" panose="020F0502020204030204" pitchFamily="34" charset="0"/>
                <a:cs typeface="Calibri" panose="020F0502020204030204" pitchFamily="34" charset="0"/>
              </a:rPr>
              <a:t>in the Data Nugget</a:t>
            </a:r>
            <a:r>
              <a:rPr lang="en-US" sz="2400" b="0" i="0" u="none" strike="noStrike" dirty="0">
                <a:effectLst/>
                <a:latin typeface="Calibri" panose="020F0502020204030204" pitchFamily="34" charset="0"/>
                <a:cs typeface="Calibri" panose="020F0502020204030204" pitchFamily="34" charset="0"/>
              </a:rPr>
              <a:t>. (Photo credit: Jerry </a:t>
            </a:r>
            <a:r>
              <a:rPr lang="en-US" sz="2400" b="0" i="0" u="none" strike="noStrike" dirty="0" err="1">
                <a:effectLst/>
                <a:latin typeface="Calibri" panose="020F0502020204030204" pitchFamily="34" charset="0"/>
                <a:cs typeface="Calibri" panose="020F0502020204030204" pitchFamily="34" charset="0"/>
              </a:rPr>
              <a:t>Husak</a:t>
            </a:r>
            <a:r>
              <a:rPr lang="en-US" sz="2400" b="0" i="0" u="none" strike="noStrike" dirty="0">
                <a:effectLst/>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091B02B9-5248-C26B-910C-6C6AA1FF60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695778"/>
            <a:ext cx="5458968" cy="34664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7C9E306-758D-AF9F-324C-6E6237CEC822}"/>
              </a:ext>
            </a:extLst>
          </p:cNvPr>
          <p:cNvSpPr>
            <a:spLocks noGrp="1"/>
          </p:cNvSpPr>
          <p:nvPr>
            <p:ph type="title"/>
          </p:nvPr>
        </p:nvSpPr>
        <p:spPr>
          <a:xfrm>
            <a:off x="640080" y="325369"/>
            <a:ext cx="4368602" cy="1956841"/>
          </a:xfrm>
        </p:spPr>
        <p:txBody>
          <a:bodyPr anchor="b">
            <a:normAutofit/>
          </a:bodyPr>
          <a:lstStyle/>
          <a:p>
            <a:r>
              <a:rPr lang="en-US" sz="5400" dirty="0"/>
              <a:t>Stalk-eyed flies</a:t>
            </a:r>
          </a:p>
        </p:txBody>
      </p:sp>
    </p:spTree>
    <p:extLst>
      <p:ext uri="{BB962C8B-B14F-4D97-AF65-F5344CB8AC3E}">
        <p14:creationId xmlns:p14="http://schemas.microsoft.com/office/powerpoint/2010/main" val="126907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12451-AD1F-1E26-FD70-B38EE542B8CD}"/>
              </a:ext>
            </a:extLst>
          </p:cNvPr>
          <p:cNvSpPr>
            <a:spLocks noGrp="1"/>
          </p:cNvSpPr>
          <p:nvPr>
            <p:ph idx="1"/>
          </p:nvPr>
        </p:nvSpPr>
        <p:spPr>
          <a:xfrm>
            <a:off x="876693" y="2533476"/>
            <a:ext cx="3346964" cy="3447832"/>
          </a:xfrm>
        </p:spPr>
        <p:txBody>
          <a:bodyPr anchor="t">
            <a:normAutofit/>
          </a:bodyPr>
          <a:lstStyle/>
          <a:p>
            <a:pPr marL="0" indent="0">
              <a:buNone/>
            </a:pPr>
            <a:r>
              <a:rPr lang="en-US" sz="2600" dirty="0"/>
              <a:t>Stalk-eyed flies with a 5 mm reference bar for scale. Eye span is the distance between the two ends of the eyes.</a:t>
            </a:r>
          </a:p>
          <a:p>
            <a:pPr marL="0" indent="0">
              <a:buNone/>
            </a:pPr>
            <a:r>
              <a:rPr lang="en-US" sz="2600" dirty="0"/>
              <a:t>Eye span is greater in males.</a:t>
            </a:r>
          </a:p>
        </p:txBody>
      </p:sp>
      <p:pic>
        <p:nvPicPr>
          <p:cNvPr id="4" name="Picture 3" descr="A close-up of a black insect&#10;&#10;Description automatically generated">
            <a:extLst>
              <a:ext uri="{FF2B5EF4-FFF2-40B4-BE49-F238E27FC236}">
                <a16:creationId xmlns:a16="http://schemas.microsoft.com/office/drawing/2014/main" id="{9AF245A4-46B2-F17C-B744-6B5FF757FD57}"/>
              </a:ext>
            </a:extLst>
          </p:cNvPr>
          <p:cNvPicPr>
            <a:picLocks noChangeAspect="1"/>
          </p:cNvPicPr>
          <p:nvPr/>
        </p:nvPicPr>
        <p:blipFill rotWithShape="1">
          <a:blip r:embed="rId3"/>
          <a:srcRect l="4280" r="3257"/>
          <a:stretch/>
        </p:blipFill>
        <p:spPr>
          <a:xfrm>
            <a:off x="4545271" y="907452"/>
            <a:ext cx="7314408" cy="5043096"/>
          </a:xfrm>
          <a:prstGeom prst="rect">
            <a:avLst/>
          </a:prstGeom>
        </p:spPr>
      </p:pic>
      <p:grpSp>
        <p:nvGrpSpPr>
          <p:cNvPr id="9" name="Group 8">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 name="Rectangle 9">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792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262C87B-205C-4719-AC60-AF13E94F1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322626"/>
            <a:ext cx="5772560" cy="6212748"/>
          </a:xfrm>
          <a:custGeom>
            <a:avLst/>
            <a:gdLst>
              <a:gd name="connsiteX0" fmla="*/ 0 w 5772560"/>
              <a:gd name="connsiteY0" fmla="*/ 0 h 6212748"/>
              <a:gd name="connsiteX1" fmla="*/ 1448661 w 5772560"/>
              <a:gd name="connsiteY1" fmla="*/ 0 h 6212748"/>
              <a:gd name="connsiteX2" fmla="*/ 1940557 w 5772560"/>
              <a:gd name="connsiteY2" fmla="*/ 0 h 6212748"/>
              <a:gd name="connsiteX3" fmla="*/ 5772560 w 5772560"/>
              <a:gd name="connsiteY3" fmla="*/ 0 h 6212748"/>
              <a:gd name="connsiteX4" fmla="*/ 5772560 w 5772560"/>
              <a:gd name="connsiteY4" fmla="*/ 2864954 h 6212748"/>
              <a:gd name="connsiteX5" fmla="*/ 2329115 w 5772560"/>
              <a:gd name="connsiteY5" fmla="*/ 6212748 h 6212748"/>
              <a:gd name="connsiteX6" fmla="*/ 1940557 w 5772560"/>
              <a:gd name="connsiteY6" fmla="*/ 6212748 h 6212748"/>
              <a:gd name="connsiteX7" fmla="*/ 1448661 w 5772560"/>
              <a:gd name="connsiteY7" fmla="*/ 6212748 h 6212748"/>
              <a:gd name="connsiteX8" fmla="*/ 0 w 5772560"/>
              <a:gd name="connsiteY8"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560" h="6212748">
                <a:moveTo>
                  <a:pt x="0" y="0"/>
                </a:moveTo>
                <a:lnTo>
                  <a:pt x="1448661" y="0"/>
                </a:lnTo>
                <a:lnTo>
                  <a:pt x="1940557" y="0"/>
                </a:lnTo>
                <a:lnTo>
                  <a:pt x="5772560" y="0"/>
                </a:lnTo>
                <a:lnTo>
                  <a:pt x="5772560" y="2864954"/>
                </a:lnTo>
                <a:lnTo>
                  <a:pt x="2329115" y="6212748"/>
                </a:lnTo>
                <a:lnTo>
                  <a:pt x="1940557" y="6212748"/>
                </a:lnTo>
                <a:lnTo>
                  <a:pt x="1448661"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1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ilhouette of a bug&#10;&#10;Description automatically generated">
            <a:extLst>
              <a:ext uri="{FF2B5EF4-FFF2-40B4-BE49-F238E27FC236}">
                <a16:creationId xmlns:a16="http://schemas.microsoft.com/office/drawing/2014/main" id="{6E712AFE-E259-91F2-F867-C5869688BF0F}"/>
              </a:ext>
            </a:extLst>
          </p:cNvPr>
          <p:cNvPicPr>
            <a:picLocks noChangeAspect="1"/>
          </p:cNvPicPr>
          <p:nvPr/>
        </p:nvPicPr>
        <p:blipFill>
          <a:blip r:embed="rId3"/>
          <a:stretch>
            <a:fillRect/>
          </a:stretch>
        </p:blipFill>
        <p:spPr>
          <a:xfrm>
            <a:off x="1323582" y="1266742"/>
            <a:ext cx="4087560" cy="4304324"/>
          </a:xfrm>
          <a:prstGeom prst="rect">
            <a:avLst/>
          </a:prstGeom>
        </p:spPr>
      </p:pic>
      <p:sp>
        <p:nvSpPr>
          <p:cNvPr id="9" name="Content Placeholder 8">
            <a:extLst>
              <a:ext uri="{FF2B5EF4-FFF2-40B4-BE49-F238E27FC236}">
                <a16:creationId xmlns:a16="http://schemas.microsoft.com/office/drawing/2014/main" id="{9F44A3C9-6DAD-8C44-A47F-B1744DD54A7B}"/>
              </a:ext>
            </a:extLst>
          </p:cNvPr>
          <p:cNvSpPr>
            <a:spLocks noGrp="1"/>
          </p:cNvSpPr>
          <p:nvPr>
            <p:ph idx="1"/>
          </p:nvPr>
        </p:nvSpPr>
        <p:spPr>
          <a:xfrm>
            <a:off x="6255185" y="1299992"/>
            <a:ext cx="5289627" cy="3089127"/>
          </a:xfrm>
        </p:spPr>
        <p:txBody>
          <a:bodyPr anchor="t">
            <a:normAutofit/>
          </a:bodyPr>
          <a:lstStyle/>
          <a:p>
            <a:pPr marL="0" indent="0">
              <a:buNone/>
            </a:pPr>
            <a:r>
              <a:rPr lang="en-US" sz="2000" dirty="0"/>
              <a:t>A stalk-eyed fly in flight. The silhouette is used to visualize how large the wings are compared to the rest of the fly’s body. </a:t>
            </a:r>
          </a:p>
          <a:p>
            <a:pPr marL="0" indent="0">
              <a:buNone/>
            </a:pPr>
            <a:endParaRPr lang="en-US" sz="2000" dirty="0"/>
          </a:p>
          <a:p>
            <a:pPr marL="0" indent="0">
              <a:buNone/>
            </a:pPr>
            <a:endParaRPr lang="en-US" sz="2000" dirty="0"/>
          </a:p>
          <a:p>
            <a:pPr marL="0" indent="0">
              <a:buNone/>
            </a:pPr>
            <a:r>
              <a:rPr lang="en-US" sz="2000" dirty="0"/>
              <a:t>The researcher’s wanted to know if flies with larger eyestalks also had larger wings to compensate and help them maneuver with the bulky eyestalks.</a:t>
            </a:r>
          </a:p>
          <a:p>
            <a:pPr marL="0" indent="0">
              <a:buNone/>
            </a:pPr>
            <a:endParaRPr lang="en-US" sz="2000" dirty="0"/>
          </a:p>
        </p:txBody>
      </p:sp>
    </p:spTree>
    <p:extLst>
      <p:ext uri="{BB962C8B-B14F-4D97-AF65-F5344CB8AC3E}">
        <p14:creationId xmlns:p14="http://schemas.microsoft.com/office/powerpoint/2010/main" val="214866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169FA4-863D-EEA3-49E8-98B260F0AC10}"/>
              </a:ext>
            </a:extLst>
          </p:cNvPr>
          <p:cNvSpPr>
            <a:spLocks noGrp="1"/>
          </p:cNvSpPr>
          <p:nvPr>
            <p:ph type="title"/>
          </p:nvPr>
        </p:nvSpPr>
        <p:spPr>
          <a:xfrm>
            <a:off x="1371597" y="348865"/>
            <a:ext cx="10044023" cy="877729"/>
          </a:xfrm>
        </p:spPr>
        <p:txBody>
          <a:bodyPr anchor="ctr">
            <a:normAutofit fontScale="90000"/>
          </a:bodyPr>
          <a:lstStyle/>
          <a:p>
            <a:r>
              <a:rPr lang="en-US" sz="4000" dirty="0">
                <a:solidFill>
                  <a:srgbClr val="FFFFFF"/>
                </a:solidFill>
              </a:rPr>
              <a:t>Eye span and body size – two variables of interest</a:t>
            </a:r>
          </a:p>
        </p:txBody>
      </p:sp>
      <p:pic>
        <p:nvPicPr>
          <p:cNvPr id="9" name="Content Placeholder 8" descr="A close-up of a bug&#10;&#10;Description automatically generated">
            <a:extLst>
              <a:ext uri="{FF2B5EF4-FFF2-40B4-BE49-F238E27FC236}">
                <a16:creationId xmlns:a16="http://schemas.microsoft.com/office/drawing/2014/main" id="{6495BB3E-5AC3-CABA-3B8C-BBCAF513263D}"/>
              </a:ext>
            </a:extLst>
          </p:cNvPr>
          <p:cNvPicPr>
            <a:picLocks noGrp="1" noChangeAspect="1"/>
          </p:cNvPicPr>
          <p:nvPr>
            <p:ph idx="1"/>
          </p:nvPr>
        </p:nvPicPr>
        <p:blipFill>
          <a:blip r:embed="rId3"/>
          <a:stretch>
            <a:fillRect/>
          </a:stretch>
        </p:blipFill>
        <p:spPr>
          <a:xfrm>
            <a:off x="1833440" y="2574671"/>
            <a:ext cx="3942612" cy="3608710"/>
          </a:xfrm>
        </p:spPr>
      </p:pic>
      <p:pic>
        <p:nvPicPr>
          <p:cNvPr id="11" name="Picture 10" descr="Close-up of a black ant&#10;&#10;Description automatically generated">
            <a:extLst>
              <a:ext uri="{FF2B5EF4-FFF2-40B4-BE49-F238E27FC236}">
                <a16:creationId xmlns:a16="http://schemas.microsoft.com/office/drawing/2014/main" id="{342F125C-73FB-F0BB-4870-051023437404}"/>
              </a:ext>
            </a:extLst>
          </p:cNvPr>
          <p:cNvPicPr>
            <a:picLocks noChangeAspect="1"/>
          </p:cNvPicPr>
          <p:nvPr/>
        </p:nvPicPr>
        <p:blipFill rotWithShape="1">
          <a:blip r:embed="rId4"/>
          <a:srcRect r="46309"/>
          <a:stretch/>
        </p:blipFill>
        <p:spPr>
          <a:xfrm>
            <a:off x="7822780" y="2452669"/>
            <a:ext cx="3082172" cy="3852715"/>
          </a:xfrm>
          <a:prstGeom prst="rect">
            <a:avLst/>
          </a:prstGeom>
        </p:spPr>
      </p:pic>
      <p:sp>
        <p:nvSpPr>
          <p:cNvPr id="12" name="TextBox 11">
            <a:extLst>
              <a:ext uri="{FF2B5EF4-FFF2-40B4-BE49-F238E27FC236}">
                <a16:creationId xmlns:a16="http://schemas.microsoft.com/office/drawing/2014/main" id="{326E3383-4E4E-C758-C48C-F10B11E05B57}"/>
              </a:ext>
            </a:extLst>
          </p:cNvPr>
          <p:cNvSpPr txBox="1"/>
          <p:nvPr/>
        </p:nvSpPr>
        <p:spPr>
          <a:xfrm>
            <a:off x="2667146" y="2112579"/>
            <a:ext cx="2942073" cy="466841"/>
          </a:xfrm>
          <a:prstGeom prst="rect">
            <a:avLst/>
          </a:prstGeom>
          <a:noFill/>
        </p:spPr>
        <p:txBody>
          <a:bodyPr wrap="square" rtlCol="0">
            <a:spAutoFit/>
          </a:bodyPr>
          <a:lstStyle/>
          <a:p>
            <a:pPr defTabSz="923544">
              <a:spcAft>
                <a:spcPts val="600"/>
              </a:spcAft>
            </a:pPr>
            <a:r>
              <a:rPr lang="en-US" sz="2424" kern="1200" err="1">
                <a:solidFill>
                  <a:schemeClr val="tx1"/>
                </a:solidFill>
                <a:latin typeface="+mn-lt"/>
                <a:ea typeface="+mn-ea"/>
                <a:cs typeface="+mn-cs"/>
              </a:rPr>
              <a:t>Eyespan</a:t>
            </a:r>
            <a:endParaRPr lang="en-US" sz="2400"/>
          </a:p>
        </p:txBody>
      </p:sp>
      <p:sp>
        <p:nvSpPr>
          <p:cNvPr id="13" name="TextBox 12">
            <a:extLst>
              <a:ext uri="{FF2B5EF4-FFF2-40B4-BE49-F238E27FC236}">
                <a16:creationId xmlns:a16="http://schemas.microsoft.com/office/drawing/2014/main" id="{7C20C024-DC8F-602B-1357-0985146F26B8}"/>
              </a:ext>
            </a:extLst>
          </p:cNvPr>
          <p:cNvSpPr txBox="1"/>
          <p:nvPr/>
        </p:nvSpPr>
        <p:spPr>
          <a:xfrm>
            <a:off x="1310989" y="4348409"/>
            <a:ext cx="2942073" cy="466841"/>
          </a:xfrm>
          <a:prstGeom prst="rect">
            <a:avLst/>
          </a:prstGeom>
          <a:noFill/>
        </p:spPr>
        <p:txBody>
          <a:bodyPr wrap="square" rtlCol="0">
            <a:spAutoFit/>
          </a:bodyPr>
          <a:lstStyle/>
          <a:p>
            <a:pPr defTabSz="923544">
              <a:spcAft>
                <a:spcPts val="600"/>
              </a:spcAft>
            </a:pPr>
            <a:r>
              <a:rPr lang="en-US" sz="2424" kern="1200">
                <a:solidFill>
                  <a:schemeClr val="tx1"/>
                </a:solidFill>
                <a:latin typeface="+mn-lt"/>
                <a:ea typeface="+mn-ea"/>
                <a:cs typeface="+mn-cs"/>
              </a:rPr>
              <a:t>Body size</a:t>
            </a:r>
            <a:endParaRPr lang="en-US" sz="2400"/>
          </a:p>
        </p:txBody>
      </p:sp>
    </p:spTree>
    <p:extLst>
      <p:ext uri="{BB962C8B-B14F-4D97-AF65-F5344CB8AC3E}">
        <p14:creationId xmlns:p14="http://schemas.microsoft.com/office/powerpoint/2010/main" val="199991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F0DD2-317A-1318-A1A4-5F3B68FB21AD}"/>
              </a:ext>
            </a:extLst>
          </p:cNvPr>
          <p:cNvSpPr>
            <a:spLocks noGrp="1"/>
          </p:cNvSpPr>
          <p:nvPr>
            <p:ph type="title"/>
          </p:nvPr>
        </p:nvSpPr>
        <p:spPr>
          <a:xfrm>
            <a:off x="589560" y="856180"/>
            <a:ext cx="4560584" cy="1128068"/>
          </a:xfrm>
        </p:spPr>
        <p:txBody>
          <a:bodyPr anchor="ctr">
            <a:normAutofit/>
          </a:bodyPr>
          <a:lstStyle/>
          <a:p>
            <a:r>
              <a:rPr lang="en-US" sz="4000" dirty="0"/>
              <a:t>Lab housing</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773FB43-9F48-A17C-3B07-D115A7A67280}"/>
              </a:ext>
            </a:extLst>
          </p:cNvPr>
          <p:cNvSpPr>
            <a:spLocks noGrp="1"/>
          </p:cNvSpPr>
          <p:nvPr>
            <p:ph idx="1"/>
          </p:nvPr>
        </p:nvSpPr>
        <p:spPr>
          <a:xfrm>
            <a:off x="590719" y="2330505"/>
            <a:ext cx="4559425" cy="2409495"/>
          </a:xfrm>
        </p:spPr>
        <p:txBody>
          <a:bodyPr anchor="ctr">
            <a:normAutofit/>
          </a:bodyPr>
          <a:lstStyle/>
          <a:p>
            <a:pPr marL="0" indent="0">
              <a:buNone/>
            </a:pPr>
            <a:r>
              <a:rPr lang="en-US" sz="2000" dirty="0"/>
              <a:t>The flies are kept in the lab so they can be monitored and the scientists can collect data on various behavioral, physiological, and morphological traits. </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helf with various objects on it&#10;&#10;Description automatically generated with medium confidence">
            <a:extLst>
              <a:ext uri="{FF2B5EF4-FFF2-40B4-BE49-F238E27FC236}">
                <a16:creationId xmlns:a16="http://schemas.microsoft.com/office/drawing/2014/main" id="{CED49038-7C3D-1550-D23E-8A46B050A797}"/>
              </a:ext>
            </a:extLst>
          </p:cNvPr>
          <p:cNvPicPr>
            <a:picLocks noChangeAspect="1"/>
          </p:cNvPicPr>
          <p:nvPr/>
        </p:nvPicPr>
        <p:blipFill rotWithShape="1">
          <a:blip r:embed="rId2"/>
          <a:srcRect t="19207" r="2" b="8090"/>
          <a:stretch/>
        </p:blipFill>
        <p:spPr>
          <a:xfrm>
            <a:off x="5977788" y="799352"/>
            <a:ext cx="5425410" cy="5259296"/>
          </a:xfrm>
          <a:prstGeom prst="rect">
            <a:avLst/>
          </a:prstGeom>
        </p:spPr>
      </p:pic>
    </p:spTree>
    <p:extLst>
      <p:ext uri="{BB962C8B-B14F-4D97-AF65-F5344CB8AC3E}">
        <p14:creationId xmlns:p14="http://schemas.microsoft.com/office/powerpoint/2010/main" val="95359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71D9-9125-55B2-83D8-17AD0770D4E0}"/>
              </a:ext>
            </a:extLst>
          </p:cNvPr>
          <p:cNvSpPr>
            <a:spLocks noGrp="1"/>
          </p:cNvSpPr>
          <p:nvPr>
            <p:ph type="title"/>
          </p:nvPr>
        </p:nvSpPr>
        <p:spPr>
          <a:xfrm>
            <a:off x="838200" y="5702341"/>
            <a:ext cx="7061616" cy="804161"/>
          </a:xfrm>
        </p:spPr>
        <p:txBody>
          <a:bodyPr vert="horz" lIns="91440" tIns="45720" rIns="91440" bIns="45720" rtlCol="0" anchor="ctr">
            <a:normAutofit/>
          </a:bodyPr>
          <a:lstStyle/>
          <a:p>
            <a:r>
              <a:rPr lang="en-US" sz="3200" kern="1200" dirty="0">
                <a:solidFill>
                  <a:schemeClr val="tx1"/>
                </a:solidFill>
                <a:latin typeface="+mj-lt"/>
                <a:ea typeface="+mj-ea"/>
                <a:cs typeface="+mj-cs"/>
              </a:rPr>
              <a:t>Close-ups of stalk-eyed flies</a:t>
            </a:r>
          </a:p>
        </p:txBody>
      </p:sp>
      <p:pic>
        <p:nvPicPr>
          <p:cNvPr id="5" name="Content Placeholder 4" descr="A close up of a bug&#10;&#10;Description automatically generated">
            <a:extLst>
              <a:ext uri="{FF2B5EF4-FFF2-40B4-BE49-F238E27FC236}">
                <a16:creationId xmlns:a16="http://schemas.microsoft.com/office/drawing/2014/main" id="{FDE05225-07E4-E719-BCEB-C2952F558BAC}"/>
              </a:ext>
            </a:extLst>
          </p:cNvPr>
          <p:cNvPicPr>
            <a:picLocks noGrp="1" noChangeAspect="1"/>
          </p:cNvPicPr>
          <p:nvPr>
            <p:ph idx="1"/>
          </p:nvPr>
        </p:nvPicPr>
        <p:blipFill rotWithShape="1">
          <a:blip r:embed="rId3"/>
          <a:srcRect r="710" b="2"/>
          <a:stretch/>
        </p:blipFill>
        <p:spPr>
          <a:xfrm>
            <a:off x="-9" y="10"/>
            <a:ext cx="6096000" cy="5279933"/>
          </a:xfrm>
          <a:prstGeom prst="rect">
            <a:avLst/>
          </a:prstGeom>
        </p:spPr>
      </p:pic>
      <p:pic>
        <p:nvPicPr>
          <p:cNvPr id="7" name="Picture 6" descr="A close up of a bug&#10;&#10;Description automatically generated">
            <a:extLst>
              <a:ext uri="{FF2B5EF4-FFF2-40B4-BE49-F238E27FC236}">
                <a16:creationId xmlns:a16="http://schemas.microsoft.com/office/drawing/2014/main" id="{65D68FAD-BDF5-C863-E04F-B927C2CC0193}"/>
              </a:ext>
            </a:extLst>
          </p:cNvPr>
          <p:cNvPicPr>
            <a:picLocks noChangeAspect="1"/>
          </p:cNvPicPr>
          <p:nvPr/>
        </p:nvPicPr>
        <p:blipFill rotWithShape="1">
          <a:blip r:embed="rId4"/>
          <a:srcRect l="80" r="3226"/>
          <a:stretch/>
        </p:blipFill>
        <p:spPr>
          <a:xfrm>
            <a:off x="6096008" y="10"/>
            <a:ext cx="6095999" cy="5279933"/>
          </a:xfrm>
          <a:prstGeom prst="rect">
            <a:avLst/>
          </a:prstGeom>
        </p:spPr>
      </p:pic>
      <p:grpSp>
        <p:nvGrpSpPr>
          <p:cNvPr id="12" name="Group 11">
            <a:extLst>
              <a:ext uri="{FF2B5EF4-FFF2-40B4-BE49-F238E27FC236}">
                <a16:creationId xmlns:a16="http://schemas.microsoft.com/office/drawing/2014/main" id="{4FAA5DCB-E796-5631-BEDF-C3538DF184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6489"/>
            <a:ext cx="12192000" cy="123364"/>
            <a:chOff x="1" y="6737460"/>
            <a:chExt cx="12192000" cy="123364"/>
          </a:xfrm>
        </p:grpSpPr>
        <p:sp>
          <p:nvSpPr>
            <p:cNvPr id="13" name="Rectangle 12">
              <a:extLst>
                <a:ext uri="{FF2B5EF4-FFF2-40B4-BE49-F238E27FC236}">
                  <a16:creationId xmlns:a16="http://schemas.microsoft.com/office/drawing/2014/main" id="{7D0E53FB-E9D7-2C90-1C0C-D8E0FA5DB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AE1BA7-C690-2F30-65D6-3759194F2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84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37544</TotalTime>
  <Words>507</Words>
  <Application>Microsoft Macintosh PowerPoint</Application>
  <PresentationFormat>Widescreen</PresentationFormat>
  <Paragraphs>41</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Size matters – and so does how you carry it</vt:lpstr>
      <vt:lpstr>John Swallow in the field at the beginning of his career.</vt:lpstr>
      <vt:lpstr>Barn Swallow Inspiration</vt:lpstr>
      <vt:lpstr>Stalk-eyed flies</vt:lpstr>
      <vt:lpstr>PowerPoint Presentation</vt:lpstr>
      <vt:lpstr>PowerPoint Presentation</vt:lpstr>
      <vt:lpstr>Eye span and body size – two variables of interest</vt:lpstr>
      <vt:lpstr>Lab housing</vt:lpstr>
      <vt:lpstr>Close-ups of stalk-eyed flies</vt:lpstr>
      <vt:lpstr>Close-ups of stalk-eyed flies</vt:lpstr>
      <vt:lpstr>Copulation</vt:lpstr>
      <vt:lpstr>Lab housing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Uselman, Melissa</dc:creator>
  <cp:lastModifiedBy>Uselman, Melissa</cp:lastModifiedBy>
  <cp:revision>2</cp:revision>
  <dcterms:created xsi:type="dcterms:W3CDTF">2023-08-02T18:44:16Z</dcterms:created>
  <dcterms:modified xsi:type="dcterms:W3CDTF">2023-08-31T16:59:34Z</dcterms:modified>
</cp:coreProperties>
</file>