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3"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0211"/>
  </p:normalViewPr>
  <p:slideViewPr>
    <p:cSldViewPr snapToGrid="0">
      <p:cViewPr varScale="1">
        <p:scale>
          <a:sx n="84" d="100"/>
          <a:sy n="84" d="100"/>
        </p:scale>
        <p:origin x="16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3432EF-4F7A-3840-88D8-20CFEA766642}" type="datetimeFigureOut">
              <a:rPr lang="en-US" smtClean="0"/>
              <a:t>7/27/23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5685F-BE63-F34D-B3F6-47B29930AECC}" type="slidenum">
              <a:rPr lang="en-US" smtClean="0"/>
              <a:t>‹#›</a:t>
            </a:fld>
            <a:endParaRPr lang="en-US"/>
          </a:p>
        </p:txBody>
      </p:sp>
    </p:spTree>
    <p:extLst>
      <p:ext uri="{BB962C8B-B14F-4D97-AF65-F5344CB8AC3E}">
        <p14:creationId xmlns:p14="http://schemas.microsoft.com/office/powerpoint/2010/main" val="3640266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5685F-BE63-F34D-B3F6-47B29930AECC}" type="slidenum">
              <a:rPr lang="en-US" smtClean="0"/>
              <a:t>1</a:t>
            </a:fld>
            <a:endParaRPr lang="en-US"/>
          </a:p>
        </p:txBody>
      </p:sp>
    </p:spTree>
    <p:extLst>
      <p:ext uri="{BB962C8B-B14F-4D97-AF65-F5344CB8AC3E}">
        <p14:creationId xmlns:p14="http://schemas.microsoft.com/office/powerpoint/2010/main" val="269957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Helvetica" pitchFamily="2" charset="0"/>
                <a:ea typeface="Times New Roman" panose="02020603050405020304" pitchFamily="18" charset="0"/>
              </a:rPr>
              <a:t>Making observations that lead to predictions is an important part of the scientific process. Adrienne started this project by making different maps to expand beyond her neighborhood and what she could observe while bike riding. These maps helped her visualize the data and then she made predictions based on her observations.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Helvetica" pitchFamily="2"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Helvetica" pitchFamily="2" charset="0"/>
                <a:ea typeface="Times New Roman" panose="02020603050405020304" pitchFamily="18" charset="0"/>
                <a:cs typeface="Helvetica" pitchFamily="2" charset="0"/>
              </a:rPr>
              <a:t>Below are maps showing the different neighborhoods in Minneapolis and St. Paul. Note that the maps show the key variables that Adrienne was interested in: % tree cover, tree species richness, resident household income levels, and % BIPOC residents. White areas on the maps indicate where there are no data available.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Helvetica" pitchFamily="2"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000000"/>
                </a:solidFill>
                <a:effectLst/>
                <a:latin typeface="Helvetica" pitchFamily="2" charset="0"/>
                <a:ea typeface="Times New Roman" panose="02020603050405020304" pitchFamily="18" charset="0"/>
                <a:cs typeface="Helvetica" pitchFamily="2" charset="0"/>
              </a:rPr>
              <a:t>Look closely at the maps and </a:t>
            </a:r>
            <a:r>
              <a:rPr lang="en-US" sz="1800" b="1" dirty="0">
                <a:solidFill>
                  <a:srgbClr val="000000"/>
                </a:solidFill>
                <a:effectLst/>
                <a:latin typeface="Helvetica" pitchFamily="2" charset="0"/>
                <a:ea typeface="Times New Roman" panose="02020603050405020304" pitchFamily="18" charset="0"/>
              </a:rPr>
              <a:t>identify any patterns or trends. Draw arrows pointing out important observations and write one sentence describing what you see next to each arrow.</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85685F-BE63-F34D-B3F6-47B29930AECC}" type="slidenum">
              <a:rPr lang="en-US" smtClean="0"/>
              <a:t>4</a:t>
            </a:fld>
            <a:endParaRPr lang="en-US"/>
          </a:p>
        </p:txBody>
      </p:sp>
    </p:spTree>
    <p:extLst>
      <p:ext uri="{BB962C8B-B14F-4D97-AF65-F5344CB8AC3E}">
        <p14:creationId xmlns:p14="http://schemas.microsoft.com/office/powerpoint/2010/main" val="360267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5685F-BE63-F34D-B3F6-47B29930AECC}" type="slidenum">
              <a:rPr lang="en-US" smtClean="0"/>
              <a:t>6</a:t>
            </a:fld>
            <a:endParaRPr lang="en-US"/>
          </a:p>
        </p:txBody>
      </p:sp>
    </p:spTree>
    <p:extLst>
      <p:ext uri="{BB962C8B-B14F-4D97-AF65-F5344CB8AC3E}">
        <p14:creationId xmlns:p14="http://schemas.microsoft.com/office/powerpoint/2010/main" val="129504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5685F-BE63-F34D-B3F6-47B29930AECC}" type="slidenum">
              <a:rPr lang="en-US" smtClean="0"/>
              <a:t>8</a:t>
            </a:fld>
            <a:endParaRPr lang="en-US"/>
          </a:p>
        </p:txBody>
      </p:sp>
    </p:spTree>
    <p:extLst>
      <p:ext uri="{BB962C8B-B14F-4D97-AF65-F5344CB8AC3E}">
        <p14:creationId xmlns:p14="http://schemas.microsoft.com/office/powerpoint/2010/main" val="4017503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7A73-B0E1-0757-6890-199374636D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3755F8-16B5-43BD-BDCF-DAC45F8C8A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49D50F-311C-61C1-31A5-8DE70D0F0CDA}"/>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5" name="Footer Placeholder 4">
            <a:extLst>
              <a:ext uri="{FF2B5EF4-FFF2-40B4-BE49-F238E27FC236}">
                <a16:creationId xmlns:a16="http://schemas.microsoft.com/office/drawing/2014/main" id="{9E022909-A7FC-42FC-52D4-1487C232D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6AFEC-E8CF-4277-0ABC-8FEDBDA0257A}"/>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1043181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66C5-4601-2A1F-F833-0B77E01CFA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6498C9-CA51-E9EA-2811-7D75047B9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EB73C-61E9-1C77-BBD5-45B0AA8C8653}"/>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5" name="Footer Placeholder 4">
            <a:extLst>
              <a:ext uri="{FF2B5EF4-FFF2-40B4-BE49-F238E27FC236}">
                <a16:creationId xmlns:a16="http://schemas.microsoft.com/office/drawing/2014/main" id="{031DF102-F7A2-F9C1-89DC-6D0F59782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16482-9952-8657-61D4-9E728FEEE152}"/>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3435980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9FB24-F80D-D98B-0E56-918C5DE126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DC8082-5ECE-3766-F630-6A3DE38C00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9B343-BEFD-3156-1778-18027D3464D9}"/>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5" name="Footer Placeholder 4">
            <a:extLst>
              <a:ext uri="{FF2B5EF4-FFF2-40B4-BE49-F238E27FC236}">
                <a16:creationId xmlns:a16="http://schemas.microsoft.com/office/drawing/2014/main" id="{AD4DC731-F62D-36F8-A46E-3590B0367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48425-D5F6-2EFB-5BC6-7727554589B3}"/>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310604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7F30-5BE7-7591-FBE7-35CDFFDD1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F75132-4FFE-FD67-9EDA-63CFA0B51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67374-8B47-93FF-3372-69A4BAA41900}"/>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5" name="Footer Placeholder 4">
            <a:extLst>
              <a:ext uri="{FF2B5EF4-FFF2-40B4-BE49-F238E27FC236}">
                <a16:creationId xmlns:a16="http://schemas.microsoft.com/office/drawing/2014/main" id="{D038540C-3864-8893-D498-FD8E042469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7E0B6-3D1C-3085-0916-27C6E1D90DEF}"/>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416955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D621-899E-D69B-1DB7-5D60F24C9D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E6BF2-54F6-E242-B0A0-FA682F83E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217166-3FBF-3B0D-A5F5-C06076DDE982}"/>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5" name="Footer Placeholder 4">
            <a:extLst>
              <a:ext uri="{FF2B5EF4-FFF2-40B4-BE49-F238E27FC236}">
                <a16:creationId xmlns:a16="http://schemas.microsoft.com/office/drawing/2014/main" id="{C670789F-47E0-77CB-BD75-C6A426466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210C3-EFAD-0BF9-6C1B-468D0428DA75}"/>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315771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DC64-030A-08A0-52E8-FB2CD267B5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236F9-D71C-26D4-B621-5CC08D76A6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8A0D05-33C3-3512-7168-35B323ADD0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F80C56-72B7-7444-DE9B-C9D211E8F58C}"/>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6" name="Footer Placeholder 5">
            <a:extLst>
              <a:ext uri="{FF2B5EF4-FFF2-40B4-BE49-F238E27FC236}">
                <a16:creationId xmlns:a16="http://schemas.microsoft.com/office/drawing/2014/main" id="{8BED2E51-20E2-1478-43D0-BD427B417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3CBFE-F564-5975-05B6-895C24369595}"/>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364009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886A4-8618-8B7D-E7C3-6F67C36841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5C3DD2-0555-D614-2D84-2EB9980EF3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3ED58F-0E24-152F-398B-9247269ED2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C2BC42-ADD3-9817-6E65-CE23243183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8CBEBB-413D-BB7E-888D-A15F283C4A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0B582F-F5A4-130F-EDAD-C875E1F34462}"/>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8" name="Footer Placeholder 7">
            <a:extLst>
              <a:ext uri="{FF2B5EF4-FFF2-40B4-BE49-F238E27FC236}">
                <a16:creationId xmlns:a16="http://schemas.microsoft.com/office/drawing/2014/main" id="{174AD17C-8AB6-8A88-3824-9EFABF917E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D162FF-8139-826D-FE1F-D9BA9E5EA16B}"/>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547212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1F8CA-B053-853C-4A4B-AD839D12EE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684B7-F9D3-8BDE-7EF5-797C681BE65B}"/>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4" name="Footer Placeholder 3">
            <a:extLst>
              <a:ext uri="{FF2B5EF4-FFF2-40B4-BE49-F238E27FC236}">
                <a16:creationId xmlns:a16="http://schemas.microsoft.com/office/drawing/2014/main" id="{0A0AEB49-8E9B-AA74-7183-A126D51AD0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400442-F8F6-C441-E873-DB333A48D6E8}"/>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1455239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B47549-865F-C537-2C48-034B91938C20}"/>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3" name="Footer Placeholder 2">
            <a:extLst>
              <a:ext uri="{FF2B5EF4-FFF2-40B4-BE49-F238E27FC236}">
                <a16:creationId xmlns:a16="http://schemas.microsoft.com/office/drawing/2014/main" id="{49017C24-A3CA-F800-5794-05F7F3745C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F68266-EA90-11A2-8F05-868B59F0AEB2}"/>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86637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8F340-D5DA-4DE8-7423-6311C072AF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2AF39E-BC39-9DFB-C6C8-2A57C5EDE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7521FB-A76A-72B2-A2B3-28F6BB184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9C6422-092B-E670-31C0-E4CC290ECFCE}"/>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6" name="Footer Placeholder 5">
            <a:extLst>
              <a:ext uri="{FF2B5EF4-FFF2-40B4-BE49-F238E27FC236}">
                <a16:creationId xmlns:a16="http://schemas.microsoft.com/office/drawing/2014/main" id="{A0BE7DAE-44DC-26A1-5C15-EBE3AAE2CF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3FB1FE-9D99-5A89-3892-79C5675086AC}"/>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1210687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D5ED-C263-9AB2-9E75-3CD84A9268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6D475-AD82-BE34-288C-A7147C353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B759F5-D803-95C4-99A1-839C9A696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7066E-4F1F-21F9-39BD-51B1638219E5}"/>
              </a:ext>
            </a:extLst>
          </p:cNvPr>
          <p:cNvSpPr>
            <a:spLocks noGrp="1"/>
          </p:cNvSpPr>
          <p:nvPr>
            <p:ph type="dt" sz="half" idx="10"/>
          </p:nvPr>
        </p:nvSpPr>
        <p:spPr/>
        <p:txBody>
          <a:bodyPr/>
          <a:lstStyle/>
          <a:p>
            <a:fld id="{06986E92-9104-C848-97FC-2FD8641BF15E}" type="datetimeFigureOut">
              <a:rPr lang="en-US" smtClean="0"/>
              <a:t>7/27/23</a:t>
            </a:fld>
            <a:endParaRPr lang="en-US"/>
          </a:p>
        </p:txBody>
      </p:sp>
      <p:sp>
        <p:nvSpPr>
          <p:cNvPr id="6" name="Footer Placeholder 5">
            <a:extLst>
              <a:ext uri="{FF2B5EF4-FFF2-40B4-BE49-F238E27FC236}">
                <a16:creationId xmlns:a16="http://schemas.microsoft.com/office/drawing/2014/main" id="{6C71CE6E-7CF5-72F5-7755-9C3BCDE63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39CAA-1BBC-EF32-50F1-A4E9F71591CE}"/>
              </a:ext>
            </a:extLst>
          </p:cNvPr>
          <p:cNvSpPr>
            <a:spLocks noGrp="1"/>
          </p:cNvSpPr>
          <p:nvPr>
            <p:ph type="sldNum" sz="quarter" idx="12"/>
          </p:nvPr>
        </p:nvSpPr>
        <p:spPr/>
        <p:txBody>
          <a:bodyPr/>
          <a:lstStyle/>
          <a:p>
            <a:fld id="{0CA9B8B3-14CC-8743-A8E0-A83C4F4A4E12}" type="slidenum">
              <a:rPr lang="en-US" smtClean="0"/>
              <a:t>‹#›</a:t>
            </a:fld>
            <a:endParaRPr lang="en-US"/>
          </a:p>
        </p:txBody>
      </p:sp>
    </p:spTree>
    <p:extLst>
      <p:ext uri="{BB962C8B-B14F-4D97-AF65-F5344CB8AC3E}">
        <p14:creationId xmlns:p14="http://schemas.microsoft.com/office/powerpoint/2010/main" val="15769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7E3A01-3B84-E843-6318-8A8A97007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78EBB6-FB8D-460F-3BBE-B26F72F18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89C59-DC97-33D0-7430-2B0EF4A9C4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986E92-9104-C848-97FC-2FD8641BF15E}" type="datetimeFigureOut">
              <a:rPr lang="en-US" smtClean="0"/>
              <a:t>7/27/23</a:t>
            </a:fld>
            <a:endParaRPr lang="en-US"/>
          </a:p>
        </p:txBody>
      </p:sp>
      <p:sp>
        <p:nvSpPr>
          <p:cNvPr id="5" name="Footer Placeholder 4">
            <a:extLst>
              <a:ext uri="{FF2B5EF4-FFF2-40B4-BE49-F238E27FC236}">
                <a16:creationId xmlns:a16="http://schemas.microsoft.com/office/drawing/2014/main" id="{6504979E-60A5-900E-D062-706FEF8990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4E4872-B5C4-A11D-B732-4F267442D2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9B8B3-14CC-8743-A8E0-A83C4F4A4E12}" type="slidenum">
              <a:rPr lang="en-US" smtClean="0"/>
              <a:t>‹#›</a:t>
            </a:fld>
            <a:endParaRPr lang="en-US"/>
          </a:p>
        </p:txBody>
      </p:sp>
    </p:spTree>
    <p:extLst>
      <p:ext uri="{BB962C8B-B14F-4D97-AF65-F5344CB8AC3E}">
        <p14:creationId xmlns:p14="http://schemas.microsoft.com/office/powerpoint/2010/main" val="4266446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1BA71-153F-D6CF-0BA9-7F182F7F2877}"/>
              </a:ext>
            </a:extLst>
          </p:cNvPr>
          <p:cNvSpPr>
            <a:spLocks noGrp="1"/>
          </p:cNvSpPr>
          <p:nvPr>
            <p:ph type="ctrTitle"/>
          </p:nvPr>
        </p:nvSpPr>
        <p:spPr>
          <a:xfrm>
            <a:off x="640080" y="320040"/>
            <a:ext cx="6692827" cy="3892669"/>
          </a:xfrm>
        </p:spPr>
        <p:txBody>
          <a:bodyPr>
            <a:normAutofit/>
          </a:bodyPr>
          <a:lstStyle/>
          <a:p>
            <a:pPr algn="l"/>
            <a:r>
              <a:rPr lang="en-US" sz="6600"/>
              <a:t>Trees and the City</a:t>
            </a:r>
          </a:p>
        </p:txBody>
      </p:sp>
      <p:sp>
        <p:nvSpPr>
          <p:cNvPr id="3" name="Subtitle 2">
            <a:extLst>
              <a:ext uri="{FF2B5EF4-FFF2-40B4-BE49-F238E27FC236}">
                <a16:creationId xmlns:a16="http://schemas.microsoft.com/office/drawing/2014/main" id="{B1DD786B-14C7-E221-03FA-C01DF2BDC916}"/>
              </a:ext>
            </a:extLst>
          </p:cNvPr>
          <p:cNvSpPr>
            <a:spLocks noGrp="1"/>
          </p:cNvSpPr>
          <p:nvPr>
            <p:ph type="subTitle" idx="1"/>
          </p:nvPr>
        </p:nvSpPr>
        <p:spPr>
          <a:xfrm>
            <a:off x="640080" y="4631161"/>
            <a:ext cx="6692827" cy="1569486"/>
          </a:xfrm>
        </p:spPr>
        <p:txBody>
          <a:bodyPr>
            <a:normAutofit/>
          </a:bodyPr>
          <a:lstStyle/>
          <a:p>
            <a:pPr algn="l"/>
            <a:r>
              <a:rPr lang="en-US">
                <a:effectLst/>
                <a:latin typeface="Helvetica" pitchFamily="2" charset="0"/>
                <a:ea typeface="Times New Roman" panose="02020603050405020304" pitchFamily="18" charset="0"/>
              </a:rPr>
              <a:t>Featured scientist:</a:t>
            </a:r>
            <a:r>
              <a:rPr lang="en-US">
                <a:effectLst/>
                <a:latin typeface="Courier New" panose="02070309020205020404" pitchFamily="49" charset="0"/>
                <a:ea typeface="Times New Roman" panose="02020603050405020304" pitchFamily="18" charset="0"/>
              </a:rPr>
              <a:t> </a:t>
            </a:r>
            <a:r>
              <a:rPr lang="en-US">
                <a:effectLst/>
                <a:latin typeface="Helvetica" pitchFamily="2" charset="0"/>
                <a:ea typeface="Times New Roman" panose="02020603050405020304" pitchFamily="18" charset="0"/>
              </a:rPr>
              <a:t>Adrienne Keller (she/her) from the University of Minnesota</a:t>
            </a:r>
            <a:endParaRPr lang="en-US">
              <a:effectLst/>
              <a:latin typeface="Times New Roman" panose="02020603050405020304" pitchFamily="18" charset="0"/>
              <a:ea typeface="Times New Roman" panose="02020603050405020304" pitchFamily="18" charset="0"/>
            </a:endParaRPr>
          </a:p>
          <a:p>
            <a:pPr algn="l"/>
            <a:endParaRPr lang="en-US"/>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treet">
            <a:extLst>
              <a:ext uri="{FF2B5EF4-FFF2-40B4-BE49-F238E27FC236}">
                <a16:creationId xmlns:a16="http://schemas.microsoft.com/office/drawing/2014/main" id="{37C7720C-56CF-ABAE-D226-28BBD0817F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1544" y="1267079"/>
            <a:ext cx="4087368" cy="4087368"/>
          </a:xfrm>
          <a:prstGeom prst="rect">
            <a:avLst/>
          </a:prstGeom>
        </p:spPr>
      </p:pic>
      <p:pic>
        <p:nvPicPr>
          <p:cNvPr id="5" name="Picture 4">
            <a:extLst>
              <a:ext uri="{FF2B5EF4-FFF2-40B4-BE49-F238E27FC236}">
                <a16:creationId xmlns:a16="http://schemas.microsoft.com/office/drawing/2014/main" id="{D94A8633-B15D-83BC-7EB3-60F5EC2E4FBC}"/>
              </a:ext>
            </a:extLst>
          </p:cNvPr>
          <p:cNvPicPr>
            <a:picLocks noChangeAspect="1"/>
          </p:cNvPicPr>
          <p:nvPr/>
        </p:nvPicPr>
        <p:blipFill>
          <a:blip r:embed="rId5"/>
          <a:stretch>
            <a:fillRect/>
          </a:stretch>
        </p:blipFill>
        <p:spPr>
          <a:xfrm>
            <a:off x="8005336" y="4816750"/>
            <a:ext cx="3514235" cy="1075394"/>
          </a:xfrm>
          <a:prstGeom prst="rect">
            <a:avLst/>
          </a:prstGeom>
        </p:spPr>
      </p:pic>
      <p:pic>
        <p:nvPicPr>
          <p:cNvPr id="8" name="Picture 7">
            <a:extLst>
              <a:ext uri="{FF2B5EF4-FFF2-40B4-BE49-F238E27FC236}">
                <a16:creationId xmlns:a16="http://schemas.microsoft.com/office/drawing/2014/main" id="{DE5DC750-C12A-2E47-36C0-2C3B2EC8F702}"/>
              </a:ext>
            </a:extLst>
          </p:cNvPr>
          <p:cNvPicPr>
            <a:picLocks noChangeAspect="1"/>
          </p:cNvPicPr>
          <p:nvPr/>
        </p:nvPicPr>
        <p:blipFill rotWithShape="1">
          <a:blip r:embed="rId6"/>
          <a:srcRect t="9921"/>
          <a:stretch/>
        </p:blipFill>
        <p:spPr>
          <a:xfrm>
            <a:off x="2696432" y="320040"/>
            <a:ext cx="2261719" cy="2716459"/>
          </a:xfrm>
          <a:prstGeom prst="rect">
            <a:avLst/>
          </a:prstGeom>
        </p:spPr>
      </p:pic>
    </p:spTree>
    <p:extLst>
      <p:ext uri="{BB962C8B-B14F-4D97-AF65-F5344CB8AC3E}">
        <p14:creationId xmlns:p14="http://schemas.microsoft.com/office/powerpoint/2010/main" val="2490344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E1BDF1B-4B0B-F00A-687D-6D2DE5AAB87E}"/>
              </a:ext>
            </a:extLst>
          </p:cNvPr>
          <p:cNvPicPr>
            <a:picLocks noChangeAspect="1"/>
          </p:cNvPicPr>
          <p:nvPr/>
        </p:nvPicPr>
        <p:blipFill rotWithShape="1">
          <a:blip r:embed="rId2"/>
          <a:srcRect t="15273" r="-1" b="189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E7ABF6A-9CCF-EC5A-AEAD-9440486710FB}"/>
              </a:ext>
            </a:extLst>
          </p:cNvPr>
          <p:cNvSpPr txBox="1"/>
          <p:nvPr/>
        </p:nvSpPr>
        <p:spPr>
          <a:xfrm>
            <a:off x="5297761" y="2706624"/>
            <a:ext cx="6557907" cy="3483864"/>
          </a:xfrm>
          <a:prstGeom prst="rect">
            <a:avLst/>
          </a:prstGeom>
        </p:spPr>
        <p:txBody>
          <a:bodyPr vert="horz" lIns="91440" tIns="45720" rIns="91440" bIns="45720" rtlCol="0">
            <a:noAutofit/>
          </a:bodyPr>
          <a:lstStyle/>
          <a:p>
            <a:pPr marR="0">
              <a:lnSpc>
                <a:spcPct val="90000"/>
              </a:lnSpc>
              <a:spcBef>
                <a:spcPts val="0"/>
              </a:spcBef>
              <a:spcAft>
                <a:spcPts val="600"/>
              </a:spcAft>
            </a:pPr>
            <a:r>
              <a:rPr lang="en-US" sz="2800" dirty="0">
                <a:effectLst/>
                <a:latin typeface="Arial" panose="020B0604020202020204" pitchFamily="34" charset="0"/>
                <a:cs typeface="Arial" panose="020B0604020202020204" pitchFamily="34" charset="0"/>
              </a:rPr>
              <a:t>When Adrienne first moved to the Twin Cities in Minnesota, she started exploring Minneapolis and St. Paul by bike. Biking is done at a slow enough pace where she can travel long distances but still make observations about neighborhoods in these cities. As an ecologist, she naturally found herself looking for patterns in trees. </a:t>
            </a:r>
          </a:p>
        </p:txBody>
      </p:sp>
    </p:spTree>
    <p:extLst>
      <p:ext uri="{BB962C8B-B14F-4D97-AF65-F5344CB8AC3E}">
        <p14:creationId xmlns:p14="http://schemas.microsoft.com/office/powerpoint/2010/main" val="1158657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7555941-5299-470B-2D18-2CA4CA6B2C30}"/>
              </a:ext>
            </a:extLst>
          </p:cNvPr>
          <p:cNvSpPr txBox="1"/>
          <p:nvPr/>
        </p:nvSpPr>
        <p:spPr>
          <a:xfrm>
            <a:off x="640080" y="2872899"/>
            <a:ext cx="4396377" cy="3320668"/>
          </a:xfrm>
          <a:prstGeom prst="rect">
            <a:avLst/>
          </a:prstGeom>
        </p:spPr>
        <p:txBody>
          <a:bodyPr vert="horz" lIns="91440" tIns="45720" rIns="91440" bIns="45720" rtlCol="0">
            <a:noAutofit/>
          </a:bodyPr>
          <a:lstStyle/>
          <a:p>
            <a:pPr>
              <a:lnSpc>
                <a:spcPct val="90000"/>
              </a:lnSpc>
              <a:spcAft>
                <a:spcPts val="600"/>
              </a:spcAft>
            </a:pPr>
            <a:r>
              <a:rPr lang="en-US" sz="2400" dirty="0">
                <a:effectLst/>
                <a:latin typeface="Arial" panose="020B0604020202020204" pitchFamily="34" charset="0"/>
                <a:cs typeface="Arial" panose="020B0604020202020204" pitchFamily="34" charset="0"/>
              </a:rPr>
              <a:t>She noticed some older neighborhoods in St. Paul have a lot of large trees that provide plenty of shade and </a:t>
            </a:r>
            <a:r>
              <a:rPr lang="en-US" sz="2400" b="1" dirty="0">
                <a:effectLst/>
                <a:latin typeface="Arial" panose="020B0604020202020204" pitchFamily="34" charset="0"/>
                <a:cs typeface="Arial" panose="020B0604020202020204" pitchFamily="34" charset="0"/>
              </a:rPr>
              <a:t>tree cover</a:t>
            </a:r>
            <a:r>
              <a:rPr lang="en-US" sz="2400" dirty="0">
                <a:effectLst/>
                <a:latin typeface="Arial" panose="020B0604020202020204" pitchFamily="34" charset="0"/>
                <a:cs typeface="Arial" panose="020B0604020202020204" pitchFamily="34" charset="0"/>
              </a:rPr>
              <a:t>. In other neighborhoods, Adrienne saw fewer types of trees and noticed that she spent less time shaded by branches and leaves. </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86BDA87-AAD2-B275-3AB8-DF43EA752881}"/>
              </a:ext>
            </a:extLst>
          </p:cNvPr>
          <p:cNvPicPr>
            <a:picLocks noChangeAspect="1"/>
          </p:cNvPicPr>
          <p:nvPr/>
        </p:nvPicPr>
        <p:blipFill rotWithShape="1">
          <a:blip r:embed="rId2"/>
          <a:srcRect t="504" r="-1" b="2472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50522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EB0780-C6C7-0219-1674-6E89CF6C5F3C}"/>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R="0">
              <a:lnSpc>
                <a:spcPct val="90000"/>
              </a:lnSpc>
              <a:spcBef>
                <a:spcPts val="0"/>
              </a:spcBef>
              <a:spcAft>
                <a:spcPts val="600"/>
              </a:spcAft>
            </a:pPr>
            <a:r>
              <a:rPr lang="en-US" sz="1700" dirty="0">
                <a:effectLst/>
                <a:latin typeface="Arial" panose="020B0604020202020204" pitchFamily="34" charset="0"/>
                <a:cs typeface="Arial" panose="020B0604020202020204" pitchFamily="34" charset="0"/>
              </a:rPr>
              <a:t>Maps of different neighborhoods in Minneapolis and St. Paul. Note that the maps show the key variables that Adrienne was interested in: % tree cover, tree species richness, resident household income levels, and % BIPOC residents. White areas on the maps indicate where there are no data available.  </a:t>
            </a:r>
          </a:p>
          <a:p>
            <a:pPr marR="0">
              <a:lnSpc>
                <a:spcPct val="90000"/>
              </a:lnSpc>
              <a:spcBef>
                <a:spcPts val="0"/>
              </a:spcBef>
              <a:spcAft>
                <a:spcPts val="600"/>
              </a:spcAft>
            </a:pPr>
            <a:endParaRPr lang="en-US" sz="1700" dirty="0">
              <a:effectLst/>
              <a:latin typeface="Arial" panose="020B0604020202020204" pitchFamily="34" charset="0"/>
              <a:cs typeface="Arial" panose="020B0604020202020204" pitchFamily="34" charset="0"/>
            </a:endParaRPr>
          </a:p>
          <a:p>
            <a:pPr marR="0">
              <a:lnSpc>
                <a:spcPct val="90000"/>
              </a:lnSpc>
              <a:spcBef>
                <a:spcPts val="0"/>
              </a:spcBef>
              <a:spcAft>
                <a:spcPts val="600"/>
              </a:spcAft>
            </a:pPr>
            <a:r>
              <a:rPr lang="en-US" sz="1700" b="1" dirty="0">
                <a:effectLst/>
                <a:latin typeface="Arial" panose="020B0604020202020204" pitchFamily="34" charset="0"/>
                <a:cs typeface="Arial" panose="020B0604020202020204" pitchFamily="34" charset="0"/>
              </a:rPr>
              <a:t>Look closely at the maps and identify any patterns or trends.</a:t>
            </a:r>
            <a:endParaRPr lang="en-US" sz="17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D4F8191-92C1-1447-F009-6AE93E4E8BBD}"/>
              </a:ext>
            </a:extLst>
          </p:cNvPr>
          <p:cNvPicPr>
            <a:picLocks noChangeAspect="1"/>
          </p:cNvPicPr>
          <p:nvPr/>
        </p:nvPicPr>
        <p:blipFill rotWithShape="1">
          <a:blip r:embed="rId3"/>
          <a:srcRect t="3077" b="4175"/>
          <a:stretch/>
        </p:blipFill>
        <p:spPr bwMode="auto">
          <a:xfrm>
            <a:off x="4978401" y="161109"/>
            <a:ext cx="6976570" cy="647063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5454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7BFEF50-8438-605D-C317-BE605D6FE2C9}"/>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kern="1200" dirty="0">
                <a:solidFill>
                  <a:schemeClr val="bg1"/>
                </a:solidFill>
                <a:latin typeface="Arial" panose="020B0604020202020204" pitchFamily="34" charset="0"/>
                <a:ea typeface="+mj-ea"/>
                <a:cs typeface="Arial" panose="020B0604020202020204" pitchFamily="34" charset="0"/>
              </a:rPr>
              <a:t>Data For Median Household Income (in dollars)</a:t>
            </a:r>
          </a:p>
        </p:txBody>
      </p:sp>
      <p:pic>
        <p:nvPicPr>
          <p:cNvPr id="5" name="Picture 4">
            <a:extLst>
              <a:ext uri="{FF2B5EF4-FFF2-40B4-BE49-F238E27FC236}">
                <a16:creationId xmlns:a16="http://schemas.microsoft.com/office/drawing/2014/main" id="{134CB459-92C3-0F78-02D2-9E221EE768DB}"/>
              </a:ext>
            </a:extLst>
          </p:cNvPr>
          <p:cNvPicPr>
            <a:picLocks noChangeAspect="1"/>
          </p:cNvPicPr>
          <p:nvPr/>
        </p:nvPicPr>
        <p:blipFill>
          <a:blip r:embed="rId2"/>
          <a:stretch>
            <a:fillRect/>
          </a:stretch>
        </p:blipFill>
        <p:spPr>
          <a:xfrm>
            <a:off x="643467" y="2184638"/>
            <a:ext cx="10905066" cy="3375377"/>
          </a:xfrm>
          <a:prstGeom prst="rect">
            <a:avLst/>
          </a:prstGeom>
        </p:spPr>
      </p:pic>
    </p:spTree>
    <p:extLst>
      <p:ext uri="{BB962C8B-B14F-4D97-AF65-F5344CB8AC3E}">
        <p14:creationId xmlns:p14="http://schemas.microsoft.com/office/powerpoint/2010/main" val="3933337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B9FD9A-6297-940D-614D-4FADDA543A0D}"/>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kern="1200" dirty="0">
                <a:solidFill>
                  <a:schemeClr val="bg1"/>
                </a:solidFill>
                <a:latin typeface="Arial" panose="020B0604020202020204" pitchFamily="34" charset="0"/>
                <a:ea typeface="+mj-ea"/>
                <a:cs typeface="Arial" panose="020B0604020202020204" pitchFamily="34" charset="0"/>
              </a:rPr>
              <a:t>Graphs For Median Household Income (in dollars)</a:t>
            </a:r>
          </a:p>
        </p:txBody>
      </p:sp>
      <p:pic>
        <p:nvPicPr>
          <p:cNvPr id="3" name="Picture 2">
            <a:extLst>
              <a:ext uri="{FF2B5EF4-FFF2-40B4-BE49-F238E27FC236}">
                <a16:creationId xmlns:a16="http://schemas.microsoft.com/office/drawing/2014/main" id="{B99AF177-22A6-7825-852E-2A2248010EBF}"/>
              </a:ext>
            </a:extLst>
          </p:cNvPr>
          <p:cNvPicPr>
            <a:picLocks noChangeAspect="1"/>
          </p:cNvPicPr>
          <p:nvPr/>
        </p:nvPicPr>
        <p:blipFill>
          <a:blip r:embed="rId3"/>
          <a:stretch>
            <a:fillRect/>
          </a:stretch>
        </p:blipFill>
        <p:spPr>
          <a:xfrm>
            <a:off x="346112" y="1820334"/>
            <a:ext cx="5142518" cy="4394199"/>
          </a:xfrm>
          <a:prstGeom prst="rect">
            <a:avLst/>
          </a:prstGeom>
        </p:spPr>
      </p:pic>
      <p:pic>
        <p:nvPicPr>
          <p:cNvPr id="5" name="Picture 4">
            <a:extLst>
              <a:ext uri="{FF2B5EF4-FFF2-40B4-BE49-F238E27FC236}">
                <a16:creationId xmlns:a16="http://schemas.microsoft.com/office/drawing/2014/main" id="{D0EDF121-746D-0044-1C84-46B8DAADCBF2}"/>
              </a:ext>
            </a:extLst>
          </p:cNvPr>
          <p:cNvPicPr>
            <a:picLocks noChangeAspect="1"/>
          </p:cNvPicPr>
          <p:nvPr/>
        </p:nvPicPr>
        <p:blipFill>
          <a:blip r:embed="rId4"/>
          <a:stretch>
            <a:fillRect/>
          </a:stretch>
        </p:blipFill>
        <p:spPr>
          <a:xfrm>
            <a:off x="5704114" y="1693333"/>
            <a:ext cx="5397500" cy="4648200"/>
          </a:xfrm>
          <a:prstGeom prst="rect">
            <a:avLst/>
          </a:prstGeom>
        </p:spPr>
      </p:pic>
      <p:pic>
        <p:nvPicPr>
          <p:cNvPr id="6" name="Picture 5">
            <a:extLst>
              <a:ext uri="{FF2B5EF4-FFF2-40B4-BE49-F238E27FC236}">
                <a16:creationId xmlns:a16="http://schemas.microsoft.com/office/drawing/2014/main" id="{39B64C4C-A88F-7344-D9A4-6DD2A2BAFDB1}"/>
              </a:ext>
            </a:extLst>
          </p:cNvPr>
          <p:cNvPicPr>
            <a:picLocks noChangeAspect="1"/>
          </p:cNvPicPr>
          <p:nvPr/>
        </p:nvPicPr>
        <p:blipFill>
          <a:blip r:embed="rId5"/>
          <a:stretch>
            <a:fillRect/>
          </a:stretch>
        </p:blipFill>
        <p:spPr>
          <a:xfrm>
            <a:off x="10205709" y="4196974"/>
            <a:ext cx="1561748" cy="884767"/>
          </a:xfrm>
          <a:prstGeom prst="rect">
            <a:avLst/>
          </a:prstGeom>
          <a:ln>
            <a:solidFill>
              <a:schemeClr val="tx1"/>
            </a:solidFill>
          </a:ln>
        </p:spPr>
      </p:pic>
      <p:pic>
        <p:nvPicPr>
          <p:cNvPr id="9" name="Picture 8">
            <a:extLst>
              <a:ext uri="{FF2B5EF4-FFF2-40B4-BE49-F238E27FC236}">
                <a16:creationId xmlns:a16="http://schemas.microsoft.com/office/drawing/2014/main" id="{A557B178-FACE-C301-BC70-685F2A74FE16}"/>
              </a:ext>
            </a:extLst>
          </p:cNvPr>
          <p:cNvPicPr>
            <a:picLocks noChangeAspect="1"/>
          </p:cNvPicPr>
          <p:nvPr/>
        </p:nvPicPr>
        <p:blipFill rotWithShape="1">
          <a:blip r:embed="rId6"/>
          <a:srcRect t="8922" r="6390" b="-5263"/>
          <a:stretch/>
        </p:blipFill>
        <p:spPr>
          <a:xfrm>
            <a:off x="906651" y="5631542"/>
            <a:ext cx="4884549" cy="502135"/>
          </a:xfrm>
          <a:prstGeom prst="rect">
            <a:avLst/>
          </a:prstGeom>
        </p:spPr>
      </p:pic>
      <p:pic>
        <p:nvPicPr>
          <p:cNvPr id="10" name="Picture 9">
            <a:extLst>
              <a:ext uri="{FF2B5EF4-FFF2-40B4-BE49-F238E27FC236}">
                <a16:creationId xmlns:a16="http://schemas.microsoft.com/office/drawing/2014/main" id="{2F7A2190-C6C5-F69E-8C97-F32102DBFA3A}"/>
              </a:ext>
            </a:extLst>
          </p:cNvPr>
          <p:cNvPicPr>
            <a:picLocks noChangeAspect="1"/>
          </p:cNvPicPr>
          <p:nvPr/>
        </p:nvPicPr>
        <p:blipFill rotWithShape="1">
          <a:blip r:embed="rId6"/>
          <a:srcRect t="8922" r="6390" b="-5263"/>
          <a:stretch/>
        </p:blipFill>
        <p:spPr>
          <a:xfrm>
            <a:off x="6400802" y="5712398"/>
            <a:ext cx="4884549" cy="502135"/>
          </a:xfrm>
          <a:prstGeom prst="rect">
            <a:avLst/>
          </a:prstGeom>
        </p:spPr>
      </p:pic>
    </p:spTree>
    <p:extLst>
      <p:ext uri="{BB962C8B-B14F-4D97-AF65-F5344CB8AC3E}">
        <p14:creationId xmlns:p14="http://schemas.microsoft.com/office/powerpoint/2010/main" val="2005718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E5D2479-C520-700F-35F9-D3857BE2A375}"/>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kern="1200" dirty="0">
                <a:solidFill>
                  <a:schemeClr val="bg1"/>
                </a:solidFill>
                <a:latin typeface="Arial" panose="020B0604020202020204" pitchFamily="34" charset="0"/>
                <a:ea typeface="+mj-ea"/>
                <a:cs typeface="Arial" panose="020B0604020202020204" pitchFamily="34" charset="0"/>
              </a:rPr>
              <a:t>Data For % BIPOC</a:t>
            </a:r>
          </a:p>
        </p:txBody>
      </p:sp>
      <p:pic>
        <p:nvPicPr>
          <p:cNvPr id="4" name="Picture 3">
            <a:extLst>
              <a:ext uri="{FF2B5EF4-FFF2-40B4-BE49-F238E27FC236}">
                <a16:creationId xmlns:a16="http://schemas.microsoft.com/office/drawing/2014/main" id="{681E1018-3A70-7311-95D3-6F17CBD688A8}"/>
              </a:ext>
            </a:extLst>
          </p:cNvPr>
          <p:cNvPicPr>
            <a:picLocks noChangeAspect="1"/>
          </p:cNvPicPr>
          <p:nvPr/>
        </p:nvPicPr>
        <p:blipFill>
          <a:blip r:embed="rId2"/>
          <a:stretch>
            <a:fillRect/>
          </a:stretch>
        </p:blipFill>
        <p:spPr>
          <a:xfrm>
            <a:off x="1397473" y="1675227"/>
            <a:ext cx="9397053" cy="4394199"/>
          </a:xfrm>
          <a:prstGeom prst="rect">
            <a:avLst/>
          </a:prstGeom>
        </p:spPr>
      </p:pic>
    </p:spTree>
    <p:extLst>
      <p:ext uri="{BB962C8B-B14F-4D97-AF65-F5344CB8AC3E}">
        <p14:creationId xmlns:p14="http://schemas.microsoft.com/office/powerpoint/2010/main" val="700579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F740B5-BC86-CFDD-743C-5F8F0CFB5C3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kern="1200" dirty="0">
                <a:solidFill>
                  <a:schemeClr val="bg1"/>
                </a:solidFill>
                <a:latin typeface="Arial" panose="020B0604020202020204" pitchFamily="34" charset="0"/>
                <a:ea typeface="+mj-ea"/>
                <a:cs typeface="Arial" panose="020B0604020202020204" pitchFamily="34" charset="0"/>
              </a:rPr>
              <a:t>Graphs For % BIPOC</a:t>
            </a:r>
          </a:p>
        </p:txBody>
      </p:sp>
      <p:pic>
        <p:nvPicPr>
          <p:cNvPr id="9" name="Picture 8">
            <a:extLst>
              <a:ext uri="{FF2B5EF4-FFF2-40B4-BE49-F238E27FC236}">
                <a16:creationId xmlns:a16="http://schemas.microsoft.com/office/drawing/2014/main" id="{20C21432-71B2-D92A-5463-A1067FE95E8B}"/>
              </a:ext>
            </a:extLst>
          </p:cNvPr>
          <p:cNvPicPr>
            <a:picLocks noChangeAspect="1"/>
          </p:cNvPicPr>
          <p:nvPr/>
        </p:nvPicPr>
        <p:blipFill>
          <a:blip r:embed="rId3"/>
          <a:stretch>
            <a:fillRect/>
          </a:stretch>
        </p:blipFill>
        <p:spPr>
          <a:xfrm>
            <a:off x="534753" y="1715939"/>
            <a:ext cx="5486400" cy="4584700"/>
          </a:xfrm>
          <a:prstGeom prst="rect">
            <a:avLst/>
          </a:prstGeom>
        </p:spPr>
      </p:pic>
      <p:pic>
        <p:nvPicPr>
          <p:cNvPr id="12" name="Picture 11">
            <a:extLst>
              <a:ext uri="{FF2B5EF4-FFF2-40B4-BE49-F238E27FC236}">
                <a16:creationId xmlns:a16="http://schemas.microsoft.com/office/drawing/2014/main" id="{AB3AC79F-D7B1-5CDC-CAF3-F6B39393E125}"/>
              </a:ext>
            </a:extLst>
          </p:cNvPr>
          <p:cNvPicPr>
            <a:picLocks noChangeAspect="1"/>
          </p:cNvPicPr>
          <p:nvPr/>
        </p:nvPicPr>
        <p:blipFill>
          <a:blip r:embed="rId4"/>
          <a:stretch>
            <a:fillRect/>
          </a:stretch>
        </p:blipFill>
        <p:spPr>
          <a:xfrm>
            <a:off x="6021153" y="1715939"/>
            <a:ext cx="5486400" cy="4584700"/>
          </a:xfrm>
          <a:prstGeom prst="rect">
            <a:avLst/>
          </a:prstGeom>
        </p:spPr>
      </p:pic>
      <p:pic>
        <p:nvPicPr>
          <p:cNvPr id="15" name="Picture 14">
            <a:extLst>
              <a:ext uri="{FF2B5EF4-FFF2-40B4-BE49-F238E27FC236}">
                <a16:creationId xmlns:a16="http://schemas.microsoft.com/office/drawing/2014/main" id="{68829526-B441-B08D-F7CD-02569B7A0FB5}"/>
              </a:ext>
            </a:extLst>
          </p:cNvPr>
          <p:cNvPicPr>
            <a:picLocks noChangeAspect="1"/>
          </p:cNvPicPr>
          <p:nvPr/>
        </p:nvPicPr>
        <p:blipFill>
          <a:blip r:embed="rId5"/>
          <a:stretch>
            <a:fillRect/>
          </a:stretch>
        </p:blipFill>
        <p:spPr>
          <a:xfrm>
            <a:off x="10205709" y="4196974"/>
            <a:ext cx="1561748" cy="884767"/>
          </a:xfrm>
          <a:prstGeom prst="rect">
            <a:avLst/>
          </a:prstGeom>
          <a:ln>
            <a:solidFill>
              <a:schemeClr val="tx1"/>
            </a:solidFill>
          </a:ln>
        </p:spPr>
      </p:pic>
      <p:pic>
        <p:nvPicPr>
          <p:cNvPr id="19" name="Picture 18">
            <a:extLst>
              <a:ext uri="{FF2B5EF4-FFF2-40B4-BE49-F238E27FC236}">
                <a16:creationId xmlns:a16="http://schemas.microsoft.com/office/drawing/2014/main" id="{A10DB3EF-1B16-B17B-7B7B-21E7F5A5F305}"/>
              </a:ext>
            </a:extLst>
          </p:cNvPr>
          <p:cNvPicPr>
            <a:picLocks noChangeAspect="1"/>
          </p:cNvPicPr>
          <p:nvPr/>
        </p:nvPicPr>
        <p:blipFill>
          <a:blip r:embed="rId6"/>
          <a:stretch>
            <a:fillRect/>
          </a:stretch>
        </p:blipFill>
        <p:spPr>
          <a:xfrm>
            <a:off x="1063170" y="5679143"/>
            <a:ext cx="5231001" cy="640080"/>
          </a:xfrm>
          <a:prstGeom prst="rect">
            <a:avLst/>
          </a:prstGeom>
        </p:spPr>
      </p:pic>
      <p:pic>
        <p:nvPicPr>
          <p:cNvPr id="20" name="Picture 19">
            <a:extLst>
              <a:ext uri="{FF2B5EF4-FFF2-40B4-BE49-F238E27FC236}">
                <a16:creationId xmlns:a16="http://schemas.microsoft.com/office/drawing/2014/main" id="{770ACD32-18C9-C51E-77A2-0B275E48999E}"/>
              </a:ext>
            </a:extLst>
          </p:cNvPr>
          <p:cNvPicPr>
            <a:picLocks noChangeAspect="1"/>
          </p:cNvPicPr>
          <p:nvPr/>
        </p:nvPicPr>
        <p:blipFill>
          <a:blip r:embed="rId6"/>
          <a:stretch>
            <a:fillRect/>
          </a:stretch>
        </p:blipFill>
        <p:spPr>
          <a:xfrm>
            <a:off x="6564084" y="5679143"/>
            <a:ext cx="5231001" cy="640080"/>
          </a:xfrm>
          <a:prstGeom prst="rect">
            <a:avLst/>
          </a:prstGeom>
        </p:spPr>
      </p:pic>
    </p:spTree>
    <p:extLst>
      <p:ext uri="{BB962C8B-B14F-4D97-AF65-F5344CB8AC3E}">
        <p14:creationId xmlns:p14="http://schemas.microsoft.com/office/powerpoint/2010/main" val="1738065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370</Words>
  <Application>Microsoft Macintosh PowerPoint</Application>
  <PresentationFormat>Widescreen</PresentationFormat>
  <Paragraphs>20</Paragraphs>
  <Slides>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Courier New</vt:lpstr>
      <vt:lpstr>Helvetica</vt:lpstr>
      <vt:lpstr>Times New Roman</vt:lpstr>
      <vt:lpstr>Office Theme</vt:lpstr>
      <vt:lpstr>Trees and the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Trees and the City</dc:title>
  <dc:creator>James Kochmanski</dc:creator>
  <cp:lastModifiedBy>Uselman, Melissa</cp:lastModifiedBy>
  <cp:revision>13</cp:revision>
  <dcterms:created xsi:type="dcterms:W3CDTF">2023-05-29T15:29:17Z</dcterms:created>
  <dcterms:modified xsi:type="dcterms:W3CDTF">2023-07-27T22:06:44Z</dcterms:modified>
</cp:coreProperties>
</file>