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2" r:id="rId4"/>
    <p:sldId id="261" r:id="rId5"/>
    <p:sldId id="258" r:id="rId6"/>
    <p:sldId id="263" r:id="rId7"/>
    <p:sldId id="259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83333"/>
  </p:normalViewPr>
  <p:slideViewPr>
    <p:cSldViewPr snapToGrid="0">
      <p:cViewPr varScale="1">
        <p:scale>
          <a:sx n="104" d="100"/>
          <a:sy n="104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DC013-7500-6745-9DC8-A346F06644E1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DEE5E-882F-8B47-B1AF-87B52CB2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1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EE5E-882F-8B47-B1AF-87B52CB2A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Names in clockwise order.</a:t>
            </a:r>
          </a:p>
          <a:p>
            <a:r>
              <a:rPr lang="en-US" dirty="0"/>
              <a:t>Gabe and Britney were NSF RETs (Research experience for teachers) in Doug’s lab</a:t>
            </a:r>
          </a:p>
          <a:p>
            <a:r>
              <a:rPr lang="en-US" dirty="0"/>
              <a:t>Nate is a postdoc in Doug’s lab</a:t>
            </a:r>
          </a:p>
          <a:p>
            <a:r>
              <a:rPr lang="en-US" dirty="0"/>
              <a:t>Doug is a professor with the Kellogg Biological Station Long-Term Ecological Research program at Michigan State University.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EE5E-882F-8B47-B1AF-87B52CB2A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1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EE5E-882F-8B47-B1AF-87B52CB2A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EE5E-882F-8B47-B1AF-87B52CB2A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1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many different species that eat monarch butterfly eggs and young caterpillars. These are just a few of the species that Gabe and Britney observed during their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EE5E-882F-8B47-B1AF-87B52CB2A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1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DEE5E-882F-8B47-B1AF-87B52CB2A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A4A5-4F2C-ADF1-A3EF-1E45A4B5F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1E78A-C649-793A-5275-BC44BB411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64184-96F2-F03B-879C-C6305DE1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07DF-755D-D64A-9E5E-4E2DC593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911DC-D1C3-F5A3-5DEB-695D06B1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9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7BD1-45A2-846D-B1C3-69C8D462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14074-AD13-73F6-CB05-E1EA0039B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628FE-8E3B-B70F-8630-61997EB7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A4F9E-337A-2796-264A-FD20844B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7C922-CEFE-6F5F-5ACE-023AF9AF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61612-352B-73C1-A338-3BFF5F171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A4D86-C873-B3B5-15AF-453548EEB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E85AE-CB24-CB8B-73E1-79C0E84D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350B6-1ADA-3F91-98DF-F782DB76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7E1E-20D6-D85A-BDAC-3185B75A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2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28C1C-F2E2-CF5A-3EB9-6D1D8917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0F147-0A02-1971-6D51-609092F14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4EA12-D7C0-052A-6588-17DA8223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D6933-EFA5-1B05-DCB0-C5E81395F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47036-8E78-7310-DB97-9A601E0F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4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D0AC-7FFD-43E7-CE16-2724264B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604F-34B5-6518-45B6-12914E4AB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9E399-ABDF-C9B6-95EA-93A5EAA7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7E57-067B-8972-5653-1C4A5FD74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AB8B4-58B0-E979-02E5-500F894C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8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E53A-7057-F499-BDA6-969EADFF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DF6C4-C503-B372-035E-93542E8B5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DE235-324E-924E-7B44-5303CB4AD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EC558-2051-F26E-CC2E-54C0550D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15DAD-E016-E676-E109-B195E49C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2A151-52D9-7705-A18C-C145F259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0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D5A8-0787-E9A0-5E8E-D827759E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DBED-83BB-70E8-1D3D-7360CBC61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F1D6F-DC91-68F5-184B-32C410C4C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F15C8-3BEF-01E9-8AB9-867AA33A8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5AD07-734A-3AD5-E5E8-A3EC3BF96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009F5-1089-38EC-41AB-96D45352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8E8935-DA89-780C-745B-B7824B15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E16AA0-5C8F-945E-F789-C91580C5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6A22-A8F2-4E09-DA3C-00867972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0FC47-0CA8-778A-7E73-7454B908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8F8B7-6C2D-0134-083D-C63F9067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1B65E-496F-0D5E-23BA-48AD070E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3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3BF98-48A9-8048-7B61-6C7D6C08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D2D4A-C7EE-0F03-B0D2-5A29F6FB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536CA-2F64-25CB-4410-349A1C2A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7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4876-3889-F1EB-5A47-4FF4C361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CB9C1-E674-FCFA-E136-EF8F5B9C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68544-5F58-0C41-4CBD-E4FAA9623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BD31E-5E8C-16A5-1876-923F90F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68EE7-3B11-B7A4-DB5E-C38B9C45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9E687-6F36-A50F-AE48-B9F4D521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62E1-4C96-E444-7F7C-B389D6B5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58045-DAF7-B36E-25F8-C98D63967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A6B24-AC98-C02E-9F9B-09CA57F43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C966D-5BA9-4E25-3E11-008C8FED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446B3-69AF-0D81-9116-3FD2C1F4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CBE77-38D9-1E3A-5394-40D96AA8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9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A72B6-7167-D6BC-77E1-F3C97DA8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DDA0D-AE3C-3189-0CCE-D994D934A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510FB-E2DC-5C58-3D14-39E5DBE6A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297ED-B434-DE4B-8A6E-EF925F8B379B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368AE-FDF6-A628-338B-0F4795B82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CF6C8-EE18-488C-5678-7987A6AF1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E4FC-FA37-E94E-A5F8-7D30A7AD8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9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0D1D739-EDC4-4BE6-A073-9B157E1F9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CDD35A4-E546-4AF3-A8B9-AC24C5C9F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3852070 w 12192000"/>
              <a:gd name="connsiteY1" fmla="*/ 0 h 6858000"/>
              <a:gd name="connsiteX2" fmla="*/ 3878367 w 12192000"/>
              <a:gd name="connsiteY2" fmla="*/ 23504 h 6858000"/>
              <a:gd name="connsiteX3" fmla="*/ 3885324 w 12192000"/>
              <a:gd name="connsiteY3" fmla="*/ 84795 h 6858000"/>
              <a:gd name="connsiteX4" fmla="*/ 3820400 w 12192000"/>
              <a:gd name="connsiteY4" fmla="*/ 131127 h 6858000"/>
              <a:gd name="connsiteX5" fmla="*/ 3631811 w 12192000"/>
              <a:gd name="connsiteY5" fmla="*/ 219929 h 6858000"/>
              <a:gd name="connsiteX6" fmla="*/ 4327428 w 12192000"/>
              <a:gd name="connsiteY6" fmla="*/ 351201 h 6858000"/>
              <a:gd name="connsiteX7" fmla="*/ 4080099 w 12192000"/>
              <a:gd name="connsiteY7" fmla="*/ 432279 h 6858000"/>
              <a:gd name="connsiteX8" fmla="*/ 3823492 w 12192000"/>
              <a:gd name="connsiteY8" fmla="*/ 490194 h 6858000"/>
              <a:gd name="connsiteX9" fmla="*/ 3545246 w 12192000"/>
              <a:gd name="connsiteY9" fmla="*/ 532664 h 6858000"/>
              <a:gd name="connsiteX10" fmla="*/ 3291732 w 12192000"/>
              <a:gd name="connsiteY10" fmla="*/ 617605 h 6858000"/>
              <a:gd name="connsiteX11" fmla="*/ 3953340 w 12192000"/>
              <a:gd name="connsiteY11" fmla="*/ 652353 h 6858000"/>
              <a:gd name="connsiteX12" fmla="*/ 3610170 w 12192000"/>
              <a:gd name="connsiteY12" fmla="*/ 729572 h 6858000"/>
              <a:gd name="connsiteX13" fmla="*/ 3328832 w 12192000"/>
              <a:gd name="connsiteY13" fmla="*/ 829957 h 6858000"/>
              <a:gd name="connsiteX14" fmla="*/ 3130966 w 12192000"/>
              <a:gd name="connsiteY14" fmla="*/ 876288 h 6858000"/>
              <a:gd name="connsiteX15" fmla="*/ 2920736 w 12192000"/>
              <a:gd name="connsiteY15" fmla="*/ 887872 h 6858000"/>
              <a:gd name="connsiteX16" fmla="*/ 2871269 w 12192000"/>
              <a:gd name="connsiteY16" fmla="*/ 961228 h 6858000"/>
              <a:gd name="connsiteX17" fmla="*/ 2936195 w 12192000"/>
              <a:gd name="connsiteY17" fmla="*/ 1038448 h 6858000"/>
              <a:gd name="connsiteX18" fmla="*/ 3035126 w 12192000"/>
              <a:gd name="connsiteY18" fmla="*/ 1046168 h 6858000"/>
              <a:gd name="connsiteX19" fmla="*/ 3625627 w 12192000"/>
              <a:gd name="connsiteY19" fmla="*/ 1065474 h 6858000"/>
              <a:gd name="connsiteX20" fmla="*/ 1733551 w 12192000"/>
              <a:gd name="connsiteY20" fmla="*/ 1235355 h 6858000"/>
              <a:gd name="connsiteX21" fmla="*/ 1990156 w 12192000"/>
              <a:gd name="connsiteY21" fmla="*/ 1339602 h 6858000"/>
              <a:gd name="connsiteX22" fmla="*/ 2076722 w 12192000"/>
              <a:gd name="connsiteY22" fmla="*/ 1625311 h 6858000"/>
              <a:gd name="connsiteX23" fmla="*/ 2392067 w 12192000"/>
              <a:gd name="connsiteY23" fmla="*/ 1787470 h 6858000"/>
              <a:gd name="connsiteX24" fmla="*/ 2596115 w 12192000"/>
              <a:gd name="connsiteY24" fmla="*/ 1845385 h 6858000"/>
              <a:gd name="connsiteX25" fmla="*/ 3062950 w 12192000"/>
              <a:gd name="connsiteY25" fmla="*/ 1930326 h 6858000"/>
              <a:gd name="connsiteX26" fmla="*/ 3130966 w 12192000"/>
              <a:gd name="connsiteY26" fmla="*/ 2069319 h 6858000"/>
              <a:gd name="connsiteX27" fmla="*/ 3189708 w 12192000"/>
              <a:gd name="connsiteY27" fmla="*/ 2223754 h 6858000"/>
              <a:gd name="connsiteX28" fmla="*/ 3313373 w 12192000"/>
              <a:gd name="connsiteY28" fmla="*/ 2324141 h 6858000"/>
              <a:gd name="connsiteX29" fmla="*/ 2351877 w 12192000"/>
              <a:gd name="connsiteY29" fmla="*/ 2308697 h 6858000"/>
              <a:gd name="connsiteX30" fmla="*/ 3437038 w 12192000"/>
              <a:gd name="connsiteY30" fmla="*/ 2633017 h 6858000"/>
              <a:gd name="connsiteX31" fmla="*/ 3341198 w 12192000"/>
              <a:gd name="connsiteY31" fmla="*/ 2760427 h 6858000"/>
              <a:gd name="connsiteX32" fmla="*/ 3934791 w 12192000"/>
              <a:gd name="connsiteY32" fmla="*/ 2934169 h 6858000"/>
              <a:gd name="connsiteX33" fmla="*/ 3616352 w 12192000"/>
              <a:gd name="connsiteY33" fmla="*/ 2953473 h 6858000"/>
              <a:gd name="connsiteX34" fmla="*/ 5468240 w 12192000"/>
              <a:gd name="connsiteY34" fmla="*/ 3679329 h 6858000"/>
              <a:gd name="connsiteX35" fmla="*/ 8111582 w 12192000"/>
              <a:gd name="connsiteY35" fmla="*/ 4204418 h 6858000"/>
              <a:gd name="connsiteX36" fmla="*/ 9144186 w 12192000"/>
              <a:gd name="connsiteY36" fmla="*/ 4304802 h 6858000"/>
              <a:gd name="connsiteX37" fmla="*/ 10319004 w 12192000"/>
              <a:gd name="connsiteY37" fmla="*/ 4273915 h 6858000"/>
              <a:gd name="connsiteX38" fmla="*/ 12053408 w 12192000"/>
              <a:gd name="connsiteY38" fmla="*/ 3907125 h 6858000"/>
              <a:gd name="connsiteX39" fmla="*/ 12192000 w 12192000"/>
              <a:gd name="connsiteY39" fmla="*/ 3841157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3852070" y="0"/>
                </a:lnTo>
                <a:lnTo>
                  <a:pt x="3878367" y="23504"/>
                </a:lnTo>
                <a:cubicBezTo>
                  <a:pt x="3887642" y="39430"/>
                  <a:pt x="3891507" y="59700"/>
                  <a:pt x="3885324" y="84795"/>
                </a:cubicBezTo>
                <a:cubicBezTo>
                  <a:pt x="3876049" y="123406"/>
                  <a:pt x="3845133" y="123406"/>
                  <a:pt x="3820400" y="131127"/>
                </a:cubicBezTo>
                <a:cubicBezTo>
                  <a:pt x="3764751" y="154292"/>
                  <a:pt x="3696735" y="138849"/>
                  <a:pt x="3631811" y="219929"/>
                </a:cubicBezTo>
                <a:cubicBezTo>
                  <a:pt x="3879141" y="262399"/>
                  <a:pt x="4117198" y="181318"/>
                  <a:pt x="4327428" y="351201"/>
                </a:cubicBezTo>
                <a:cubicBezTo>
                  <a:pt x="4250138" y="436142"/>
                  <a:pt x="4163572" y="416836"/>
                  <a:pt x="4080099" y="432279"/>
                </a:cubicBezTo>
                <a:cubicBezTo>
                  <a:pt x="3993533" y="447725"/>
                  <a:pt x="3910058" y="474751"/>
                  <a:pt x="3823492" y="490194"/>
                </a:cubicBezTo>
                <a:cubicBezTo>
                  <a:pt x="3730743" y="509498"/>
                  <a:pt x="3637993" y="513360"/>
                  <a:pt x="3545246" y="532664"/>
                </a:cubicBezTo>
                <a:cubicBezTo>
                  <a:pt x="3467954" y="548109"/>
                  <a:pt x="3384480" y="521081"/>
                  <a:pt x="3291732" y="617605"/>
                </a:cubicBezTo>
                <a:cubicBezTo>
                  <a:pt x="3520513" y="687103"/>
                  <a:pt x="3727651" y="582857"/>
                  <a:pt x="3953340" y="652353"/>
                </a:cubicBezTo>
                <a:cubicBezTo>
                  <a:pt x="3820400" y="714129"/>
                  <a:pt x="3712194" y="694824"/>
                  <a:pt x="3610170" y="729572"/>
                </a:cubicBezTo>
                <a:cubicBezTo>
                  <a:pt x="3517420" y="764322"/>
                  <a:pt x="3406122" y="725712"/>
                  <a:pt x="3328832" y="829957"/>
                </a:cubicBezTo>
                <a:cubicBezTo>
                  <a:pt x="3270090" y="911035"/>
                  <a:pt x="3208258" y="922618"/>
                  <a:pt x="3130966" y="876288"/>
                </a:cubicBezTo>
                <a:cubicBezTo>
                  <a:pt x="3062950" y="833818"/>
                  <a:pt x="2988752" y="845400"/>
                  <a:pt x="2920736" y="887872"/>
                </a:cubicBezTo>
                <a:cubicBezTo>
                  <a:pt x="2896004" y="903315"/>
                  <a:pt x="2871269" y="922618"/>
                  <a:pt x="2871269" y="961228"/>
                </a:cubicBezTo>
                <a:cubicBezTo>
                  <a:pt x="2871269" y="1015283"/>
                  <a:pt x="2902186" y="1030726"/>
                  <a:pt x="2936195" y="1038448"/>
                </a:cubicBezTo>
                <a:cubicBezTo>
                  <a:pt x="2967111" y="1046168"/>
                  <a:pt x="3004210" y="1053891"/>
                  <a:pt x="3035126" y="1046168"/>
                </a:cubicBezTo>
                <a:cubicBezTo>
                  <a:pt x="3232990" y="1003700"/>
                  <a:pt x="3427764" y="1073194"/>
                  <a:pt x="3625627" y="1065474"/>
                </a:cubicBezTo>
                <a:cubicBezTo>
                  <a:pt x="3004210" y="1231494"/>
                  <a:pt x="2376610" y="1177441"/>
                  <a:pt x="1733551" y="1235355"/>
                </a:cubicBezTo>
                <a:cubicBezTo>
                  <a:pt x="1817025" y="1351183"/>
                  <a:pt x="1925232" y="1254661"/>
                  <a:pt x="1990156" y="1339602"/>
                </a:cubicBezTo>
                <a:cubicBezTo>
                  <a:pt x="1928323" y="1517205"/>
                  <a:pt x="1953057" y="1613728"/>
                  <a:pt x="2076722" y="1625311"/>
                </a:cubicBezTo>
                <a:cubicBezTo>
                  <a:pt x="2197295" y="1636894"/>
                  <a:pt x="2327143" y="1575118"/>
                  <a:pt x="2392067" y="1787470"/>
                </a:cubicBezTo>
                <a:cubicBezTo>
                  <a:pt x="2410617" y="1853106"/>
                  <a:pt x="2525008" y="1833802"/>
                  <a:pt x="2596115" y="1845385"/>
                </a:cubicBezTo>
                <a:cubicBezTo>
                  <a:pt x="2750696" y="1872411"/>
                  <a:pt x="2914554" y="1845385"/>
                  <a:pt x="3062950" y="1930326"/>
                </a:cubicBezTo>
                <a:cubicBezTo>
                  <a:pt x="3121692" y="1961213"/>
                  <a:pt x="3161883" y="1984378"/>
                  <a:pt x="3130966" y="2069319"/>
                </a:cubicBezTo>
                <a:cubicBezTo>
                  <a:pt x="3100050" y="2158121"/>
                  <a:pt x="3140242" y="2189008"/>
                  <a:pt x="3189708" y="2223754"/>
                </a:cubicBezTo>
                <a:cubicBezTo>
                  <a:pt x="3226808" y="2250784"/>
                  <a:pt x="3282457" y="2243060"/>
                  <a:pt x="3313373" y="2324141"/>
                </a:cubicBezTo>
                <a:cubicBezTo>
                  <a:pt x="2988752" y="2312558"/>
                  <a:pt x="2673405" y="2246923"/>
                  <a:pt x="2351877" y="2308697"/>
                </a:cubicBezTo>
                <a:cubicBezTo>
                  <a:pt x="2704323" y="2463134"/>
                  <a:pt x="3090776" y="2455412"/>
                  <a:pt x="3437038" y="2633017"/>
                </a:cubicBezTo>
                <a:cubicBezTo>
                  <a:pt x="3424671" y="2694791"/>
                  <a:pt x="3344289" y="2667764"/>
                  <a:pt x="3341198" y="2760427"/>
                </a:cubicBezTo>
                <a:cubicBezTo>
                  <a:pt x="3523603" y="2856951"/>
                  <a:pt x="3743110" y="2791314"/>
                  <a:pt x="3934791" y="2934169"/>
                </a:cubicBezTo>
                <a:cubicBezTo>
                  <a:pt x="3823492" y="2999805"/>
                  <a:pt x="3721469" y="2891699"/>
                  <a:pt x="3616352" y="2953473"/>
                </a:cubicBezTo>
                <a:cubicBezTo>
                  <a:pt x="3650361" y="3046136"/>
                  <a:pt x="5189993" y="3617555"/>
                  <a:pt x="5468240" y="3679329"/>
                </a:cubicBezTo>
                <a:cubicBezTo>
                  <a:pt x="6034007" y="3806740"/>
                  <a:pt x="7663296" y="4131059"/>
                  <a:pt x="8111582" y="4204418"/>
                </a:cubicBezTo>
                <a:cubicBezTo>
                  <a:pt x="8457844" y="4258470"/>
                  <a:pt x="8801016" y="4300942"/>
                  <a:pt x="9144186" y="4304802"/>
                </a:cubicBezTo>
                <a:cubicBezTo>
                  <a:pt x="9536822" y="4308663"/>
                  <a:pt x="9926368" y="4289359"/>
                  <a:pt x="10319004" y="4273915"/>
                </a:cubicBezTo>
                <a:cubicBezTo>
                  <a:pt x="10906415" y="4250750"/>
                  <a:pt x="11484549" y="4158087"/>
                  <a:pt x="12053408" y="3907125"/>
                </a:cubicBezTo>
                <a:lnTo>
                  <a:pt x="12192000" y="3841157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80356-B340-DE34-056D-A2CEB2691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563422"/>
            <a:ext cx="7268147" cy="17543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Mowing for Monarchs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62A2E7-D0CF-54F9-460F-83318D494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384878"/>
            <a:ext cx="7315200" cy="775494"/>
          </a:xfrm>
        </p:spPr>
        <p:txBody>
          <a:bodyPr>
            <a:normAutofit/>
          </a:bodyPr>
          <a:lstStyle/>
          <a:p>
            <a:pPr algn="l"/>
            <a:r>
              <a:rPr lang="en-US" sz="1700"/>
              <a:t>Featured scientists: Doug Landis and Nate </a:t>
            </a:r>
            <a:r>
              <a:rPr lang="en-US" sz="1700" err="1"/>
              <a:t>Haan</a:t>
            </a:r>
            <a:r>
              <a:rPr lang="en-US" sz="1700"/>
              <a:t> from Michigan State University and Britney Christensen and Gabe Knowles from Kellogg Biological Station LTER</a:t>
            </a:r>
          </a:p>
          <a:p>
            <a:pPr algn="l"/>
            <a:endParaRPr lang="en-US" sz="1700"/>
          </a:p>
        </p:txBody>
      </p:sp>
      <p:pic>
        <p:nvPicPr>
          <p:cNvPr id="4" name="Picture 3" descr="Untitled">
            <a:extLst>
              <a:ext uri="{FF2B5EF4-FFF2-40B4-BE49-F238E27FC236}">
                <a16:creationId xmlns:a16="http://schemas.microsoft.com/office/drawing/2014/main" id="{F85361CB-6B83-E060-4D46-9A4F31E5C9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24475" y="994840"/>
            <a:ext cx="6153150" cy="1876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8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56149-BE09-D6FE-5A6B-6213026A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522604"/>
            <a:ext cx="3150129" cy="1544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The research team!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019B2C2-1549-D1D8-0984-94E20477F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150131" cy="3272324"/>
          </a:xfrm>
        </p:spPr>
        <p:txBody>
          <a:bodyPr anchor="t">
            <a:normAutofit/>
          </a:bodyPr>
          <a:lstStyle/>
          <a:p>
            <a:r>
              <a:rPr lang="en-US" sz="2000" dirty="0"/>
              <a:t>Britney Christensen </a:t>
            </a:r>
          </a:p>
          <a:p>
            <a:r>
              <a:rPr lang="en-US" sz="2000" dirty="0"/>
              <a:t>Nate </a:t>
            </a:r>
            <a:r>
              <a:rPr lang="en-US" sz="2000" dirty="0" err="1"/>
              <a:t>Haan</a:t>
            </a:r>
            <a:r>
              <a:rPr lang="en-US" sz="2000" dirty="0"/>
              <a:t> </a:t>
            </a:r>
          </a:p>
          <a:p>
            <a:r>
              <a:rPr lang="en-US" sz="2000" dirty="0"/>
              <a:t>Gabe Knowles </a:t>
            </a:r>
          </a:p>
          <a:p>
            <a:r>
              <a:rPr lang="en-US" sz="2000" dirty="0"/>
              <a:t>Doug Landis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D6CA9-6571-8CC8-DE4B-A9BA778BD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6" r="4" b="4"/>
          <a:stretch/>
        </p:blipFill>
        <p:spPr>
          <a:xfrm>
            <a:off x="4601056" y="10"/>
            <a:ext cx="3749040" cy="3383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8E1C48-2E4B-9A49-E24F-F9B4A6346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34" r="-3" b="-3"/>
          <a:stretch/>
        </p:blipFill>
        <p:spPr>
          <a:xfrm>
            <a:off x="8442960" y="10"/>
            <a:ext cx="3749040" cy="3383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B06F4-EEB0-4575-DCB0-E0F4D7592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1" r="4" b="4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ACA71-22E8-F327-666A-5C86EA645B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9760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468B2-AD51-FF72-C06C-1B522AC81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20" y="4851887"/>
            <a:ext cx="3400637" cy="13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65F00-2297-905D-25C7-767B92CA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rmAutofit/>
          </a:bodyPr>
          <a:lstStyle/>
          <a:p>
            <a:r>
              <a:rPr lang="en-US" sz="4000" dirty="0"/>
              <a:t>Experimental design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A39000-1AE6-2B66-0E89-A98C2570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058623" cy="3272324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000" dirty="0"/>
              <a:t>10 locations</a:t>
            </a:r>
          </a:p>
          <a:p>
            <a:r>
              <a:rPr lang="en-US" sz="2000" dirty="0"/>
              <a:t>Each location had a control and treatment patch</a:t>
            </a:r>
          </a:p>
          <a:p>
            <a:r>
              <a:rPr lang="en-US" sz="2000" dirty="0"/>
              <a:t>Treatment patches were mowed</a:t>
            </a:r>
          </a:p>
          <a:p>
            <a:r>
              <a:rPr lang="en-US" sz="2000" dirty="0"/>
              <a:t>Milkweed plants are younger in treatment patches</a:t>
            </a:r>
          </a:p>
          <a:p>
            <a:r>
              <a:rPr lang="en-US" sz="2000" dirty="0"/>
              <a:t>Background plant community removed in treatment patches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93083-A940-6BDF-6E1A-DA84349C6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" t="36403" r="15" b="3890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E485B3-8DB9-96A2-7626-07983C33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32919" b="7354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785469-35CF-B6B4-07A1-CC2776459605}"/>
              </a:ext>
            </a:extLst>
          </p:cNvPr>
          <p:cNvSpPr txBox="1"/>
          <p:nvPr/>
        </p:nvSpPr>
        <p:spPr>
          <a:xfrm>
            <a:off x="4791999" y="149317"/>
            <a:ext cx="283851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Control patch – not mowed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5B4B7-E075-FD23-2744-03C854B5D173}"/>
              </a:ext>
            </a:extLst>
          </p:cNvPr>
          <p:cNvSpPr txBox="1"/>
          <p:nvPr/>
        </p:nvSpPr>
        <p:spPr>
          <a:xfrm>
            <a:off x="4791999" y="3613585"/>
            <a:ext cx="27123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Treatment patch – mowed</a:t>
            </a:r>
          </a:p>
        </p:txBody>
      </p:sp>
    </p:spTree>
    <p:extLst>
      <p:ext uri="{BB962C8B-B14F-4D97-AF65-F5344CB8AC3E}">
        <p14:creationId xmlns:p14="http://schemas.microsoft.com/office/powerpoint/2010/main" val="353842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197B2A-D759-A490-2008-B70E02CD2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42" b="749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907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027488-0173-B278-44E1-DF223F037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8" r="2" b="2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A426843-3007-5C03-6C42-520B36333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2" r="-2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3390AA-BB25-1393-DC44-0847B7342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62" r="-2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5B41D1-4334-085F-9EB1-715293211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2" r="-2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4848C-9925-E856-5509-73410410A9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889" r="-1" b="17137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47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69475-B1AE-566A-F7CA-233E855E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Collecting data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5627720-0D7F-84D7-6EF0-A80437FCA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2075566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The team counted the number of monarch eggs on all the milkweed plants in the control and treatment patches.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They also measured the size of the plants and the number of predators on each plant.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Returned to the same plants throughout the summer growing season</a:t>
            </a:r>
          </a:p>
          <a:p>
            <a:r>
              <a:rPr lang="en-US" sz="1800" dirty="0">
                <a:solidFill>
                  <a:srgbClr val="FFFFFF"/>
                </a:solidFill>
              </a:rPr>
              <a:t>Total of 1,693 observations!</a:t>
            </a:r>
          </a:p>
        </p:txBody>
      </p:sp>
    </p:spTree>
    <p:extLst>
      <p:ext uri="{BB962C8B-B14F-4D97-AF65-F5344CB8AC3E}">
        <p14:creationId xmlns:p14="http://schemas.microsoft.com/office/powerpoint/2010/main" val="2630359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47A1D-5865-53B5-6C87-C706466A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1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DFBB98-1332-F500-9A15-52EA746D6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344" y="1184549"/>
            <a:ext cx="8511746" cy="44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0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2A19B-B110-CF94-74C7-D9CE935E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en-US" sz="3200" dirty="0"/>
              <a:t>Monarch predators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B0023-AE02-498E-AF35-E0BDC77BE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53806E12-E3AF-415B-912E-A7ADF55A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E02F9BA6-17B4-4B27-8634-3BC8F0303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CD143C8-7B6A-44C8-927F-C9B326BA9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6570BF11-63B3-4602-BC94-B4D33A143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6BE628C-83A8-447C-BAC5-0CB57FA51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346C3AA-609E-4D9F-BF07-765787C54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F0BEFC87-1D0B-46DC-9D30-633EE50A1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7FD17961-08F4-41EC-BB9A-BC315C7B0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500E89C-B48B-41FA-96AD-3FE3E7941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8CE9C8A0-F795-41E7-B5D8-18CFDEA96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381868D-890F-42D1-BD24-08C193D5F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B3382AF-FEB9-4C5F-8912-73BD1E5BC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62ABBA1B-CBE6-4257-8585-AA9CDDCD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5D2E8A9-D318-4570-B2FA-74D1B6129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A0E57FA-277E-440E-B625-F3F16E16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E1137B2F-FDA3-4E48-BE8D-E8DB2A70D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921F1AE-73F0-4FB5-AB7C-91C9FFEFE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1AA81F72-1A06-4D2B-8442-CCBC037F2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3602415E-3837-4177-BBEA-2FE825470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3AA77A58-1216-40CD-B3E9-A85199DF7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A0B862-D06A-0FAA-EAD6-2D68E9548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7" r="4371" b="1"/>
          <a:stretch/>
        </p:blipFill>
        <p:spPr>
          <a:xfrm>
            <a:off x="374246" y="531074"/>
            <a:ext cx="3566160" cy="5577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C20A3-7393-5350-2701-73E3904F6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89" r="14438" b="1"/>
          <a:stretch/>
        </p:blipFill>
        <p:spPr>
          <a:xfrm>
            <a:off x="4228390" y="531074"/>
            <a:ext cx="3566160" cy="557711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E37AAE-F8E6-0DB5-48C0-2176C4669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4" y="3155626"/>
            <a:ext cx="3444240" cy="2935176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Monarchs become poisonous from the food they eat. Young caterpillars are less poisonous because they haven’t eaten much milkweed yet. And monarch eggs are not poisonous at all to predators.</a:t>
            </a:r>
          </a:p>
          <a:p>
            <a:endParaRPr lang="en-US" sz="1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86A44-118C-9A0D-6525-3214FC4A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58CCA-6DCE-59A2-998C-FD7560F5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/>
              <a:t>Predators of monarch butterfly eggs and caterpillars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2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A98E1-8CC6-0E1F-9595-8CB2A70F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2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E8872C-4DFC-636E-08CF-F3F67C71F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5685" y="1184201"/>
            <a:ext cx="8513064" cy="448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81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261</Words>
  <Application>Microsoft Macintosh PowerPoint</Application>
  <PresentationFormat>Widescreen</PresentationFormat>
  <Paragraphs>36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Mowing for Monarchs</vt:lpstr>
      <vt:lpstr>The research team!</vt:lpstr>
      <vt:lpstr>Experimental design</vt:lpstr>
      <vt:lpstr>PowerPoint Presentation</vt:lpstr>
      <vt:lpstr>Collecting data</vt:lpstr>
      <vt:lpstr>Part 1 data</vt:lpstr>
      <vt:lpstr>Monarch predators</vt:lpstr>
      <vt:lpstr>Predators of monarch butterfly eggs and caterpillars</vt:lpstr>
      <vt:lpstr>Part 2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Mowing for Monarchs</dc:title>
  <dc:creator>Kochmanski, Elizabeth</dc:creator>
  <cp:lastModifiedBy>Kochmanski, Elizabeth</cp:lastModifiedBy>
  <cp:revision>10</cp:revision>
  <dcterms:created xsi:type="dcterms:W3CDTF">2022-08-17T14:18:54Z</dcterms:created>
  <dcterms:modified xsi:type="dcterms:W3CDTF">2022-08-17T14:36:06Z</dcterms:modified>
</cp:coreProperties>
</file>