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7" r:id="rId2"/>
    <p:sldId id="485" r:id="rId3"/>
    <p:sldId id="483" r:id="rId4"/>
    <p:sldId id="415" r:id="rId5"/>
    <p:sldId id="503" r:id="rId6"/>
    <p:sldId id="474" r:id="rId7"/>
    <p:sldId id="484" r:id="rId8"/>
    <p:sldId id="473" r:id="rId9"/>
    <p:sldId id="506" r:id="rId10"/>
    <p:sldId id="316" r:id="rId11"/>
    <p:sldId id="317" r:id="rId12"/>
    <p:sldId id="318" r:id="rId13"/>
    <p:sldId id="313" r:id="rId14"/>
    <p:sldId id="512" r:id="rId15"/>
    <p:sldId id="347" r:id="rId16"/>
    <p:sldId id="497" r:id="rId17"/>
    <p:sldId id="471" r:id="rId18"/>
    <p:sldId id="513" r:id="rId19"/>
    <p:sldId id="463" r:id="rId20"/>
    <p:sldId id="504" r:id="rId21"/>
    <p:sldId id="507" r:id="rId22"/>
    <p:sldId id="509" r:id="rId23"/>
    <p:sldId id="510" r:id="rId24"/>
    <p:sldId id="511" r:id="rId25"/>
    <p:sldId id="326" r:id="rId26"/>
    <p:sldId id="256" r:id="rId27"/>
    <p:sldId id="488" r:id="rId28"/>
    <p:sldId id="258" r:id="rId29"/>
    <p:sldId id="263" r:id="rId30"/>
    <p:sldId id="465" r:id="rId31"/>
    <p:sldId id="502" r:id="rId32"/>
    <p:sldId id="482" r:id="rId33"/>
    <p:sldId id="489" r:id="rId34"/>
    <p:sldId id="477" r:id="rId35"/>
    <p:sldId id="514" r:id="rId36"/>
    <p:sldId id="515" r:id="rId37"/>
    <p:sldId id="516" r:id="rId38"/>
    <p:sldId id="498" r:id="rId39"/>
    <p:sldId id="50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chmanski, Elizabeth" initials="KE" lastIdx="1" clrIdx="0">
    <p:extLst>
      <p:ext uri="{19B8F6BF-5375-455C-9EA6-DF929625EA0E}">
        <p15:presenceInfo xmlns:p15="http://schemas.microsoft.com/office/powerpoint/2012/main" userId="S::schulth5@msu.edu::bda46cfb-905b-4de4-a3b9-21fda71ec9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58ED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55"/>
    <p:restoredTop sz="77392"/>
  </p:normalViewPr>
  <p:slideViewPr>
    <p:cSldViewPr snapToGrid="0" snapToObjects="1">
      <p:cViewPr varScale="1">
        <p:scale>
          <a:sx n="85" d="100"/>
          <a:sy n="85" d="100"/>
        </p:scale>
        <p:origin x="58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B4EE2D-7798-4240-B02A-ECB6C0043559}" type="datetimeFigureOut">
              <a:rPr lang="en-US" smtClean="0"/>
              <a:t>10/18/21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5C343-3E8F-254A-B1AC-E24B667C78D6}" type="slidenum">
              <a:rPr lang="en-US" smtClean="0"/>
              <a:t>‹#›</a:t>
            </a:fld>
            <a:endParaRPr lang="en-US"/>
          </a:p>
        </p:txBody>
      </p:sp>
    </p:spTree>
    <p:extLst>
      <p:ext uri="{BB962C8B-B14F-4D97-AF65-F5344CB8AC3E}">
        <p14:creationId xmlns:p14="http://schemas.microsoft.com/office/powerpoint/2010/main" val="42438464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3</a:t>
            </a:fld>
            <a:endParaRPr lang="en-US"/>
          </a:p>
        </p:txBody>
      </p:sp>
    </p:spTree>
    <p:extLst>
      <p:ext uri="{BB962C8B-B14F-4D97-AF65-F5344CB8AC3E}">
        <p14:creationId xmlns:p14="http://schemas.microsoft.com/office/powerpoint/2010/main" val="113215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For each Data Nugget we have created a Teacher Guide to help facilitate use in the classroom and provide the teacher with any additional information they might need. This guide has the same structure as the student handouts, but has example student graphs and written responses, as well as suggested stopping points for class discussion and clarifications. There are three types of stopping points:</a:t>
            </a:r>
          </a:p>
          <a:p>
            <a:pPr marL="171450" indent="-171450">
              <a:buFont typeface="Arial"/>
              <a:buChar char="•"/>
            </a:pPr>
            <a:r>
              <a:rPr lang="en-US" sz="1200" b="1" kern="1200" dirty="0">
                <a:solidFill>
                  <a:schemeClr val="tx1"/>
                </a:solidFill>
                <a:latin typeface="+mn-lt"/>
                <a:ea typeface="+mn-ea"/>
                <a:cs typeface="+mn-cs"/>
              </a:rPr>
              <a:t>Teacher Notes</a:t>
            </a:r>
            <a:r>
              <a:rPr lang="en-US" sz="1200" b="0" kern="1200" dirty="0">
                <a:solidFill>
                  <a:schemeClr val="tx1"/>
                </a:solidFill>
                <a:latin typeface="+mn-lt"/>
                <a:ea typeface="+mn-ea"/>
                <a:cs typeface="+mn-cs"/>
              </a:rPr>
              <a:t>: Provide additional background information for teachers, as well as suggestions for discussion topics. For example, we may share information provided by the scientist, detailing what their next research steps were after collecting the data presented in the activity. </a:t>
            </a:r>
          </a:p>
          <a:p>
            <a:pPr marL="171450" indent="-171450">
              <a:buFont typeface="Arial"/>
              <a:buChar char="•"/>
            </a:pPr>
            <a:r>
              <a:rPr lang="en-US" sz="1200" b="1" kern="1200" dirty="0">
                <a:solidFill>
                  <a:schemeClr val="tx1"/>
                </a:solidFill>
                <a:latin typeface="+mn-lt"/>
                <a:ea typeface="+mn-ea"/>
                <a:cs typeface="+mn-cs"/>
              </a:rPr>
              <a:t>Checks for Understanding</a:t>
            </a:r>
            <a:r>
              <a:rPr lang="en-US" sz="1200" b="0" kern="1200" dirty="0">
                <a:solidFill>
                  <a:schemeClr val="tx1"/>
                </a:solidFill>
                <a:latin typeface="+mn-lt"/>
                <a:ea typeface="+mn-ea"/>
                <a:cs typeface="+mn-cs"/>
              </a:rPr>
              <a:t>: Provide stopping points for teachers to assess student understanding. These are particularly useful after students finish reading the Background Information sections or have just started to view and work with the data. </a:t>
            </a:r>
          </a:p>
          <a:p>
            <a:pPr marL="171450" indent="-171450">
              <a:buFont typeface="Arial"/>
              <a:buChar char="•"/>
            </a:pPr>
            <a:r>
              <a:rPr lang="en-US" sz="1200" b="1" kern="1200" dirty="0">
                <a:solidFill>
                  <a:schemeClr val="tx1"/>
                </a:solidFill>
                <a:latin typeface="+mn-lt"/>
                <a:ea typeface="+mn-ea"/>
                <a:cs typeface="+mn-cs"/>
              </a:rPr>
              <a:t>Meta Moments</a:t>
            </a:r>
            <a:r>
              <a:rPr lang="en-US" sz="1200" b="0" kern="1200" dirty="0">
                <a:solidFill>
                  <a:schemeClr val="tx1"/>
                </a:solidFill>
                <a:latin typeface="+mn-lt"/>
                <a:ea typeface="+mn-ea"/>
                <a:cs typeface="+mn-cs"/>
              </a:rPr>
              <a:t>: </a:t>
            </a:r>
            <a:r>
              <a:rPr lang="en-US" sz="1200" kern="1200" dirty="0">
                <a:solidFill>
                  <a:schemeClr val="tx1"/>
                </a:solidFill>
                <a:latin typeface="+mn-lt"/>
                <a:ea typeface="+mn-ea"/>
                <a:cs typeface="+mn-cs"/>
              </a:rPr>
              <a:t>Provide stopping points for students to think about their own thinking. Stepping back from the research, students can discuss the decisions they are making as they work though the Data Nugget, such as the way they chose to visualize their data to ease interpretation and support their claims.</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13</a:t>
            </a:fld>
            <a:endParaRPr lang="en-US" dirty="0"/>
          </a:p>
        </p:txBody>
      </p:sp>
    </p:spTree>
    <p:extLst>
      <p:ext uri="{BB962C8B-B14F-4D97-AF65-F5344CB8AC3E}">
        <p14:creationId xmlns:p14="http://schemas.microsoft.com/office/powerpoint/2010/main" val="669835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Elementary specific suggestions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level 1s in Elementary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Reminder about the check for understandings to make sure they got important points before moving on</a:t>
            </a:r>
          </a:p>
        </p:txBody>
      </p:sp>
      <p:sp>
        <p:nvSpPr>
          <p:cNvPr id="4" name="Slide Number Placeholder 3"/>
          <p:cNvSpPr>
            <a:spLocks noGrp="1"/>
          </p:cNvSpPr>
          <p:nvPr>
            <p:ph type="sldNum" sz="quarter" idx="5"/>
          </p:nvPr>
        </p:nvSpPr>
        <p:spPr/>
        <p:txBody>
          <a:bodyPr/>
          <a:lstStyle/>
          <a:p>
            <a:fld id="{DB45C343-3E8F-254A-B1AC-E24B667C78D6}" type="slidenum">
              <a:rPr lang="en-US" smtClean="0"/>
              <a:t>14</a:t>
            </a:fld>
            <a:endParaRPr lang="en-US"/>
          </a:p>
        </p:txBody>
      </p:sp>
    </p:spTree>
    <p:extLst>
      <p:ext uri="{BB962C8B-B14F-4D97-AF65-F5344CB8AC3E}">
        <p14:creationId xmlns:p14="http://schemas.microsoft.com/office/powerpoint/2010/main" val="142264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charset="-128"/>
              </a:rPr>
              <a:t>All DNs can be found free on our website. Though our ideas started with a small group of teachers in Michigan, we found they have resonated with teachers across the country. Since that time we have continued to fund and grow the program, and today DNs are use in classrooms in all 50 states and across the world. All of our Data Nuggets can be found online at </a:t>
            </a:r>
            <a:r>
              <a:rPr lang="en-US" altLang="en-US" dirty="0" err="1">
                <a:ea typeface="ＭＳ Ｐゴシック" charset="-128"/>
              </a:rPr>
              <a:t>datanuggets.org</a:t>
            </a:r>
            <a:r>
              <a:rPr lang="en-US" altLang="en-US" dirty="0">
                <a:ea typeface="ＭＳ Ｐゴシック" charset="-128"/>
              </a:rPr>
              <a:t>. We above 1K visitors to our website some days, and thousands of teachers using Data Nuggets in their classrooms.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8CAFAE82-717B-504E-ACE9-D02B504B8E01}" type="slidenum">
              <a:rPr lang="en-US" altLang="en-US" sz="1200"/>
              <a:pPr eaLnBrk="1" hangingPunct="1"/>
              <a:t>15</a:t>
            </a:fld>
            <a:endParaRPr lang="en-US" altLang="en-US" sz="1200"/>
          </a:p>
        </p:txBody>
      </p:sp>
    </p:spTree>
    <p:extLst>
      <p:ext uri="{BB962C8B-B14F-4D97-AF65-F5344CB8AC3E}">
        <p14:creationId xmlns:p14="http://schemas.microsoft.com/office/powerpoint/2010/main" val="1671047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over 100 Data Nuggets to date</a:t>
            </a:r>
          </a:p>
          <a:p>
            <a:r>
              <a:rPr lang="en-US" dirty="0"/>
              <a:t>Diversity of topics from biology and ecology, to chemistry and physics</a:t>
            </a:r>
          </a:p>
        </p:txBody>
      </p:sp>
      <p:sp>
        <p:nvSpPr>
          <p:cNvPr id="4" name="Slide Number Placeholder 3"/>
          <p:cNvSpPr>
            <a:spLocks noGrp="1"/>
          </p:cNvSpPr>
          <p:nvPr>
            <p:ph type="sldNum" sz="quarter" idx="5"/>
          </p:nvPr>
        </p:nvSpPr>
        <p:spPr/>
        <p:txBody>
          <a:bodyPr/>
          <a:lstStyle/>
          <a:p>
            <a:fld id="{DB45C343-3E8F-254A-B1AC-E24B667C78D6}" type="slidenum">
              <a:rPr lang="en-US" smtClean="0"/>
              <a:t>16</a:t>
            </a:fld>
            <a:endParaRPr lang="en-US"/>
          </a:p>
        </p:txBody>
      </p:sp>
    </p:spTree>
    <p:extLst>
      <p:ext uri="{BB962C8B-B14F-4D97-AF65-F5344CB8AC3E}">
        <p14:creationId xmlns:p14="http://schemas.microsoft.com/office/powerpoint/2010/main" val="1349082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have been doing this for years and just wrapped up our recent NSF DRK-12 grant. The goal of this project was to determine the impact of Data Nuggets on the students using them. We heard anecdotally from teachers… but we want data on DNs. We found that students using Data Nuggets…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study took place in 42 high school biology classrooms during the 2017-18 school year. While high school biology students in both groups made similar gains in quantitative reasoning in the context of biology (</a:t>
            </a:r>
            <a:r>
              <a:rPr lang="el-GR" sz="1200" b="0" i="0" u="none" strike="noStrike" kern="1200" dirty="0">
                <a:solidFill>
                  <a:schemeClr val="tx1"/>
                </a:solidFill>
                <a:effectLst/>
                <a:latin typeface="+mn-lt"/>
                <a:ea typeface="+mn-ea"/>
                <a:cs typeface="+mn-cs"/>
              </a:rPr>
              <a:t>β = -0.03, </a:t>
            </a:r>
            <a:r>
              <a:rPr lang="en-US" sz="1200" b="0" i="0" u="none" strike="noStrike" kern="1200" dirty="0">
                <a:solidFill>
                  <a:schemeClr val="tx1"/>
                </a:solidFill>
                <a:effectLst/>
                <a:latin typeface="+mn-lt"/>
                <a:ea typeface="+mn-ea"/>
                <a:cs typeface="+mn-cs"/>
              </a:rPr>
              <a:t>p = 0.42, Cohen’s d = -0.03), students in Data Nuggets classrooms outperformed students in comparison classrooms in the development of data-based explanations (</a:t>
            </a:r>
            <a:r>
              <a:rPr lang="el-GR" sz="1200" b="0" i="0" u="none" strike="noStrike" kern="1200" dirty="0">
                <a:solidFill>
                  <a:schemeClr val="tx1"/>
                </a:solidFill>
                <a:effectLst/>
                <a:latin typeface="+mn-lt"/>
                <a:ea typeface="+mn-ea"/>
                <a:cs typeface="+mn-cs"/>
              </a:rPr>
              <a:t>β = 0.15, </a:t>
            </a:r>
            <a:r>
              <a:rPr lang="en-US" sz="1200" b="0" i="0" u="none" strike="noStrike" kern="1200" dirty="0">
                <a:solidFill>
                  <a:schemeClr val="tx1"/>
                </a:solidFill>
                <a:effectLst/>
                <a:latin typeface="+mn-lt"/>
                <a:ea typeface="+mn-ea"/>
                <a:cs typeface="+mn-cs"/>
              </a:rPr>
              <a:t>p = 0.009, Cohen’s d = 0.20). This indicates that Data Nuggets were beneficial in helping students to develop more coherent explanations of scientific data, a skill that is particularly important in making sense of scientific and socio-scientific phenomena inside and outside of school. Students in the treatment condition showed higher gains in self-efficacy around analyzing and interpreting data (</a:t>
            </a:r>
            <a:r>
              <a:rPr lang="el-GR" sz="1200" b="0" i="0" u="none" strike="noStrike" kern="1200" dirty="0">
                <a:solidFill>
                  <a:schemeClr val="tx1"/>
                </a:solidFill>
                <a:effectLst/>
                <a:latin typeface="+mn-lt"/>
                <a:ea typeface="+mn-ea"/>
                <a:cs typeface="+mn-cs"/>
              </a:rPr>
              <a:t>β = 0.271, </a:t>
            </a:r>
            <a:r>
              <a:rPr lang="en-US" sz="1200" b="0" i="0" u="none" strike="noStrike" kern="1200" dirty="0">
                <a:solidFill>
                  <a:schemeClr val="tx1"/>
                </a:solidFill>
                <a:effectLst/>
                <a:latin typeface="+mn-lt"/>
                <a:ea typeface="+mn-ea"/>
                <a:cs typeface="+mn-cs"/>
              </a:rPr>
              <a:t>p = 0.013, Cohen’s d = 0.11) and were more likely to show interest in a science career (</a:t>
            </a:r>
            <a:r>
              <a:rPr lang="el-GR" sz="1200" b="0" i="0" u="none" strike="noStrike" kern="1200" dirty="0">
                <a:solidFill>
                  <a:schemeClr val="tx1"/>
                </a:solidFill>
                <a:effectLst/>
                <a:latin typeface="+mn-lt"/>
                <a:ea typeface="+mn-ea"/>
                <a:cs typeface="+mn-cs"/>
              </a:rPr>
              <a:t>β = 0.197, </a:t>
            </a:r>
            <a:r>
              <a:rPr lang="en-US" sz="1200" b="0" i="0" u="none" strike="noStrike" kern="1200" dirty="0">
                <a:solidFill>
                  <a:schemeClr val="tx1"/>
                </a:solidFill>
                <a:effectLst/>
                <a:latin typeface="+mn-lt"/>
                <a:ea typeface="+mn-ea"/>
                <a:cs typeface="+mn-cs"/>
              </a:rPr>
              <a:t>p = 0.029, Cohen’s d = 0.08).</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Self-efficacy (confidence)</a:t>
            </a:r>
          </a:p>
          <a:p>
            <a:pPr lvl="1"/>
            <a:r>
              <a:rPr lang="en-US" dirty="0">
                <a:latin typeface="Arial" panose="020B0604020202020204" pitchFamily="34" charset="0"/>
                <a:cs typeface="Arial" panose="020B0604020202020204" pitchFamily="34" charset="0"/>
              </a:rPr>
              <a:t>Figure out what data to collect and how to collect them.</a:t>
            </a:r>
          </a:p>
          <a:p>
            <a:pPr lvl="1"/>
            <a:r>
              <a:rPr lang="en-US" dirty="0">
                <a:latin typeface="Arial" panose="020B0604020202020204" pitchFamily="34" charset="0"/>
                <a:cs typeface="Arial" panose="020B0604020202020204" pitchFamily="34" charset="0"/>
              </a:rPr>
              <a:t>Use data as evidence to support a claim I made.</a:t>
            </a:r>
          </a:p>
          <a:p>
            <a:pPr lvl="1"/>
            <a:r>
              <a:rPr lang="en-US" dirty="0">
                <a:latin typeface="Arial" panose="020B0604020202020204" pitchFamily="34" charset="0"/>
                <a:cs typeface="Arial" panose="020B0604020202020204" pitchFamily="34" charset="0"/>
              </a:rPr>
              <a:t>Work with complicated data sets that may have unclear patterns.</a:t>
            </a:r>
          </a:p>
          <a:p>
            <a:pPr lvl="1"/>
            <a:r>
              <a:rPr lang="en-US" dirty="0">
                <a:latin typeface="Arial" panose="020B0604020202020204" pitchFamily="34" charset="0"/>
                <a:cs typeface="Arial" panose="020B0604020202020204" pitchFamily="34" charset="0"/>
              </a:rPr>
              <a:t>Interpret data from a scientific investigation.</a:t>
            </a:r>
          </a:p>
          <a:p>
            <a:pPr lvl="1"/>
            <a:r>
              <a:rPr lang="en-US" dirty="0">
                <a:latin typeface="Arial" panose="020B0604020202020204" pitchFamily="34" charset="0"/>
                <a:cs typeface="Arial" panose="020B0604020202020204" pitchFamily="34" charset="0"/>
              </a:rPr>
              <a:t>Use or calculate statistics (mean, ratios, percent, etc.)</a:t>
            </a:r>
          </a:p>
        </p:txBody>
      </p:sp>
      <p:sp>
        <p:nvSpPr>
          <p:cNvPr id="4" name="Slide Number Placeholder 3"/>
          <p:cNvSpPr>
            <a:spLocks noGrp="1"/>
          </p:cNvSpPr>
          <p:nvPr>
            <p:ph type="sldNum" sz="quarter" idx="5"/>
          </p:nvPr>
        </p:nvSpPr>
        <p:spPr/>
        <p:txBody>
          <a:bodyPr/>
          <a:lstStyle/>
          <a:p>
            <a:fld id="{269859A2-7E94-E54B-990A-071F161941E6}" type="slidenum">
              <a:rPr lang="en-US" smtClean="0"/>
              <a:t>17</a:t>
            </a:fld>
            <a:endParaRPr lang="en-US"/>
          </a:p>
        </p:txBody>
      </p:sp>
    </p:spTree>
    <p:extLst>
      <p:ext uri="{BB962C8B-B14F-4D97-AF65-F5344CB8AC3E}">
        <p14:creationId xmlns:p14="http://schemas.microsoft.com/office/powerpoint/2010/main" val="2310225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You can use DNs to introduce NGSS phenomena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NGSS 2016. Using Phenomena in NGSS-Designed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Lessons and Units. https://</a:t>
            </a:r>
            <a:r>
              <a:rPr lang="en-US" dirty="0" err="1"/>
              <a:t>www.nextgenscience.org</a:t>
            </a:r>
            <a:r>
              <a:rPr lang="en-US" dirty="0"/>
              <a:t>/resources/phenomena</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19</a:t>
            </a:fld>
            <a:endParaRPr lang="en-US" dirty="0"/>
          </a:p>
        </p:txBody>
      </p:sp>
    </p:spTree>
    <p:extLst>
      <p:ext uri="{BB962C8B-B14F-4D97-AF65-F5344CB8AC3E}">
        <p14:creationId xmlns:p14="http://schemas.microsoft.com/office/powerpoint/2010/main" val="2912555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point if using phenomena to drive instruction is to help students engage in practices to develop the knowledge necessary to explain or predict phenomena. Therefore, the focus is not just on the phenomenon itself, but also the student-generated questions about the phenomenon that guides the learning and teaching.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powerful phenomena from an educational perspective are culturally or personally relevant or consequential to students. Such phenomena highlight how science ideas help us explain aspects of real world contexts.</a:t>
            </a:r>
          </a:p>
        </p:txBody>
      </p:sp>
      <p:sp>
        <p:nvSpPr>
          <p:cNvPr id="4" name="Slide Number Placeholder 3"/>
          <p:cNvSpPr>
            <a:spLocks noGrp="1"/>
          </p:cNvSpPr>
          <p:nvPr>
            <p:ph type="sldNum" sz="quarter" idx="5"/>
          </p:nvPr>
        </p:nvSpPr>
        <p:spPr/>
        <p:txBody>
          <a:bodyPr/>
          <a:lstStyle/>
          <a:p>
            <a:fld id="{DB45C343-3E8F-254A-B1AC-E24B667C78D6}" type="slidenum">
              <a:rPr lang="en-US" smtClean="0"/>
              <a:t>20</a:t>
            </a:fld>
            <a:endParaRPr lang="en-US"/>
          </a:p>
        </p:txBody>
      </p:sp>
    </p:spTree>
    <p:extLst>
      <p:ext uri="{BB962C8B-B14F-4D97-AF65-F5344CB8AC3E}">
        <p14:creationId xmlns:p14="http://schemas.microsoft.com/office/powerpoint/2010/main" val="289339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practices related to QR, (4) Analyzing and interpreting data and (5) Using mathematics and computational thinking, explicitly emphasize the importance of engaging students in analyzing and applying quantitative information. Additionally, QR practices (6) Constructing explanations and (7) Engaging in argument from evidence, require the use of evidence, in the form of data, when forming explanations and arguments. Practices 6 and 7 are based in the claim-evidence-reasoning (CER) framework developed by McNeill, </a:t>
            </a:r>
            <a:r>
              <a:rPr lang="en-US" sz="1200" kern="1200" dirty="0" err="1">
                <a:solidFill>
                  <a:schemeClr val="tx1"/>
                </a:solidFill>
                <a:effectLst/>
                <a:latin typeface="+mn-lt"/>
                <a:ea typeface="+mn-ea"/>
                <a:cs typeface="+mn-cs"/>
              </a:rPr>
              <a:t>Krajcik</a:t>
            </a:r>
            <a:r>
              <a:rPr lang="en-US" sz="1200" kern="1200" dirty="0">
                <a:solidFill>
                  <a:schemeClr val="tx1"/>
                </a:solidFill>
                <a:effectLst/>
                <a:latin typeface="+mn-lt"/>
                <a:ea typeface="+mn-ea"/>
                <a:cs typeface="+mn-cs"/>
              </a:rPr>
              <a:t>, and grounded in work by Toulmin (McNeill et al., 2006; McNeill &amp; </a:t>
            </a:r>
            <a:r>
              <a:rPr lang="en-US" sz="1200" kern="1200" dirty="0" err="1">
                <a:solidFill>
                  <a:schemeClr val="tx1"/>
                </a:solidFill>
                <a:effectLst/>
                <a:latin typeface="+mn-lt"/>
                <a:ea typeface="+mn-ea"/>
                <a:cs typeface="+mn-cs"/>
              </a:rPr>
              <a:t>Krajcik</a:t>
            </a:r>
            <a:r>
              <a:rPr lang="en-US" sz="1200" kern="1200" dirty="0">
                <a:solidFill>
                  <a:schemeClr val="tx1"/>
                </a:solidFill>
                <a:effectLst/>
                <a:latin typeface="+mn-lt"/>
                <a:ea typeface="+mn-ea"/>
                <a:cs typeface="+mn-cs"/>
              </a:rPr>
              <a:t>, 2008a; McNeill &amp; </a:t>
            </a:r>
            <a:r>
              <a:rPr lang="en-US" sz="1200" kern="1200" dirty="0" err="1">
                <a:solidFill>
                  <a:schemeClr val="tx1"/>
                </a:solidFill>
                <a:effectLst/>
                <a:latin typeface="+mn-lt"/>
                <a:ea typeface="+mn-ea"/>
                <a:cs typeface="+mn-cs"/>
              </a:rPr>
              <a:t>Krajcik</a:t>
            </a:r>
            <a:r>
              <a:rPr lang="en-US" sz="1200" kern="1200" dirty="0">
                <a:solidFill>
                  <a:schemeClr val="tx1"/>
                </a:solidFill>
                <a:effectLst/>
                <a:latin typeface="+mn-lt"/>
                <a:ea typeface="+mn-ea"/>
                <a:cs typeface="+mn-cs"/>
              </a:rPr>
              <a:t>, 2008b; NRC, 2013; Toulmin, 1958). </a:t>
            </a:r>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21</a:t>
            </a:fld>
            <a:endParaRPr lang="en-US"/>
          </a:p>
        </p:txBody>
      </p:sp>
    </p:spTree>
    <p:extLst>
      <p:ext uri="{BB962C8B-B14F-4D97-AF65-F5344CB8AC3E}">
        <p14:creationId xmlns:p14="http://schemas.microsoft.com/office/powerpoint/2010/main" val="84018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22</a:t>
            </a:fld>
            <a:endParaRPr lang="en-US" dirty="0"/>
          </a:p>
        </p:txBody>
      </p:sp>
    </p:spTree>
    <p:extLst>
      <p:ext uri="{BB962C8B-B14F-4D97-AF65-F5344CB8AC3E}">
        <p14:creationId xmlns:p14="http://schemas.microsoft.com/office/powerpoint/2010/main" val="3612043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6BBF8CA-662B-094C-9E9D-9DC052F5AFB0}" type="slidenum">
              <a:rPr lang="en-US" smtClean="0"/>
              <a:t>23</a:t>
            </a:fld>
            <a:endParaRPr lang="en-US" dirty="0"/>
          </a:p>
        </p:txBody>
      </p:sp>
    </p:spTree>
    <p:extLst>
      <p:ext uri="{BB962C8B-B14F-4D97-AF65-F5344CB8AC3E}">
        <p14:creationId xmlns:p14="http://schemas.microsoft.com/office/powerpoint/2010/main" val="117820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69859A2-7E94-E54B-990A-071F161941E6}" type="slidenum">
              <a:rPr lang="en-US" smtClean="0"/>
              <a:t>4</a:t>
            </a:fld>
            <a:endParaRPr lang="en-US"/>
          </a:p>
        </p:txBody>
      </p:sp>
    </p:spTree>
    <p:extLst>
      <p:ext uri="{BB962C8B-B14F-4D97-AF65-F5344CB8AC3E}">
        <p14:creationId xmlns:p14="http://schemas.microsoft.com/office/powerpoint/2010/main" val="3754590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99C321DE-17D4-2043-B79E-6FA238B75E16}" type="slidenum">
              <a:rPr lang="en-US" smtClean="0"/>
              <a:pPr>
                <a:defRPr/>
              </a:pPr>
              <a:t>25</a:t>
            </a:fld>
            <a:endParaRPr lang="en-US"/>
          </a:p>
        </p:txBody>
      </p:sp>
    </p:spTree>
    <p:extLst>
      <p:ext uri="{BB962C8B-B14F-4D97-AF65-F5344CB8AC3E}">
        <p14:creationId xmlns:p14="http://schemas.microsoft.com/office/powerpoint/2010/main" val="1982940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CER is a scaffold – this tool can scaffold the scaffold! (faded scaffolding)</a:t>
            </a:r>
          </a:p>
        </p:txBody>
      </p:sp>
      <p:sp>
        <p:nvSpPr>
          <p:cNvPr id="4" name="Slide Number Placeholder 3"/>
          <p:cNvSpPr>
            <a:spLocks noGrp="1"/>
          </p:cNvSpPr>
          <p:nvPr>
            <p:ph type="sldNum" sz="quarter" idx="5"/>
          </p:nvPr>
        </p:nvSpPr>
        <p:spPr/>
        <p:txBody>
          <a:bodyPr/>
          <a:lstStyle/>
          <a:p>
            <a:fld id="{DB45C343-3E8F-254A-B1AC-E24B667C78D6}" type="slidenum">
              <a:rPr lang="en-US" smtClean="0"/>
              <a:t>26</a:t>
            </a:fld>
            <a:endParaRPr lang="en-US"/>
          </a:p>
        </p:txBody>
      </p:sp>
    </p:spTree>
    <p:extLst>
      <p:ext uri="{BB962C8B-B14F-4D97-AF65-F5344CB8AC3E}">
        <p14:creationId xmlns:p14="http://schemas.microsoft.com/office/powerpoint/2010/main" val="1418968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http://</a:t>
            </a:r>
            <a:r>
              <a:rPr lang="en-US" altLang="en-US" dirty="0" err="1">
                <a:ea typeface="ＭＳ Ｐゴシック" charset="-128"/>
              </a:rPr>
              <a:t>datanuggets.org</a:t>
            </a:r>
            <a:r>
              <a:rPr lang="en-US" altLang="en-US" dirty="0">
                <a:ea typeface="ＭＳ Ｐゴシック" charset="-128"/>
              </a:rPr>
              <a:t>/2015/03/springing-forward-does-climate-change-cause-plants-to-flower-earlier/</a:t>
            </a:r>
          </a:p>
          <a:p>
            <a:r>
              <a:rPr lang="en-US" altLang="en-US" dirty="0">
                <a:ea typeface="ＭＳ Ｐゴシック" charset="-128"/>
              </a:rPr>
              <a:t>This is a special Data Nugget because we have it at different reading levels and in Spanish.</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27</a:t>
            </a:fld>
            <a:endParaRPr lang="en-US" dirty="0"/>
          </a:p>
        </p:txBody>
      </p:sp>
    </p:spTree>
    <p:extLst>
      <p:ext uri="{BB962C8B-B14F-4D97-AF65-F5344CB8AC3E}">
        <p14:creationId xmlns:p14="http://schemas.microsoft.com/office/powerpoint/2010/main" val="372285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Nugget focuses on the theme of climate change, and how plants respond to those changes.</a:t>
            </a:r>
          </a:p>
        </p:txBody>
      </p:sp>
      <p:sp>
        <p:nvSpPr>
          <p:cNvPr id="4" name="Slide Number Placeholder 3"/>
          <p:cNvSpPr>
            <a:spLocks noGrp="1"/>
          </p:cNvSpPr>
          <p:nvPr>
            <p:ph type="sldNum" sz="quarter" idx="5"/>
          </p:nvPr>
        </p:nvSpPr>
        <p:spPr/>
        <p:txBody>
          <a:bodyPr/>
          <a:lstStyle/>
          <a:p>
            <a:fld id="{DB45C343-3E8F-254A-B1AC-E24B667C78D6}" type="slidenum">
              <a:rPr lang="en-US" smtClean="0"/>
              <a:t>28</a:t>
            </a:fld>
            <a:endParaRPr lang="en-US"/>
          </a:p>
        </p:txBody>
      </p:sp>
    </p:spTree>
    <p:extLst>
      <p:ext uri="{BB962C8B-B14F-4D97-AF65-F5344CB8AC3E}">
        <p14:creationId xmlns:p14="http://schemas.microsoft.com/office/powerpoint/2010/main" val="3140031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plants respond is by shifting their phenology, or the timing of life cycle events. </a:t>
            </a:r>
          </a:p>
          <a:p>
            <a:r>
              <a:rPr lang="en-US" dirty="0"/>
              <a:t>These events respond to environmental cues, such as temperature and precipitation.</a:t>
            </a:r>
          </a:p>
        </p:txBody>
      </p:sp>
      <p:sp>
        <p:nvSpPr>
          <p:cNvPr id="4" name="Slide Number Placeholder 3"/>
          <p:cNvSpPr>
            <a:spLocks noGrp="1"/>
          </p:cNvSpPr>
          <p:nvPr>
            <p:ph type="sldNum" sz="quarter" idx="5"/>
          </p:nvPr>
        </p:nvSpPr>
        <p:spPr/>
        <p:txBody>
          <a:bodyPr/>
          <a:lstStyle/>
          <a:p>
            <a:fld id="{DB45C343-3E8F-254A-B1AC-E24B667C78D6}" type="slidenum">
              <a:rPr lang="en-US" smtClean="0"/>
              <a:t>29</a:t>
            </a:fld>
            <a:endParaRPr lang="en-US"/>
          </a:p>
        </p:txBody>
      </p:sp>
    </p:spTree>
    <p:extLst>
      <p:ext uri="{BB962C8B-B14F-4D97-AF65-F5344CB8AC3E}">
        <p14:creationId xmlns:p14="http://schemas.microsoft.com/office/powerpoint/2010/main" val="1847042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Phenology is important for several reasons. First, it impacts a plant’s interaction with other species. For example, if a plant relies on pollinators to set seed, then if the date of their flowering changes, this could mean that they they are no longer pollinated.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err="1">
                <a:solidFill>
                  <a:schemeClr val="tx1"/>
                </a:solidFill>
                <a:effectLst/>
                <a:latin typeface="+mn-lt"/>
                <a:ea typeface="+mn-ea"/>
                <a:cs typeface="+mn-cs"/>
              </a:rPr>
              <a:t>Melissodes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Eumelissodes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denticulatus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specializes on Tall Ironweed (</a:t>
            </a:r>
            <a:r>
              <a:rPr lang="en-US" sz="1200" b="0" i="1" kern="1200" dirty="0">
                <a:solidFill>
                  <a:schemeClr val="tx1"/>
                </a:solidFill>
                <a:effectLst/>
                <a:latin typeface="+mn-lt"/>
                <a:ea typeface="+mn-ea"/>
                <a:cs typeface="+mn-cs"/>
              </a:rPr>
              <a:t>Vernonia </a:t>
            </a:r>
            <a:r>
              <a:rPr lang="en-US" sz="1200" b="0" i="1" kern="1200" dirty="0" err="1">
                <a:solidFill>
                  <a:schemeClr val="tx1"/>
                </a:solidFill>
                <a:effectLst/>
                <a:latin typeface="+mn-lt"/>
                <a:ea typeface="+mn-ea"/>
                <a:cs typeface="+mn-cs"/>
              </a:rPr>
              <a:t>noveboracensis</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73EE7F-552E-47CB-8DAB-9A6EEB1D6391}" type="slidenum">
              <a:rPr lang="en-US" smtClean="0"/>
              <a:t>30</a:t>
            </a:fld>
            <a:endParaRPr lang="en-US"/>
          </a:p>
        </p:txBody>
      </p:sp>
    </p:spTree>
    <p:extLst>
      <p:ext uri="{BB962C8B-B14F-4D97-AF65-F5344CB8AC3E}">
        <p14:creationId xmlns:p14="http://schemas.microsoft.com/office/powerpoint/2010/main" val="1641412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Phenology is also important for plant competition. If a species can respond to climate change by sprouting or leafing out earlier, that could give it a competitive advantage over plants that do not respond.</a:t>
            </a:r>
          </a:p>
          <a:p>
            <a:endParaRPr lang="en-US" dirty="0"/>
          </a:p>
          <a:p>
            <a:r>
              <a:rPr lang="en-US" dirty="0"/>
              <a:t>Light competition – forest understory, or tall grasses</a:t>
            </a:r>
          </a:p>
          <a:p>
            <a:r>
              <a:rPr lang="en-US" dirty="0"/>
              <a:t>Soybeans limited by nutrients</a:t>
            </a:r>
          </a:p>
          <a:p>
            <a:r>
              <a:rPr lang="en-US" dirty="0"/>
              <a:t>Trillium in patches - space</a:t>
            </a:r>
          </a:p>
        </p:txBody>
      </p:sp>
      <p:sp>
        <p:nvSpPr>
          <p:cNvPr id="4" name="Slide Number Placeholder 3"/>
          <p:cNvSpPr>
            <a:spLocks noGrp="1"/>
          </p:cNvSpPr>
          <p:nvPr>
            <p:ph type="sldNum" sz="quarter" idx="5"/>
          </p:nvPr>
        </p:nvSpPr>
        <p:spPr/>
        <p:txBody>
          <a:bodyPr/>
          <a:lstStyle/>
          <a:p>
            <a:fld id="{C273EE7F-552E-47CB-8DAB-9A6EEB1D6391}" type="slidenum">
              <a:rPr lang="en-US" smtClean="0"/>
              <a:t>31</a:t>
            </a:fld>
            <a:endParaRPr lang="en-US"/>
          </a:p>
        </p:txBody>
      </p:sp>
    </p:spTree>
    <p:extLst>
      <p:ext uri="{BB962C8B-B14F-4D97-AF65-F5344CB8AC3E}">
        <p14:creationId xmlns:p14="http://schemas.microsoft.com/office/powerpoint/2010/main" val="3091963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Kellogg Biological Station (KBS) warming array uses infrared heaters to elevate temperatures 3°C above ambient temperatures to mimic regional predictions for the end of the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(0.3°C - 4.8°C; n=4 plots) (Stocker et al. 2013). Each 3 m-diameter warmed plot is surrounded by 6 infrared ceramic heaters (Model FTE-1000, </a:t>
            </a:r>
            <a:r>
              <a:rPr lang="en-US" sz="1200" kern="1200" dirty="0" err="1">
                <a:solidFill>
                  <a:schemeClr val="tx1"/>
                </a:solidFill>
                <a:effectLst/>
                <a:latin typeface="+mn-lt"/>
                <a:ea typeface="+mn-ea"/>
                <a:cs typeface="+mn-cs"/>
              </a:rPr>
              <a:t>Kalglo</a:t>
            </a:r>
            <a:r>
              <a:rPr lang="en-US" sz="1200" kern="1200" dirty="0">
                <a:solidFill>
                  <a:schemeClr val="tx1"/>
                </a:solidFill>
                <a:effectLst/>
                <a:latin typeface="+mn-lt"/>
                <a:ea typeface="+mn-ea"/>
                <a:cs typeface="+mn-cs"/>
              </a:rPr>
              <a:t>, Inc.) in an arrangement that evenly raises temperature across similar plots (Kimball 2008). Dummy heaters are suspended above control plots (n=4) to control for shading effects. Heaters are regulated by a proportional-integrative-derivative (PID) control system, which allows for a constant elevated temperature relative to a focal control (no heater) plot (see Kimball et al. {2008} for a full description of the heating apparatus). </a:t>
            </a:r>
            <a:r>
              <a:rPr lang="en-US" sz="1200" kern="1200" dirty="0" err="1">
                <a:solidFill>
                  <a:schemeClr val="tx1"/>
                </a:solidFill>
                <a:effectLst/>
                <a:latin typeface="+mn-lt"/>
                <a:ea typeface="+mn-ea"/>
                <a:cs typeface="+mn-cs"/>
              </a:rPr>
              <a:t>Sucsh</a:t>
            </a:r>
            <a:r>
              <a:rPr lang="en-US" sz="1200" kern="1200" dirty="0">
                <a:solidFill>
                  <a:schemeClr val="tx1"/>
                </a:solidFill>
                <a:effectLst/>
                <a:latin typeface="+mn-lt"/>
                <a:ea typeface="+mn-ea"/>
                <a:cs typeface="+mn-cs"/>
              </a:rPr>
              <a:t> heating designs are effective at maintaining temperatures within 0.5°C of the target elevated 75% of the time (Kimball 2008, Online Appendix A). The array has been running consistently each growing season (April - October) since 2008. Since 2012, an established old field community that has been occasionally mowed has inhabited the plots.</a:t>
            </a:r>
          </a:p>
        </p:txBody>
      </p:sp>
      <p:sp>
        <p:nvSpPr>
          <p:cNvPr id="4" name="Slide Number Placeholder 3"/>
          <p:cNvSpPr>
            <a:spLocks noGrp="1"/>
          </p:cNvSpPr>
          <p:nvPr>
            <p:ph type="sldNum" sz="quarter" idx="10"/>
          </p:nvPr>
        </p:nvSpPr>
        <p:spPr/>
        <p:txBody>
          <a:bodyPr/>
          <a:lstStyle/>
          <a:p>
            <a:fld id="{AA48A4DB-2FAB-421F-9AEE-2DA7284A483E}" type="slidenum">
              <a:rPr lang="en-US" smtClean="0"/>
              <a:t>32</a:t>
            </a:fld>
            <a:endParaRPr lang="en-US"/>
          </a:p>
        </p:txBody>
      </p:sp>
    </p:spTree>
    <p:extLst>
      <p:ext uri="{BB962C8B-B14F-4D97-AF65-F5344CB8AC3E}">
        <p14:creationId xmlns:p14="http://schemas.microsoft.com/office/powerpoint/2010/main" val="1119927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Collecting data from the heating ring experiment at the LTER to study evolution; Photo Credit: </a:t>
            </a:r>
            <a:r>
              <a:rPr lang="en-US" sz="1200" b="0" i="0" u="none" strike="noStrike" kern="1200" dirty="0" err="1">
                <a:solidFill>
                  <a:schemeClr val="tx1"/>
                </a:solidFill>
                <a:effectLst/>
                <a:latin typeface="+mn-lt"/>
                <a:ea typeface="+mn-ea"/>
                <a:cs typeface="+mn-cs"/>
              </a:rPr>
              <a:t>K.Stepnitz</a:t>
            </a:r>
            <a:r>
              <a:rPr lang="en-US" sz="1200" b="0" i="0" u="none" strike="noStrike" kern="1200" dirty="0">
                <a:solidFill>
                  <a:schemeClr val="tx1"/>
                </a:solidFill>
                <a:effectLst/>
                <a:latin typeface="+mn-lt"/>
                <a:ea typeface="+mn-ea"/>
                <a:cs typeface="+mn-cs"/>
              </a:rPr>
              <a:t>, Michigan State University</a:t>
            </a:r>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33</a:t>
            </a:fld>
            <a:endParaRPr lang="en-US"/>
          </a:p>
        </p:txBody>
      </p:sp>
    </p:spTree>
    <p:extLst>
      <p:ext uri="{BB962C8B-B14F-4D97-AF65-F5344CB8AC3E}">
        <p14:creationId xmlns:p14="http://schemas.microsoft.com/office/powerpoint/2010/main" val="2792337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charset="-128"/>
            </a:endParaRPr>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7B8143F9-1EE0-3049-A5B6-621BDF33D5CA}" type="slidenum">
              <a:rPr lang="en-US" altLang="en-US" sz="1200"/>
              <a:pPr eaLnBrk="1" hangingPunct="1"/>
              <a:t>34</a:t>
            </a:fld>
            <a:endParaRPr lang="en-US" altLang="en-US" sz="1200"/>
          </a:p>
        </p:txBody>
      </p:sp>
    </p:spTree>
    <p:extLst>
      <p:ext uri="{BB962C8B-B14F-4D97-AF65-F5344CB8AC3E}">
        <p14:creationId xmlns:p14="http://schemas.microsoft.com/office/powerpoint/2010/main" val="321478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what are Data Nuggets?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5</a:t>
            </a:fld>
            <a:endParaRPr lang="en-US" dirty="0"/>
          </a:p>
        </p:txBody>
      </p:sp>
    </p:spTree>
    <p:extLst>
      <p:ext uri="{BB962C8B-B14F-4D97-AF65-F5344CB8AC3E}">
        <p14:creationId xmlns:p14="http://schemas.microsoft.com/office/powerpoint/2010/main" val="3565586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charset="-128"/>
              </a:rPr>
              <a:t>Flowers in the heated plots flowered 10 days earlier, on average.</a:t>
            </a:r>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7B8143F9-1EE0-3049-A5B6-621BDF33D5CA}" type="slidenum">
              <a:rPr lang="en-US" altLang="en-US" sz="1200"/>
              <a:pPr eaLnBrk="1" hangingPunct="1"/>
              <a:t>35</a:t>
            </a:fld>
            <a:endParaRPr lang="en-US" altLang="en-US" sz="1200"/>
          </a:p>
        </p:txBody>
      </p:sp>
    </p:spTree>
    <p:extLst>
      <p:ext uri="{BB962C8B-B14F-4D97-AF65-F5344CB8AC3E}">
        <p14:creationId xmlns:p14="http://schemas.microsoft.com/office/powerpoint/2010/main" val="3812080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Make a claim that answers the scientific question.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evidence was used to write your claim? Reference specific parts of the table or graph. </a:t>
            </a:r>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36</a:t>
            </a:fld>
            <a:endParaRPr lang="en-US"/>
          </a:p>
        </p:txBody>
      </p:sp>
    </p:spTree>
    <p:extLst>
      <p:ext uri="{BB962C8B-B14F-4D97-AF65-F5344CB8AC3E}">
        <p14:creationId xmlns:p14="http://schemas.microsoft.com/office/powerpoint/2010/main" val="2432780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your reasoning and why the evidence supports your claim. Connect the data back to what you learned about climate change and how this could affect flowering time. </a:t>
            </a:r>
            <a:endParaRPr lang="en-US" dirty="0"/>
          </a:p>
          <a:p>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37</a:t>
            </a:fld>
            <a:endParaRPr lang="en-US"/>
          </a:p>
        </p:txBody>
      </p:sp>
    </p:spTree>
    <p:extLst>
      <p:ext uri="{BB962C8B-B14F-4D97-AF65-F5344CB8AC3E}">
        <p14:creationId xmlns:p14="http://schemas.microsoft.com/office/powerpoint/2010/main" val="3361714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38</a:t>
            </a:fld>
            <a:endParaRPr lang="en-US"/>
          </a:p>
        </p:txBody>
      </p:sp>
    </p:spTree>
    <p:extLst>
      <p:ext uri="{BB962C8B-B14F-4D97-AF65-F5344CB8AC3E}">
        <p14:creationId xmlns:p14="http://schemas.microsoft.com/office/powerpoint/2010/main" val="133479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39</a:t>
            </a:fld>
            <a:endParaRPr lang="en-US"/>
          </a:p>
        </p:txBody>
      </p:sp>
    </p:spTree>
    <p:extLst>
      <p:ext uri="{BB962C8B-B14F-4D97-AF65-F5344CB8AC3E}">
        <p14:creationId xmlns:p14="http://schemas.microsoft.com/office/powerpoint/2010/main" val="134084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407C192-FECB-5249-BF6D-A9E030895CC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444C1CD0-FFD3-7748-9BD0-79D0BAAEE3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1400"/>
              </a:spcBef>
              <a:spcAft>
                <a:spcPts val="0"/>
              </a:spcAft>
              <a:buClr>
                <a:srgbClr val="660066"/>
              </a:buClr>
              <a:buSzTx/>
              <a:buFont typeface="Wingdings 2" pitchFamily="2" charset="2"/>
              <a:buNone/>
              <a:tabLst/>
              <a:defRPr/>
            </a:pPr>
            <a:r>
              <a:rPr lang="en-US" dirty="0">
                <a:latin typeface="Calibri" charset="0"/>
              </a:rPr>
              <a:t>We began to develop Data Nuggets starting in 2011 and originated through conversations between teachers and graduate students during the NSF GK-12 project “New GK- 12: Using the STEM Dimensions of Bioenergy Sustainability to Bring Leading-edge Graduate Research to K-12 Learning Settings” (NSF DGE 0947896). This unique opportunity for collaboration between teachers and scientists led to the creation of teacher-inspired resources. Teachers shared that they were lacking educational resources that helped their students practice working with real, messy data like that collected during classroom inquiry-based projects. Graduate students in the sciences, however, have lots of practice working with messy data and surprising results. </a:t>
            </a:r>
          </a:p>
          <a:p>
            <a:pPr eaLnBrk="1" hangingPunct="1">
              <a:spcBef>
                <a:spcPts val="1400"/>
              </a:spcBef>
              <a:buClr>
                <a:srgbClr val="660066"/>
              </a:buClr>
              <a:buFont typeface="Wingdings 2" pitchFamily="2" charset="2"/>
              <a:buNone/>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1" name="Slide Number Placeholder 3">
            <a:extLst>
              <a:ext uri="{FF2B5EF4-FFF2-40B4-BE49-F238E27FC236}">
                <a16:creationId xmlns:a16="http://schemas.microsoft.com/office/drawing/2014/main" id="{5D182832-44D6-A043-864C-9F2B0CD178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3AC41590-1088-F74D-8618-26CB4195A6D2}" type="slidenum">
              <a:rPr lang="en-US" altLang="en-US" sz="1200"/>
              <a:pPr eaLnBrk="1" hangingPunct="1"/>
              <a:t>6</a:t>
            </a:fld>
            <a:endParaRPr lang="en-US" altLang="en-US" sz="1200"/>
          </a:p>
        </p:txBody>
      </p:sp>
    </p:spTree>
    <p:extLst>
      <p:ext uri="{BB962C8B-B14F-4D97-AF65-F5344CB8AC3E}">
        <p14:creationId xmlns:p14="http://schemas.microsoft.com/office/powerpoint/2010/main" val="2086164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Authentic data transform a typical lesson on data analysis or interpretation by providing real-world context and making connections to disciplinary content, and students report feeling an increased emotional connection to data when they are better able to recognize practical application and relevance (</a:t>
            </a:r>
            <a:r>
              <a:rPr lang="en-US" sz="1200" kern="1200" dirty="0" err="1">
                <a:solidFill>
                  <a:schemeClr val="tx1"/>
                </a:solidFill>
                <a:effectLst/>
                <a:latin typeface="+mn-lt"/>
                <a:ea typeface="+mn-ea"/>
                <a:cs typeface="+mn-cs"/>
              </a:rPr>
              <a:t>Langen</a:t>
            </a:r>
            <a:r>
              <a:rPr lang="en-US" sz="1200" kern="1200" dirty="0">
                <a:solidFill>
                  <a:schemeClr val="tx1"/>
                </a:solidFill>
                <a:effectLst/>
                <a:latin typeface="+mn-lt"/>
                <a:ea typeface="+mn-ea"/>
                <a:cs typeface="+mn-cs"/>
              </a:rPr>
              <a:t> et al., 2014; Wolff et al., 2017). Connecting science to a learners’ experience makes content more accessible (Stoddart et al., 2010) and increases student interest in the material (</a:t>
            </a:r>
            <a:r>
              <a:rPr lang="en-US" sz="1200" kern="1200" dirty="0" err="1">
                <a:solidFill>
                  <a:schemeClr val="tx1"/>
                </a:solidFill>
                <a:effectLst/>
                <a:latin typeface="+mn-lt"/>
                <a:ea typeface="+mn-ea"/>
                <a:cs typeface="+mn-cs"/>
              </a:rPr>
              <a:t>Hulleman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Harackiewicz</a:t>
            </a:r>
            <a:r>
              <a:rPr lang="en-US" sz="1200" kern="1200" dirty="0">
                <a:solidFill>
                  <a:schemeClr val="tx1"/>
                </a:solidFill>
                <a:effectLst/>
                <a:latin typeface="+mn-lt"/>
                <a:ea typeface="+mn-ea"/>
                <a:cs typeface="+mn-cs"/>
              </a:rPr>
              <a:t>, 2009). By encouraging students to make connections between the data and their everyday lives, authentic data have the potential to give real-world relevance to data literacy instruction and tap into a student’s natural curiosity about their world (Doering &amp; </a:t>
            </a:r>
            <a:r>
              <a:rPr lang="en-US" sz="1200" kern="1200" dirty="0" err="1">
                <a:solidFill>
                  <a:schemeClr val="tx1"/>
                </a:solidFill>
                <a:effectLst/>
                <a:latin typeface="+mn-lt"/>
                <a:ea typeface="+mn-ea"/>
                <a:cs typeface="+mn-cs"/>
              </a:rPr>
              <a:t>Veletsianos</a:t>
            </a:r>
            <a:r>
              <a:rPr lang="en-US" sz="1200" kern="1200" dirty="0">
                <a:solidFill>
                  <a:schemeClr val="tx1"/>
                </a:solidFill>
                <a:effectLst/>
                <a:latin typeface="+mn-lt"/>
                <a:ea typeface="+mn-ea"/>
                <a:cs typeface="+mn-cs"/>
              </a:rPr>
              <a:t>, 2007). </a:t>
            </a:r>
          </a:p>
        </p:txBody>
      </p:sp>
      <p:sp>
        <p:nvSpPr>
          <p:cNvPr id="4" name="Slide Number Placeholder 3"/>
          <p:cNvSpPr>
            <a:spLocks noGrp="1"/>
          </p:cNvSpPr>
          <p:nvPr>
            <p:ph type="sldNum" sz="quarter" idx="5"/>
          </p:nvPr>
        </p:nvSpPr>
        <p:spPr/>
        <p:txBody>
          <a:bodyPr/>
          <a:lstStyle/>
          <a:p>
            <a:fld id="{DB45C343-3E8F-254A-B1AC-E24B667C78D6}" type="slidenum">
              <a:rPr lang="en-US" smtClean="0"/>
              <a:t>7</a:t>
            </a:fld>
            <a:endParaRPr lang="en-US"/>
          </a:p>
        </p:txBody>
      </p:sp>
    </p:spTree>
    <p:extLst>
      <p:ext uri="{BB962C8B-B14F-4D97-AF65-F5344CB8AC3E}">
        <p14:creationId xmlns:p14="http://schemas.microsoft.com/office/powerpoint/2010/main" val="17260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this end, we developed Data Nuggets, which are…</a:t>
            </a:r>
          </a:p>
          <a:p>
            <a:r>
              <a:rPr lang="en-US" sz="1200" kern="1200" dirty="0">
                <a:solidFill>
                  <a:schemeClr val="tx1"/>
                </a:solidFill>
                <a:effectLst/>
                <a:latin typeface="+mn-lt"/>
                <a:ea typeface="+mn-ea"/>
                <a:cs typeface="+mn-cs"/>
              </a:rPr>
              <a:t>By using cutting edge research, DNs capture the attention of students by engaging them with more than just the conclusions of a study, but the story and process of the researcher behind the ideas and data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69859A2-7E94-E54B-990A-071F161941E6}" type="slidenum">
              <a:rPr lang="en-US" smtClean="0"/>
              <a:t>8</a:t>
            </a:fld>
            <a:endParaRPr lang="en-US"/>
          </a:p>
        </p:txBody>
      </p:sp>
    </p:spTree>
    <p:extLst>
      <p:ext uri="{BB962C8B-B14F-4D97-AF65-F5344CB8AC3E}">
        <p14:creationId xmlns:p14="http://schemas.microsoft.com/office/powerpoint/2010/main" val="3475702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Graphing and multiple content levels allow for differentiated learning for students with any science or reading background.</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BA7933FE-B694-7B44-82CC-B792B62CF5CA}" type="slidenum">
              <a:rPr lang="en-US" smtClean="0"/>
              <a:pPr>
                <a:defRPr/>
              </a:pPr>
              <a:t>10</a:t>
            </a:fld>
            <a:endParaRPr lang="en-US" dirty="0"/>
          </a:p>
        </p:txBody>
      </p:sp>
    </p:spTree>
    <p:extLst>
      <p:ext uri="{BB962C8B-B14F-4D97-AF65-F5344CB8AC3E}">
        <p14:creationId xmlns:p14="http://schemas.microsoft.com/office/powerpoint/2010/main" val="184473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Graphing and multiple content levels allow for differentiated learning for students with any science or reading background.</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99C321DE-17D4-2043-B79E-6FA238B75E16}" type="slidenum">
              <a:rPr lang="en-US" smtClean="0"/>
              <a:pPr>
                <a:defRPr/>
              </a:pPr>
              <a:t>11</a:t>
            </a:fld>
            <a:endParaRPr lang="en-US" dirty="0"/>
          </a:p>
        </p:txBody>
      </p:sp>
    </p:spTree>
    <p:extLst>
      <p:ext uri="{BB962C8B-B14F-4D97-AF65-F5344CB8AC3E}">
        <p14:creationId xmlns:p14="http://schemas.microsoft.com/office/powerpoint/2010/main" val="59266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dk1"/>
                </a:solidFill>
                <a:latin typeface="Arial"/>
                <a:ea typeface="Arial"/>
                <a:cs typeface="Arial"/>
                <a:sym typeface="Arial"/>
              </a:rPr>
              <a:t>Touch on the “levels” and how you can use scaffolding - progression over time (e.g., start with A, eventually progress to B and C). Refer to table with the list of Data Nuggets with levels and key features. </a:t>
            </a:r>
            <a:r>
              <a:rPr lang="en-US" sz="1700" dirty="0"/>
              <a:t>Allows for differentiated instruction, or teachers to scaffold certain skills early in the year and remove them over time.</a:t>
            </a:r>
            <a:endParaRPr lang="en-US" sz="1700" b="0" i="0" u="none" strike="noStrike" kern="1200" cap="none" dirty="0">
              <a:solidFill>
                <a:schemeClr val="dk1"/>
              </a:solidFill>
              <a:latin typeface="Arial"/>
              <a:ea typeface="Arial"/>
              <a:cs typeface="Arial"/>
              <a:sym typeface="Arial"/>
            </a:endParaRPr>
          </a:p>
          <a:p>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BA7933FE-B694-7B44-82CC-B792B62CF5CA}" type="slidenum">
              <a:rPr lang="en-US" smtClean="0"/>
              <a:pPr>
                <a:defRPr/>
              </a:pPr>
              <a:t>12</a:t>
            </a:fld>
            <a:endParaRPr lang="en-US" dirty="0"/>
          </a:p>
        </p:txBody>
      </p:sp>
    </p:spTree>
    <p:extLst>
      <p:ext uri="{BB962C8B-B14F-4D97-AF65-F5344CB8AC3E}">
        <p14:creationId xmlns:p14="http://schemas.microsoft.com/office/powerpoint/2010/main" val="4335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F1C7FB-A46F-674A-80C7-DEA5D14604C7}" type="datetimeFigureOut">
              <a:rPr lang="en-US" smtClean="0"/>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65204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284364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368389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2" y="593369"/>
            <a:ext cx="85205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2" y="1536633"/>
            <a:ext cx="8520599"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189"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377"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566"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754"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5943"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1"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8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400" smtClean="0"/>
              <a:pPr>
                <a:buClr>
                  <a:srgbClr val="000000"/>
                </a:buClr>
                <a:buSzPct val="25000"/>
              </a:pPr>
              <a:t>‹#›</a:t>
            </a:fld>
            <a:endParaRPr lang="en-US" sz="1400" dirty="0"/>
          </a:p>
        </p:txBody>
      </p:sp>
    </p:spTree>
    <p:extLst>
      <p:ext uri="{BB962C8B-B14F-4D97-AF65-F5344CB8AC3E}">
        <p14:creationId xmlns:p14="http://schemas.microsoft.com/office/powerpoint/2010/main" val="98100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133997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1C7FB-A46F-674A-80C7-DEA5D14604C7}" type="datetimeFigureOut">
              <a:rPr lang="en-US" smtClean="0"/>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6153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F1C7FB-A46F-674A-80C7-DEA5D14604C7}" type="datetimeFigureOut">
              <a:rPr lang="en-US" smtClean="0"/>
              <a:t>10/18/21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412395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F1C7FB-A46F-674A-80C7-DEA5D14604C7}" type="datetimeFigureOut">
              <a:rPr lang="en-US" smtClean="0"/>
              <a:t>10/18/21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216138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F1C7FB-A46F-674A-80C7-DEA5D14604C7}" type="datetimeFigureOut">
              <a:rPr lang="en-US" smtClean="0"/>
              <a:t>10/18/21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177228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1C7FB-A46F-674A-80C7-DEA5D14604C7}" type="datetimeFigureOut">
              <a:rPr lang="en-US" smtClean="0"/>
              <a:t>10/18/21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322572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F1C7FB-A46F-674A-80C7-DEA5D14604C7}" type="datetimeFigureOut">
              <a:rPr lang="en-US" smtClean="0"/>
              <a:t>10/18/21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97807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F1C7FB-A46F-674A-80C7-DEA5D14604C7}" type="datetimeFigureOut">
              <a:rPr lang="en-US" smtClean="0"/>
              <a:t>10/18/21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40653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1C7FB-A46F-674A-80C7-DEA5D14604C7}" type="datetimeFigureOut">
              <a:rPr lang="en-US" smtClean="0"/>
              <a:t>10/18/21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7BBED-F9E2-844B-8621-09CA99917D7F}" type="slidenum">
              <a:rPr lang="en-US" smtClean="0"/>
              <a:t>‹#›</a:t>
            </a:fld>
            <a:endParaRPr lang="en-US"/>
          </a:p>
        </p:txBody>
      </p:sp>
    </p:spTree>
    <p:extLst>
      <p:ext uri="{BB962C8B-B14F-4D97-AF65-F5344CB8AC3E}">
        <p14:creationId xmlns:p14="http://schemas.microsoft.com/office/powerpoint/2010/main" val="572398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datanuggets.org/2015/03/springing-forward-does-climate-change-cause-plants-to-flower-earlier/" TargetMode="External"/><Relationship Id="rId4" Type="http://schemas.openxmlformats.org/officeDocument/2006/relationships/hyperlink" Target="https://www.nextgenscience.org/resources/phenomen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2EA6F-A16A-6843-B8C1-3D782AB6717F}"/>
              </a:ext>
            </a:extLst>
          </p:cNvPr>
          <p:cNvPicPr>
            <a:picLocks noChangeAspect="1"/>
          </p:cNvPicPr>
          <p:nvPr/>
        </p:nvPicPr>
        <p:blipFill>
          <a:blip r:embed="rId2" cstate="hqprint">
            <a:alphaModFix amt="70000"/>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7" name="Subtitle 2"/>
          <p:cNvSpPr txBox="1">
            <a:spLocks/>
          </p:cNvSpPr>
          <p:nvPr/>
        </p:nvSpPr>
        <p:spPr bwMode="auto">
          <a:xfrm>
            <a:off x="0" y="4785494"/>
            <a:ext cx="9144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en-US" sz="2800" b="1" dirty="0">
                <a:ln w="12700" cmpd="sng">
                  <a:solidFill>
                    <a:srgbClr val="121D0A"/>
                  </a:solidFill>
                  <a:prstDash val="solid"/>
                </a:ln>
                <a:solidFill>
                  <a:srgbClr val="8EB4E3"/>
                </a:solidFill>
                <a:latin typeface="Arial"/>
                <a:cs typeface="Arial"/>
              </a:rPr>
              <a:t>Liz </a:t>
            </a:r>
            <a:r>
              <a:rPr lang="en-US" sz="2800" b="1" dirty="0" err="1">
                <a:ln w="12700" cmpd="sng">
                  <a:solidFill>
                    <a:srgbClr val="121D0A"/>
                  </a:solidFill>
                  <a:prstDash val="solid"/>
                </a:ln>
                <a:solidFill>
                  <a:srgbClr val="8EB4E3"/>
                </a:solidFill>
                <a:latin typeface="Arial"/>
                <a:cs typeface="Arial"/>
              </a:rPr>
              <a:t>Schultheis</a:t>
            </a:r>
            <a:r>
              <a:rPr lang="en-US" sz="2800" b="1" dirty="0">
                <a:ln w="12700" cmpd="sng">
                  <a:solidFill>
                    <a:srgbClr val="121D0A"/>
                  </a:solidFill>
                  <a:prstDash val="solid"/>
                </a:ln>
                <a:solidFill>
                  <a:srgbClr val="8EB4E3"/>
                </a:solidFill>
                <a:latin typeface="Arial"/>
                <a:cs typeface="Arial"/>
              </a:rPr>
              <a:t> &amp; Melissa </a:t>
            </a:r>
            <a:r>
              <a:rPr lang="en-US" sz="2800" b="1" dirty="0" err="1">
                <a:ln w="12700" cmpd="sng">
                  <a:solidFill>
                    <a:srgbClr val="121D0A"/>
                  </a:solidFill>
                  <a:prstDash val="solid"/>
                </a:ln>
                <a:solidFill>
                  <a:srgbClr val="8EB4E3"/>
                </a:solidFill>
                <a:latin typeface="Arial"/>
                <a:cs typeface="Arial"/>
              </a:rPr>
              <a:t>Kjelvik</a:t>
            </a:r>
            <a:endParaRPr lang="en-US" sz="2800" b="1" dirty="0">
              <a:ln w="12700" cmpd="sng">
                <a:solidFill>
                  <a:srgbClr val="121D0A"/>
                </a:solidFill>
                <a:prstDash val="solid"/>
              </a:ln>
              <a:solidFill>
                <a:srgbClr val="8EB4E3"/>
              </a:solidFill>
              <a:latin typeface="Arial"/>
              <a:cs typeface="Arial"/>
            </a:endParaRPr>
          </a:p>
          <a:p>
            <a:pPr marL="0" indent="0" algn="ctr" eaLnBrk="1" hangingPunct="1">
              <a:buNone/>
              <a:defRPr/>
            </a:pPr>
            <a:r>
              <a:rPr lang="en-US" altLang="en-US" sz="2000" dirty="0">
                <a:latin typeface="American Typewriter" charset="0"/>
              </a:rPr>
              <a:t>@</a:t>
            </a:r>
            <a:r>
              <a:rPr lang="en-US" altLang="en-US" sz="2000" dirty="0" err="1">
                <a:latin typeface="American Typewriter" charset="0"/>
              </a:rPr>
              <a:t>Data_Nuggets</a:t>
            </a:r>
            <a:r>
              <a:rPr lang="en-US" altLang="en-US" sz="2000" dirty="0">
                <a:latin typeface="American Typewriter" charset="0"/>
              </a:rPr>
              <a:t> </a:t>
            </a:r>
          </a:p>
          <a:p>
            <a:pPr marL="0" indent="0" algn="ctr" eaLnBrk="1" hangingPunct="1">
              <a:buFont typeface="Arial" charset="0"/>
              <a:buNone/>
              <a:defRPr/>
            </a:pPr>
            <a:endParaRPr lang="en-US" sz="2000" b="1" dirty="0">
              <a:ln w="12700" cmpd="sng">
                <a:solidFill>
                  <a:srgbClr val="121D0A"/>
                </a:solidFill>
                <a:prstDash val="solid"/>
              </a:ln>
              <a:solidFill>
                <a:srgbClr val="418D12"/>
              </a:solidFill>
              <a:latin typeface="Arial"/>
              <a:cs typeface="Arial"/>
            </a:endParaRPr>
          </a:p>
        </p:txBody>
      </p:sp>
      <p:sp>
        <p:nvSpPr>
          <p:cNvPr id="14338" name="TextBox 1"/>
          <p:cNvSpPr txBox="1">
            <a:spLocks noChangeArrowheads="1"/>
          </p:cNvSpPr>
          <p:nvPr/>
        </p:nvSpPr>
        <p:spPr bwMode="auto">
          <a:xfrm>
            <a:off x="0" y="2857500"/>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sz="3600" dirty="0">
                <a:latin typeface="American Typewriter" panose="02090604020004020304" pitchFamily="18" charset="77"/>
              </a:rPr>
              <a:t>Bringing Authentic Research and </a:t>
            </a:r>
          </a:p>
          <a:p>
            <a:pPr algn="ctr" eaLnBrk="1" hangingPunct="1"/>
            <a:r>
              <a:rPr lang="en-US" sz="3600" dirty="0">
                <a:latin typeface="American Typewriter" panose="02090604020004020304" pitchFamily="18" charset="77"/>
              </a:rPr>
              <a:t>Data into the Classroom</a:t>
            </a:r>
            <a:endParaRPr lang="en-US" sz="3600" dirty="0">
              <a:latin typeface="American Typewriter" panose="02090604020004020304" pitchFamily="18" charset="77"/>
              <a:cs typeface="American Typewriter" charset="0"/>
            </a:endParaRPr>
          </a:p>
        </p:txBody>
      </p:sp>
      <p:pic>
        <p:nvPicPr>
          <p:cNvPr id="14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1450" y="85725"/>
            <a:ext cx="8699500"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 close up of a sign&#10;&#10;Description automatically generated">
            <a:extLst>
              <a:ext uri="{FF2B5EF4-FFF2-40B4-BE49-F238E27FC236}">
                <a16:creationId xmlns:a16="http://schemas.microsoft.com/office/drawing/2014/main" id="{43A36633-BD6A-1445-AFCF-7CF925E75E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49021" y="5773301"/>
            <a:ext cx="5045958" cy="840993"/>
          </a:xfrm>
          <a:prstGeom prst="rect">
            <a:avLst/>
          </a:prstGeom>
        </p:spPr>
      </p:pic>
      <p:pic>
        <p:nvPicPr>
          <p:cNvPr id="8" name="Picture 7">
            <a:extLst>
              <a:ext uri="{FF2B5EF4-FFF2-40B4-BE49-F238E27FC236}">
                <a16:creationId xmlns:a16="http://schemas.microsoft.com/office/drawing/2014/main" id="{9CCE669E-82C8-3249-AA24-4DF21ECD0496}"/>
              </a:ext>
            </a:extLst>
          </p:cNvPr>
          <p:cNvPicPr>
            <a:picLocks noChangeAspect="1"/>
          </p:cNvPicPr>
          <p:nvPr/>
        </p:nvPicPr>
        <p:blipFill>
          <a:blip r:embed="rId5"/>
          <a:stretch>
            <a:fillRect/>
          </a:stretch>
        </p:blipFill>
        <p:spPr>
          <a:xfrm>
            <a:off x="7857060" y="118807"/>
            <a:ext cx="1200330" cy="120033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1"/>
          <p:cNvPicPr>
            <a:picLocks noChangeAspect="1"/>
          </p:cNvPicPr>
          <p:nvPr/>
        </p:nvPicPr>
        <p:blipFill>
          <a:blip r:embed="rId3" cstate="print">
            <a:extLst>
              <a:ext uri="{28A0092B-C50C-407E-A947-70E740481C1C}">
                <a14:useLocalDpi xmlns:a14="http://schemas.microsoft.com/office/drawing/2010/main"/>
              </a:ext>
            </a:extLst>
          </a:blip>
          <a:srcRect l="21481" r="21678"/>
          <a:stretch>
            <a:fillRect/>
          </a:stretch>
        </p:blipFill>
        <p:spPr bwMode="auto">
          <a:xfrm>
            <a:off x="267493" y="1836373"/>
            <a:ext cx="88249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29029" y="4059739"/>
            <a:ext cx="8824913" cy="2296816"/>
          </a:xfrm>
          <a:prstGeom prst="rect">
            <a:avLst/>
          </a:prstGeom>
        </p:spPr>
        <p:txBody>
          <a:bodyPr lIns="91440" tIns="45720" rIns="91440" bIns="45720">
            <a:normAutofit/>
          </a:bodyPr>
          <a:lstStyle/>
          <a:p>
            <a:pPr marL="800080" lvl="1" indent="-342891">
              <a:spcBef>
                <a:spcPts val="2000"/>
              </a:spcBef>
              <a:buClr>
                <a:schemeClr val="accent1"/>
              </a:buClr>
              <a:buFont typeface="Wingdings 2" pitchFamily="18" charset="2"/>
              <a:buChar char=""/>
              <a:defRPr/>
            </a:pPr>
            <a:r>
              <a:rPr lang="en-US" sz="2267" dirty="0">
                <a:latin typeface="Arial" panose="020B0604020202020204" pitchFamily="34" charset="0"/>
                <a:cs typeface="Arial" panose="020B0604020202020204" pitchFamily="34" charset="0"/>
              </a:rPr>
              <a:t>Based on how difficult the data are to work with, and how complex the science concept is.</a:t>
            </a:r>
          </a:p>
          <a:p>
            <a:pPr marL="800080" lvl="1" indent="-342891">
              <a:spcBef>
                <a:spcPts val="2000"/>
              </a:spcBef>
              <a:buClr>
                <a:schemeClr val="accent1"/>
              </a:buClr>
              <a:buFont typeface="Wingdings 2" pitchFamily="18" charset="2"/>
              <a:buChar char=""/>
              <a:defRPr/>
            </a:pPr>
            <a:r>
              <a:rPr lang="en-US" sz="2267" dirty="0">
                <a:latin typeface="Arial" panose="020B0604020202020204" pitchFamily="34" charset="0"/>
                <a:cs typeface="Arial" panose="020B0604020202020204" pitchFamily="34" charset="0"/>
              </a:rPr>
              <a:t>Correspond with Flesch-Kincaid readability statistics and content standards.</a:t>
            </a:r>
          </a:p>
        </p:txBody>
      </p:sp>
      <p:sp>
        <p:nvSpPr>
          <p:cNvPr id="7" name="Rectangle 6">
            <a:extLst>
              <a:ext uri="{FF2B5EF4-FFF2-40B4-BE49-F238E27FC236}">
                <a16:creationId xmlns:a16="http://schemas.microsoft.com/office/drawing/2014/main" id="{236B3C1C-6109-804C-9D79-7362B8512416}"/>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1">
            <a:extLst>
              <a:ext uri="{FF2B5EF4-FFF2-40B4-BE49-F238E27FC236}">
                <a16:creationId xmlns:a16="http://schemas.microsoft.com/office/drawing/2014/main" id="{5C461C06-B875-EC49-B4C9-69589C242518}"/>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Content levels</a:t>
            </a:r>
          </a:p>
          <a:p>
            <a:pPr eaLnBrk="1" hangingPunct="1">
              <a:defRPr/>
            </a:pPr>
            <a:r>
              <a:rPr lang="en-US" sz="5400" b="1" dirty="0">
                <a:ln w="3175" cmpd="sng">
                  <a:noFill/>
                  <a:prstDash val="solid"/>
                </a:ln>
                <a:noFill/>
                <a:latin typeface="Arial"/>
                <a:cs typeface="Arial"/>
              </a:rPr>
              <a:t>_  </a:t>
            </a:r>
          </a:p>
        </p:txBody>
      </p:sp>
      <p:sp>
        <p:nvSpPr>
          <p:cNvPr id="2" name="Rectangle 1">
            <a:extLst>
              <a:ext uri="{FF2B5EF4-FFF2-40B4-BE49-F238E27FC236}">
                <a16:creationId xmlns:a16="http://schemas.microsoft.com/office/drawing/2014/main" id="{DA2D2B3C-3DF1-3B44-8A9E-8BA5BD0B2F16}"/>
              </a:ext>
            </a:extLst>
          </p:cNvPr>
          <p:cNvSpPr/>
          <p:nvPr/>
        </p:nvSpPr>
        <p:spPr>
          <a:xfrm>
            <a:off x="267493" y="1753849"/>
            <a:ext cx="8824913" cy="56962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3" cstate="print">
            <a:extLst>
              <a:ext uri="{28A0092B-C50C-407E-A947-70E740481C1C}">
                <a14:useLocalDpi xmlns:a14="http://schemas.microsoft.com/office/drawing/2010/main"/>
              </a:ext>
            </a:extLst>
          </a:blip>
          <a:srcRect l="20583" r="20706"/>
          <a:stretch>
            <a:fillRect/>
          </a:stretch>
        </p:blipFill>
        <p:spPr bwMode="auto">
          <a:xfrm>
            <a:off x="257567" y="1531969"/>
            <a:ext cx="869156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166689" y="4413547"/>
            <a:ext cx="8824913" cy="1436299"/>
          </a:xfrm>
          <a:prstGeom prst="rect">
            <a:avLst/>
          </a:prstGeom>
        </p:spPr>
        <p:txBody>
          <a:bodyPr lIns="91440" tIns="45720" rIns="91440" bIns="45720">
            <a:normAutofit/>
          </a:bodyPr>
          <a:lstStyle/>
          <a:p>
            <a:pPr marL="800080" lvl="1" indent="-342891">
              <a:spcBef>
                <a:spcPts val="2000"/>
              </a:spcBef>
              <a:buClr>
                <a:schemeClr val="accent1"/>
              </a:buClr>
              <a:buFont typeface="Wingdings 2" pitchFamily="18" charset="2"/>
              <a:buChar char=""/>
              <a:defRPr/>
            </a:pPr>
            <a:r>
              <a:rPr lang="en-US" sz="2267" dirty="0">
                <a:latin typeface="Arial" panose="020B0604020202020204" pitchFamily="34" charset="0"/>
                <a:cs typeface="Arial" panose="020B0604020202020204" pitchFamily="34" charset="0"/>
              </a:rPr>
              <a:t>Each activity is provided in all 3 levels (A,B,C)</a:t>
            </a:r>
          </a:p>
        </p:txBody>
      </p:sp>
      <p:sp>
        <p:nvSpPr>
          <p:cNvPr id="7" name="Rectangle 6">
            <a:extLst>
              <a:ext uri="{FF2B5EF4-FFF2-40B4-BE49-F238E27FC236}">
                <a16:creationId xmlns:a16="http://schemas.microsoft.com/office/drawing/2014/main" id="{7553AF67-15C6-594F-BF28-7D9A51DCC55A}"/>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a:extLst>
              <a:ext uri="{FF2B5EF4-FFF2-40B4-BE49-F238E27FC236}">
                <a16:creationId xmlns:a16="http://schemas.microsoft.com/office/drawing/2014/main" id="{3DCA9126-45DB-7D47-B9B3-EBF50581048C}"/>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Graphing levels</a:t>
            </a:r>
          </a:p>
          <a:p>
            <a:pPr eaLnBrk="1" hangingPunct="1">
              <a:defRPr/>
            </a:pPr>
            <a:r>
              <a:rPr lang="en-US" sz="5400" b="1" dirty="0">
                <a:ln w="3175" cmpd="sng">
                  <a:noFill/>
                  <a:prstDash val="solid"/>
                </a:ln>
                <a:noFill/>
                <a:latin typeface="Arial"/>
                <a:cs typeface="Arial"/>
              </a:rPr>
              <a:t>_  </a:t>
            </a:r>
          </a:p>
        </p:txBody>
      </p:sp>
    </p:spTree>
    <p:extLst>
      <p:ext uri="{BB962C8B-B14F-4D97-AF65-F5344CB8AC3E}">
        <p14:creationId xmlns:p14="http://schemas.microsoft.com/office/powerpoint/2010/main" val="119356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1"/>
          <p:cNvPicPr>
            <a:picLocks noChangeAspect="1"/>
          </p:cNvPicPr>
          <p:nvPr/>
        </p:nvPicPr>
        <p:blipFill>
          <a:blip r:embed="rId3" cstate="print">
            <a:extLst>
              <a:ext uri="{28A0092B-C50C-407E-A947-70E740481C1C}">
                <a14:useLocalDpi xmlns:a14="http://schemas.microsoft.com/office/drawing/2010/main"/>
              </a:ext>
            </a:extLst>
          </a:blip>
          <a:srcRect l="21481" r="21678"/>
          <a:stretch>
            <a:fillRect/>
          </a:stretch>
        </p:blipFill>
        <p:spPr bwMode="auto">
          <a:xfrm>
            <a:off x="173434" y="1524141"/>
            <a:ext cx="88249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a:ext>
            </a:extLst>
          </a:blip>
          <a:srcRect l="20583" r="20706"/>
          <a:stretch>
            <a:fillRect/>
          </a:stretch>
        </p:blipFill>
        <p:spPr bwMode="auto">
          <a:xfrm>
            <a:off x="-1" y="3769282"/>
            <a:ext cx="9177897" cy="313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1E20B084-D654-A74F-AC63-EF3B0CCF1485}"/>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a:extLst>
              <a:ext uri="{FF2B5EF4-FFF2-40B4-BE49-F238E27FC236}">
                <a16:creationId xmlns:a16="http://schemas.microsoft.com/office/drawing/2014/main" id="{74D060A9-5ABF-0247-973D-78757041F32C}"/>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Scaffolding and Differentiated Instruction</a:t>
            </a:r>
          </a:p>
          <a:p>
            <a:pPr eaLnBrk="1" hangingPunct="1">
              <a:defRPr/>
            </a:pPr>
            <a:r>
              <a:rPr lang="en-US" sz="5400" b="1" dirty="0">
                <a:ln w="3175" cmpd="sng">
                  <a:noFill/>
                  <a:prstDash val="solid"/>
                </a:ln>
                <a:noFill/>
                <a:latin typeface="Arial"/>
                <a:cs typeface="Arial"/>
              </a:rPr>
              <a:t>_  </a:t>
            </a:r>
          </a:p>
        </p:txBody>
      </p:sp>
    </p:spTree>
    <p:extLst>
      <p:ext uri="{BB962C8B-B14F-4D97-AF65-F5344CB8AC3E}">
        <p14:creationId xmlns:p14="http://schemas.microsoft.com/office/powerpoint/2010/main" val="841028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606" y="1578341"/>
            <a:ext cx="8229600" cy="5327155"/>
          </a:xfrm>
        </p:spPr>
        <p:txBody>
          <a:bodyPr>
            <a:normAutofit/>
          </a:bodyPr>
          <a:lstStyle/>
          <a:p>
            <a:pPr>
              <a:spcAft>
                <a:spcPts val="1200"/>
              </a:spcAft>
            </a:pPr>
            <a:r>
              <a:rPr lang="en-US" sz="3200" b="1" dirty="0">
                <a:solidFill>
                  <a:srgbClr val="3366FF"/>
                </a:solidFill>
                <a:latin typeface="Arial"/>
                <a:cs typeface="Arial"/>
              </a:rPr>
              <a:t>Teacher Notes</a:t>
            </a:r>
            <a:r>
              <a:rPr lang="en-US" sz="3200" dirty="0">
                <a:latin typeface="Arial"/>
                <a:cs typeface="Arial"/>
              </a:rPr>
              <a:t>: Provide additional background information for teachers, as well as suggestions for discussion topics. </a:t>
            </a:r>
          </a:p>
          <a:p>
            <a:pPr>
              <a:spcAft>
                <a:spcPts val="1200"/>
              </a:spcAft>
            </a:pPr>
            <a:r>
              <a:rPr lang="en-US" sz="3200" b="1" dirty="0">
                <a:solidFill>
                  <a:srgbClr val="008000"/>
                </a:solidFill>
                <a:latin typeface="Arial"/>
                <a:cs typeface="Arial"/>
              </a:rPr>
              <a:t>Checks for Understanding</a:t>
            </a:r>
            <a:r>
              <a:rPr lang="en-US" sz="3200" dirty="0">
                <a:latin typeface="Arial"/>
                <a:cs typeface="Arial"/>
              </a:rPr>
              <a:t>: Provide stopping points for teachers to assess student understanding. </a:t>
            </a:r>
          </a:p>
          <a:p>
            <a:pPr>
              <a:spcAft>
                <a:spcPts val="1200"/>
              </a:spcAft>
            </a:pPr>
            <a:r>
              <a:rPr lang="en-US" sz="3200" b="1" dirty="0">
                <a:solidFill>
                  <a:srgbClr val="FF0000"/>
                </a:solidFill>
                <a:latin typeface="Arial"/>
                <a:cs typeface="Arial"/>
              </a:rPr>
              <a:t>Meta Moments</a:t>
            </a:r>
            <a:r>
              <a:rPr lang="en-US" sz="3200" dirty="0">
                <a:latin typeface="Arial"/>
                <a:cs typeface="Arial"/>
              </a:rPr>
              <a:t>: Provide stopping points for students to think about their own thinking.</a:t>
            </a:r>
          </a:p>
        </p:txBody>
      </p:sp>
      <p:sp>
        <p:nvSpPr>
          <p:cNvPr id="6" name="Rectangle 5">
            <a:extLst>
              <a:ext uri="{FF2B5EF4-FFF2-40B4-BE49-F238E27FC236}">
                <a16:creationId xmlns:a16="http://schemas.microsoft.com/office/drawing/2014/main" id="{0BDA93C8-BF08-7F4E-8762-0AD2842CA3B2}"/>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1">
            <a:extLst>
              <a:ext uri="{FF2B5EF4-FFF2-40B4-BE49-F238E27FC236}">
                <a16:creationId xmlns:a16="http://schemas.microsoft.com/office/drawing/2014/main" id="{FA3DC546-CFFE-7942-BF09-58A715A8A33F}"/>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Using the teacher guide</a:t>
            </a:r>
          </a:p>
          <a:p>
            <a:pPr eaLnBrk="1" hangingPunct="1">
              <a:defRPr/>
            </a:pPr>
            <a:r>
              <a:rPr lang="en-US" sz="5400" b="1" dirty="0">
                <a:ln w="3175" cmpd="sng">
                  <a:noFill/>
                  <a:prstDash val="solid"/>
                </a:ln>
                <a:noFill/>
                <a:latin typeface="Arial"/>
                <a:cs typeface="Arial"/>
              </a:rPr>
              <a:t>_  </a:t>
            </a:r>
          </a:p>
        </p:txBody>
      </p:sp>
    </p:spTree>
    <p:extLst>
      <p:ext uri="{BB962C8B-B14F-4D97-AF65-F5344CB8AC3E}">
        <p14:creationId xmlns:p14="http://schemas.microsoft.com/office/powerpoint/2010/main" val="85905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97FF99-9F76-FB4C-9AE0-E6A403B190C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91"/>
          <a:stretch/>
        </p:blipFill>
        <p:spPr>
          <a:xfrm>
            <a:off x="4696634" y="1204210"/>
            <a:ext cx="4447366" cy="5653790"/>
          </a:xfrm>
          <a:prstGeom prst="rect">
            <a:avLst/>
          </a:prstGeom>
        </p:spPr>
      </p:pic>
      <p:sp>
        <p:nvSpPr>
          <p:cNvPr id="4" name="Rectangle 3">
            <a:extLst>
              <a:ext uri="{FF2B5EF4-FFF2-40B4-BE49-F238E27FC236}">
                <a16:creationId xmlns:a16="http://schemas.microsoft.com/office/drawing/2014/main" id="{B0E82E1E-5A42-AF42-9EE7-03F612283B79}"/>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a:extLst>
              <a:ext uri="{FF2B5EF4-FFF2-40B4-BE49-F238E27FC236}">
                <a16:creationId xmlns:a16="http://schemas.microsoft.com/office/drawing/2014/main" id="{5912D2A9-266E-9046-BC6E-61FEE9759061}"/>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Reading comprehension strategies</a:t>
            </a:r>
          </a:p>
          <a:p>
            <a:pPr eaLnBrk="1" hangingPunct="1">
              <a:defRPr/>
            </a:pPr>
            <a:r>
              <a:rPr lang="en-US" sz="5400" b="1" dirty="0">
                <a:ln w="3175" cmpd="sng">
                  <a:noFill/>
                  <a:prstDash val="solid"/>
                </a:ln>
                <a:noFill/>
                <a:latin typeface="Arial"/>
                <a:cs typeface="Arial"/>
              </a:rPr>
              <a:t>_  </a:t>
            </a:r>
          </a:p>
        </p:txBody>
      </p:sp>
      <p:sp>
        <p:nvSpPr>
          <p:cNvPr id="6" name="Rectangle 3">
            <a:extLst>
              <a:ext uri="{FF2B5EF4-FFF2-40B4-BE49-F238E27FC236}">
                <a16:creationId xmlns:a16="http://schemas.microsoft.com/office/drawing/2014/main" id="{2BC84043-4891-9E41-9B07-39995B6F259C}"/>
              </a:ext>
            </a:extLst>
          </p:cNvPr>
          <p:cNvSpPr txBox="1">
            <a:spLocks noChangeArrowheads="1"/>
          </p:cNvSpPr>
          <p:nvPr/>
        </p:nvSpPr>
        <p:spPr bwMode="auto">
          <a:xfrm>
            <a:off x="419851" y="1470025"/>
            <a:ext cx="3912306"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341313" indent="-3413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Highlight the text</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Takes notes in the margin</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Stop to think</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Re-read for clarification</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Write out difficult concepts in your own words</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Pause for class discussions</a:t>
            </a:r>
          </a:p>
        </p:txBody>
      </p:sp>
    </p:spTree>
    <p:extLst>
      <p:ext uri="{BB962C8B-B14F-4D97-AF65-F5344CB8AC3E}">
        <p14:creationId xmlns:p14="http://schemas.microsoft.com/office/powerpoint/2010/main" val="267527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bird&#10;&#10;Description automatically generated">
            <a:extLst>
              <a:ext uri="{FF2B5EF4-FFF2-40B4-BE49-F238E27FC236}">
                <a16:creationId xmlns:a16="http://schemas.microsoft.com/office/drawing/2014/main" id="{F409765F-F483-A34C-A484-7845ED3524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04398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80E5093-528B-5B48-BE55-30E0950700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5043987"/>
            <a:ext cx="9144000" cy="1814014"/>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D7E68143-153C-7C49-8E8B-29A4D0755A1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0"/>
            <a:ext cx="9144000" cy="1308538"/>
          </a:xfrm>
          <a:prstGeom prst="rect">
            <a:avLst/>
          </a:prstGeom>
        </p:spPr>
      </p:pic>
    </p:spTree>
    <p:extLst>
      <p:ext uri="{BB962C8B-B14F-4D97-AF65-F5344CB8AC3E}">
        <p14:creationId xmlns:p14="http://schemas.microsoft.com/office/powerpoint/2010/main" val="1924060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55B84-8150-7D48-AF9E-FA5D397B974F}"/>
              </a:ext>
            </a:extLst>
          </p:cNvPr>
          <p:cNvPicPr>
            <a:picLocks noChangeAspect="1"/>
          </p:cNvPicPr>
          <p:nvPr/>
        </p:nvPicPr>
        <p:blipFill>
          <a:blip r:embed="rId3"/>
          <a:stretch>
            <a:fillRect/>
          </a:stretch>
        </p:blipFill>
        <p:spPr>
          <a:xfrm>
            <a:off x="0" y="1031654"/>
            <a:ext cx="9144000" cy="5826346"/>
          </a:xfrm>
          <a:prstGeom prst="rect">
            <a:avLst/>
          </a:prstGeom>
        </p:spPr>
      </p:pic>
      <p:pic>
        <p:nvPicPr>
          <p:cNvPr id="7" name="Picture 6">
            <a:extLst>
              <a:ext uri="{FF2B5EF4-FFF2-40B4-BE49-F238E27FC236}">
                <a16:creationId xmlns:a16="http://schemas.microsoft.com/office/drawing/2014/main" id="{6D4B6CC8-C9C1-CD4D-B52D-8BC4B888F9A2}"/>
              </a:ext>
            </a:extLst>
          </p:cNvPr>
          <p:cNvPicPr>
            <a:picLocks noChangeAspect="1"/>
          </p:cNvPicPr>
          <p:nvPr/>
        </p:nvPicPr>
        <p:blipFill>
          <a:blip r:embed="rId4"/>
          <a:stretch>
            <a:fillRect/>
          </a:stretch>
        </p:blipFill>
        <p:spPr>
          <a:xfrm>
            <a:off x="0" y="0"/>
            <a:ext cx="9144000" cy="1306286"/>
          </a:xfrm>
          <a:prstGeom prst="rect">
            <a:avLst/>
          </a:prstGeom>
        </p:spPr>
      </p:pic>
    </p:spTree>
    <p:extLst>
      <p:ext uri="{BB962C8B-B14F-4D97-AF65-F5344CB8AC3E}">
        <p14:creationId xmlns:p14="http://schemas.microsoft.com/office/powerpoint/2010/main" val="244086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EDE4-8326-1142-90B0-2808B35B297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91246" y="1219200"/>
            <a:ext cx="4152753" cy="5638800"/>
          </a:xfrm>
          <a:prstGeom prst="rect">
            <a:avLst/>
          </a:prstGeom>
        </p:spPr>
      </p:pic>
      <p:sp>
        <p:nvSpPr>
          <p:cNvPr id="7" name="Rectangle 6">
            <a:extLst>
              <a:ext uri="{FF2B5EF4-FFF2-40B4-BE49-F238E27FC236}">
                <a16:creationId xmlns:a16="http://schemas.microsoft.com/office/drawing/2014/main" id="{2BC40317-E0BE-334A-B747-0CE5D8CE9D70}"/>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1">
            <a:extLst>
              <a:ext uri="{FF2B5EF4-FFF2-40B4-BE49-F238E27FC236}">
                <a16:creationId xmlns:a16="http://schemas.microsoft.com/office/drawing/2014/main" id="{05533D82-21E7-A442-A0A7-A688C2B0327F}"/>
              </a:ext>
            </a:extLst>
          </p:cNvPr>
          <p:cNvSpPr txBox="1">
            <a:spLocks/>
          </p:cNvSpPr>
          <p:nvPr/>
        </p:nvSpPr>
        <p:spPr bwMode="auto">
          <a:xfrm>
            <a:off x="0" y="381000"/>
            <a:ext cx="9143999"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000" b="1" dirty="0">
                <a:ln w="3175" cmpd="sng">
                  <a:noFill/>
                  <a:prstDash val="solid"/>
                </a:ln>
                <a:solidFill>
                  <a:srgbClr val="FFFFFF"/>
                </a:solidFill>
                <a:latin typeface="Arial"/>
                <a:cs typeface="Arial"/>
              </a:rPr>
              <a:t>Students using Data Nuggets…</a:t>
            </a:r>
          </a:p>
          <a:p>
            <a:pPr eaLnBrk="1" hangingPunct="1">
              <a:defRPr/>
            </a:pPr>
            <a:endParaRPr lang="en-US" sz="5400" b="1" dirty="0">
              <a:ln w="3175" cmpd="sng">
                <a:noFill/>
                <a:prstDash val="solid"/>
              </a:ln>
              <a:noFill/>
              <a:latin typeface="Arial"/>
              <a:cs typeface="Arial"/>
            </a:endParaRPr>
          </a:p>
        </p:txBody>
      </p:sp>
      <p:sp>
        <p:nvSpPr>
          <p:cNvPr id="9" name="Content Placeholder 2">
            <a:extLst>
              <a:ext uri="{FF2B5EF4-FFF2-40B4-BE49-F238E27FC236}">
                <a16:creationId xmlns:a16="http://schemas.microsoft.com/office/drawing/2014/main" id="{0A8CAACA-CB7A-654F-B0FB-424F323EF1CE}"/>
              </a:ext>
            </a:extLst>
          </p:cNvPr>
          <p:cNvSpPr>
            <a:spLocks noGrp="1"/>
          </p:cNvSpPr>
          <p:nvPr>
            <p:ph idx="1"/>
          </p:nvPr>
        </p:nvSpPr>
        <p:spPr>
          <a:xfrm>
            <a:off x="318433" y="1365456"/>
            <a:ext cx="4519038" cy="5080819"/>
          </a:xfrm>
        </p:spPr>
        <p:txBody>
          <a:bodyPr>
            <a:normAutofit fontScale="92500"/>
          </a:bodyPr>
          <a:lstStyle/>
          <a:p>
            <a:pPr marL="514350" indent="-514350">
              <a:spcBef>
                <a:spcPts val="1968"/>
              </a:spcBef>
              <a:buFont typeface="+mj-lt"/>
              <a:buAutoNum type="arabicPeriod"/>
            </a:pPr>
            <a:r>
              <a:rPr lang="en-US" dirty="0">
                <a:latin typeface="Arial" panose="020B0604020202020204" pitchFamily="34" charset="0"/>
                <a:cs typeface="Arial" panose="020B0604020202020204" pitchFamily="34" charset="0"/>
              </a:rPr>
              <a:t>spent more time “doing science”</a:t>
            </a:r>
          </a:p>
          <a:p>
            <a:pPr marL="514350" indent="-514350">
              <a:spcBef>
                <a:spcPts val="1968"/>
              </a:spcBef>
              <a:buFont typeface="+mj-lt"/>
              <a:buAutoNum type="arabicPeriod"/>
            </a:pPr>
            <a:r>
              <a:rPr lang="en-US" dirty="0">
                <a:latin typeface="Arial" panose="020B0604020202020204" pitchFamily="34" charset="0"/>
                <a:cs typeface="Arial" panose="020B0604020202020204" pitchFamily="34" charset="0"/>
              </a:rPr>
              <a:t>improved ability to construct explanations</a:t>
            </a:r>
          </a:p>
          <a:p>
            <a:pPr marL="514350" indent="-514350">
              <a:spcBef>
                <a:spcPts val="1968"/>
              </a:spcBef>
              <a:buFont typeface="+mj-lt"/>
              <a:buAutoNum type="arabicPeriod"/>
            </a:pPr>
            <a:r>
              <a:rPr lang="en-US" dirty="0">
                <a:latin typeface="Arial" panose="020B0604020202020204" pitchFamily="34" charset="0"/>
                <a:cs typeface="Arial" panose="020B0604020202020204" pitchFamily="34" charset="0"/>
              </a:rPr>
              <a:t>increased confidence with data and science</a:t>
            </a:r>
          </a:p>
          <a:p>
            <a:pPr marL="514350" indent="-514350">
              <a:spcBef>
                <a:spcPts val="1968"/>
              </a:spcBef>
              <a:buFont typeface="+mj-lt"/>
              <a:buAutoNum type="arabicPeriod"/>
            </a:pPr>
            <a:r>
              <a:rPr lang="en-US" dirty="0">
                <a:latin typeface="Arial" panose="020B0604020202020204" pitchFamily="34" charset="0"/>
                <a:cs typeface="Arial" panose="020B0604020202020204" pitchFamily="34" charset="0"/>
              </a:rPr>
              <a:t>increased motivation to pursue STEM careers</a:t>
            </a:r>
          </a:p>
        </p:txBody>
      </p:sp>
      <p:sp>
        <p:nvSpPr>
          <p:cNvPr id="11" name="TextBox 10">
            <a:extLst>
              <a:ext uri="{FF2B5EF4-FFF2-40B4-BE49-F238E27FC236}">
                <a16:creationId xmlns:a16="http://schemas.microsoft.com/office/drawing/2014/main" id="{D417945B-E30D-904A-97B4-2B324B18F604}"/>
              </a:ext>
            </a:extLst>
          </p:cNvPr>
          <p:cNvSpPr txBox="1"/>
          <p:nvPr/>
        </p:nvSpPr>
        <p:spPr>
          <a:xfrm>
            <a:off x="0" y="6553200"/>
            <a:ext cx="4407408"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Schultheis</a:t>
            </a:r>
            <a:r>
              <a:rPr lang="en-US" sz="1200" dirty="0">
                <a:latin typeface="Arial" panose="020B0604020202020204" pitchFamily="34" charset="0"/>
                <a:cs typeface="Arial" panose="020B0604020202020204" pitchFamily="34" charset="0"/>
              </a:rPr>
              <a:t> et al. </a:t>
            </a:r>
            <a:r>
              <a:rPr lang="en-US" sz="1200" i="1" dirty="0">
                <a:latin typeface="Arial" panose="020B0604020202020204" pitchFamily="34" charset="0"/>
                <a:cs typeface="Arial" panose="020B0604020202020204" pitchFamily="34" charset="0"/>
              </a:rPr>
              <a:t>in review</a:t>
            </a:r>
          </a:p>
        </p:txBody>
      </p:sp>
    </p:spTree>
    <p:extLst>
      <p:ext uri="{BB962C8B-B14F-4D97-AF65-F5344CB8AC3E}">
        <p14:creationId xmlns:p14="http://schemas.microsoft.com/office/powerpoint/2010/main" val="249326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0FC2ED-476A-6146-A62D-AB33D018162C}"/>
              </a:ext>
            </a:extLst>
          </p:cNvPr>
          <p:cNvPicPr>
            <a:picLocks noChangeAspect="1"/>
          </p:cNvPicPr>
          <p:nvPr/>
        </p:nvPicPr>
        <p:blipFill>
          <a:blip r:embed="rId2"/>
          <a:stretch>
            <a:fillRect/>
          </a:stretch>
        </p:blipFill>
        <p:spPr>
          <a:xfrm>
            <a:off x="0" y="679124"/>
            <a:ext cx="9144000" cy="6178876"/>
          </a:xfrm>
          <a:prstGeom prst="rect">
            <a:avLst/>
          </a:prstGeom>
        </p:spPr>
      </p:pic>
      <p:sp>
        <p:nvSpPr>
          <p:cNvPr id="6" name="Rectangle 5">
            <a:extLst>
              <a:ext uri="{FF2B5EF4-FFF2-40B4-BE49-F238E27FC236}">
                <a16:creationId xmlns:a16="http://schemas.microsoft.com/office/drawing/2014/main" id="{346E0A11-5706-4F4E-A348-3414BC8855C6}"/>
              </a:ext>
            </a:extLst>
          </p:cNvPr>
          <p:cNvSpPr/>
          <p:nvPr/>
        </p:nvSpPr>
        <p:spPr>
          <a:xfrm>
            <a:off x="0" y="-8741"/>
            <a:ext cx="9144000" cy="70329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a:extLst>
              <a:ext uri="{FF2B5EF4-FFF2-40B4-BE49-F238E27FC236}">
                <a16:creationId xmlns:a16="http://schemas.microsoft.com/office/drawing/2014/main" id="{B81E7CCF-5B37-7340-BDCB-D85E524B233A}"/>
              </a:ext>
            </a:extLst>
          </p:cNvPr>
          <p:cNvSpPr txBox="1">
            <a:spLocks/>
          </p:cNvSpPr>
          <p:nvPr/>
        </p:nvSpPr>
        <p:spPr bwMode="auto">
          <a:xfrm>
            <a:off x="0" y="-38721"/>
            <a:ext cx="9143999"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3200" b="1" dirty="0">
                <a:ln w="3175" cmpd="sng">
                  <a:noFill/>
                  <a:prstDash val="solid"/>
                </a:ln>
                <a:solidFill>
                  <a:srgbClr val="FFFFFF"/>
                </a:solidFill>
                <a:latin typeface="Arial"/>
                <a:cs typeface="Arial"/>
              </a:rPr>
              <a:t>Scientist role models</a:t>
            </a:r>
          </a:p>
          <a:p>
            <a:pPr eaLnBrk="1" hangingPunct="1">
              <a:defRPr/>
            </a:pPr>
            <a:endParaRPr lang="en-US" sz="5400" b="1" dirty="0">
              <a:ln w="3175" cmpd="sng">
                <a:noFill/>
                <a:prstDash val="solid"/>
              </a:ln>
              <a:noFill/>
              <a:latin typeface="Arial"/>
              <a:cs typeface="Arial"/>
            </a:endParaRPr>
          </a:p>
        </p:txBody>
      </p:sp>
    </p:spTree>
    <p:extLst>
      <p:ext uri="{BB962C8B-B14F-4D97-AF65-F5344CB8AC3E}">
        <p14:creationId xmlns:p14="http://schemas.microsoft.com/office/powerpoint/2010/main" val="345765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DCE28F-B9E1-0644-BE21-7E9AEB19FD6D}"/>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pic>
        <p:nvPicPr>
          <p:cNvPr id="3" name="Picture 2" descr="paulstrodeclass2017.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417638"/>
            <a:ext cx="9144000" cy="5440361"/>
          </a:xfrm>
          <a:prstGeom prst="rect">
            <a:avLst/>
          </a:prstGeom>
        </p:spPr>
      </p:pic>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sp>
        <p:nvSpPr>
          <p:cNvPr id="16" name="Title 1"/>
          <p:cNvSpPr>
            <a:spLocks noGrp="1"/>
          </p:cNvSpPr>
          <p:nvPr>
            <p:ph type="title"/>
          </p:nvPr>
        </p:nvSpPr>
        <p:spPr>
          <a:xfrm>
            <a:off x="0" y="143280"/>
            <a:ext cx="9144000" cy="1143000"/>
          </a:xfrm>
        </p:spPr>
        <p:txBody>
          <a:bodyPr>
            <a:noAutofit/>
          </a:bodyPr>
          <a:lstStyle/>
          <a:p>
            <a:r>
              <a:rPr lang="en-US" sz="4000" b="1" dirty="0">
                <a:latin typeface="Arial"/>
                <a:cs typeface="Arial"/>
              </a:rPr>
              <a:t>Introducing NGSS Phenomena </a:t>
            </a:r>
            <a:br>
              <a:rPr lang="en-US" sz="4000" b="1" dirty="0">
                <a:latin typeface="Arial"/>
                <a:cs typeface="Arial"/>
              </a:rPr>
            </a:br>
            <a:r>
              <a:rPr lang="en-US" sz="4000" b="1" dirty="0">
                <a:latin typeface="Arial"/>
                <a:cs typeface="Arial"/>
              </a:rPr>
              <a:t>using Data Nuggets</a:t>
            </a:r>
          </a:p>
        </p:txBody>
      </p:sp>
      <p:cxnSp>
        <p:nvCxnSpPr>
          <p:cNvPr id="17" name="Straight Connector 16"/>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514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5B78C-36DC-2C4F-8322-CE7A7C019575}"/>
              </a:ext>
            </a:extLst>
          </p:cNvPr>
          <p:cNvPicPr>
            <a:picLocks noChangeAspect="1"/>
          </p:cNvPicPr>
          <p:nvPr/>
        </p:nvPicPr>
        <p:blipFill>
          <a:blip r:embed="rId2" cstate="hqprint">
            <a:alphaModFix amt="70000"/>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5" name="TextBox 4">
            <a:extLst>
              <a:ext uri="{FF2B5EF4-FFF2-40B4-BE49-F238E27FC236}">
                <a16:creationId xmlns:a16="http://schemas.microsoft.com/office/drawing/2014/main" id="{DCAEE4EA-8497-E842-8DFD-56A1E6109CA9}"/>
              </a:ext>
            </a:extLst>
          </p:cNvPr>
          <p:cNvSpPr txBox="1"/>
          <p:nvPr/>
        </p:nvSpPr>
        <p:spPr>
          <a:xfrm>
            <a:off x="642550" y="766333"/>
            <a:ext cx="8217243" cy="458587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Welcome to the webinar:</a:t>
            </a:r>
          </a:p>
          <a:p>
            <a:endParaRPr lang="en-US" sz="3200" dirty="0">
              <a:latin typeface="Arial" panose="020B0604020202020204" pitchFamily="34" charset="0"/>
              <a:cs typeface="Arial" panose="020B0604020202020204" pitchFamily="34" charset="0"/>
            </a:endParaRPr>
          </a:p>
          <a:p>
            <a:pPr fontAlgn="base"/>
            <a:r>
              <a:rPr lang="en-US" sz="3200" dirty="0">
                <a:latin typeface="Arial" panose="020B0604020202020204" pitchFamily="34" charset="0"/>
                <a:cs typeface="Arial" panose="020B0604020202020204" pitchFamily="34" charset="0"/>
              </a:rPr>
              <a:t>Your mic is muted and your camera is off.</a:t>
            </a:r>
          </a:p>
          <a:p>
            <a:pPr fontAlgn="base"/>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We’ll be recording today’s program.</a:t>
            </a:r>
          </a:p>
          <a:p>
            <a:pPr fontAlgn="base"/>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To ask questions, use the chat or the ‘Q&amp;A’ feature on the black toolbar. Co-hosts will ask questions throughout the event.</a:t>
            </a:r>
          </a:p>
        </p:txBody>
      </p:sp>
      <p:pic>
        <p:nvPicPr>
          <p:cNvPr id="6" name="Picture 5">
            <a:extLst>
              <a:ext uri="{FF2B5EF4-FFF2-40B4-BE49-F238E27FC236}">
                <a16:creationId xmlns:a16="http://schemas.microsoft.com/office/drawing/2014/main" id="{F47A6E62-33A4-F546-BB10-6565F8E20A6B}"/>
              </a:ext>
            </a:extLst>
          </p:cNvPr>
          <p:cNvPicPr>
            <a:picLocks noChangeAspect="1"/>
          </p:cNvPicPr>
          <p:nvPr/>
        </p:nvPicPr>
        <p:blipFill>
          <a:blip r:embed="rId3"/>
          <a:stretch>
            <a:fillRect/>
          </a:stretch>
        </p:blipFill>
        <p:spPr>
          <a:xfrm>
            <a:off x="7857060" y="118807"/>
            <a:ext cx="1200330" cy="1200330"/>
          </a:xfrm>
          <a:prstGeom prst="ellipse">
            <a:avLst/>
          </a:prstGeom>
        </p:spPr>
      </p:pic>
    </p:spTree>
    <p:extLst>
      <p:ext uri="{BB962C8B-B14F-4D97-AF65-F5344CB8AC3E}">
        <p14:creationId xmlns:p14="http://schemas.microsoft.com/office/powerpoint/2010/main" val="645787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82E1E-5A42-AF42-9EE7-03F612283B79}"/>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a:extLst>
              <a:ext uri="{FF2B5EF4-FFF2-40B4-BE49-F238E27FC236}">
                <a16:creationId xmlns:a16="http://schemas.microsoft.com/office/drawing/2014/main" id="{5912D2A9-266E-9046-BC6E-61FEE9759061}"/>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Phenomena:</a:t>
            </a:r>
          </a:p>
          <a:p>
            <a:pPr eaLnBrk="1" hangingPunct="1">
              <a:defRPr/>
            </a:pPr>
            <a:r>
              <a:rPr lang="en-US" sz="2800" b="1" dirty="0">
                <a:ln w="3175" cmpd="sng">
                  <a:noFill/>
                  <a:prstDash val="solid"/>
                </a:ln>
                <a:solidFill>
                  <a:srgbClr val="FFFFFF"/>
                </a:solidFill>
                <a:latin typeface="Arial"/>
                <a:cs typeface="Arial"/>
              </a:rPr>
              <a:t>Real-world contexts for the work of scientists</a:t>
            </a:r>
          </a:p>
          <a:p>
            <a:pPr eaLnBrk="1" hangingPunct="1">
              <a:defRPr/>
            </a:pPr>
            <a:r>
              <a:rPr lang="en-US" sz="5400" b="1" dirty="0">
                <a:ln w="3175" cmpd="sng">
                  <a:noFill/>
                  <a:prstDash val="solid"/>
                </a:ln>
                <a:noFill/>
                <a:latin typeface="Arial"/>
                <a:cs typeface="Arial"/>
              </a:rPr>
              <a:t>_  </a:t>
            </a:r>
          </a:p>
        </p:txBody>
      </p:sp>
      <p:sp>
        <p:nvSpPr>
          <p:cNvPr id="6" name="Rectangle 3">
            <a:extLst>
              <a:ext uri="{FF2B5EF4-FFF2-40B4-BE49-F238E27FC236}">
                <a16:creationId xmlns:a16="http://schemas.microsoft.com/office/drawing/2014/main" id="{2BC84043-4891-9E41-9B07-39995B6F259C}"/>
              </a:ext>
            </a:extLst>
          </p:cNvPr>
          <p:cNvSpPr txBox="1">
            <a:spLocks noChangeArrowheads="1"/>
          </p:cNvSpPr>
          <p:nvPr/>
        </p:nvSpPr>
        <p:spPr bwMode="auto">
          <a:xfrm>
            <a:off x="144371" y="1362595"/>
            <a:ext cx="4976398"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341313" indent="-3413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468313" indent="-468313">
              <a:spcBef>
                <a:spcPts val="2000"/>
              </a:spcBef>
              <a:buClr>
                <a:srgbClr val="660066"/>
              </a:buClr>
              <a:buFont typeface="Wingdings 2" pitchFamily="2" charset="2"/>
              <a:buChar char=""/>
            </a:pPr>
            <a:r>
              <a:rPr lang="en-US" altLang="en-US" dirty="0">
                <a:latin typeface="Arial" panose="020B0604020202020204" pitchFamily="34" charset="0"/>
                <a:cs typeface="Arial" panose="020B0604020202020204" pitchFamily="34" charset="0"/>
              </a:rPr>
              <a:t>Science is more than a set of facts, but a way of explaining the world and solving problems</a:t>
            </a:r>
          </a:p>
          <a:p>
            <a:pPr marL="468313" indent="-468313">
              <a:spcBef>
                <a:spcPts val="2000"/>
              </a:spcBef>
              <a:buClr>
                <a:srgbClr val="660066"/>
              </a:buClr>
              <a:buFont typeface="Wingdings 2" pitchFamily="2" charset="2"/>
              <a:buChar char=""/>
            </a:pPr>
            <a:r>
              <a:rPr lang="en-US" altLang="en-US" dirty="0">
                <a:latin typeface="Arial" panose="020B0604020202020204" pitchFamily="34" charset="0"/>
                <a:cs typeface="Arial" panose="020B0604020202020204" pitchFamily="34" charset="0"/>
              </a:rPr>
              <a:t>Traditionally been a missing piece in science education</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Need to apply what they are learning to real-world contexts</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Powerful when culturally or personally relevant or consequential to students</a:t>
            </a:r>
          </a:p>
        </p:txBody>
      </p:sp>
      <p:pic>
        <p:nvPicPr>
          <p:cNvPr id="7" name="Picture 2" descr="Related image">
            <a:extLst>
              <a:ext uri="{FF2B5EF4-FFF2-40B4-BE49-F238E27FC236}">
                <a16:creationId xmlns:a16="http://schemas.microsoft.com/office/drawing/2014/main" id="{73644D81-8C65-0A4B-B577-76504AF2616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120769" y="4238509"/>
            <a:ext cx="4023231" cy="26194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Image result for Melissodes (Eumelissodes) denticulatus">
            <a:extLst>
              <a:ext uri="{FF2B5EF4-FFF2-40B4-BE49-F238E27FC236}">
                <a16:creationId xmlns:a16="http://schemas.microsoft.com/office/drawing/2014/main" id="{9EF76D43-B614-C048-A4EE-C52D188D5D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20769" y="1219200"/>
            <a:ext cx="4023231" cy="30193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39B278-F6E9-B240-B73B-E5B19093AB6B}"/>
              </a:ext>
            </a:extLst>
          </p:cNvPr>
          <p:cNvSpPr txBox="1"/>
          <p:nvPr/>
        </p:nvSpPr>
        <p:spPr>
          <a:xfrm>
            <a:off x="0" y="6211669"/>
            <a:ext cx="5120769"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NGSS 2016. Using Phenomena in NGSS-Designed Lessons and Units</a:t>
            </a:r>
          </a:p>
        </p:txBody>
      </p:sp>
    </p:spTree>
    <p:extLst>
      <p:ext uri="{BB962C8B-B14F-4D97-AF65-F5344CB8AC3E}">
        <p14:creationId xmlns:p14="http://schemas.microsoft.com/office/powerpoint/2010/main" val="4264551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E7B23EF-5175-0F48-A6B4-620594369EB8}"/>
              </a:ext>
            </a:extLst>
          </p:cNvPr>
          <p:cNvPicPr>
            <a:picLocks noChangeAspect="1"/>
          </p:cNvPicPr>
          <p:nvPr/>
        </p:nvPicPr>
        <p:blipFill>
          <a:blip r:embed="rId3"/>
          <a:stretch>
            <a:fillRect/>
          </a:stretch>
        </p:blipFill>
        <p:spPr>
          <a:xfrm>
            <a:off x="984454" y="1096576"/>
            <a:ext cx="3182640" cy="5580325"/>
          </a:xfrm>
          <a:prstGeom prst="rect">
            <a:avLst/>
          </a:prstGeom>
        </p:spPr>
      </p:pic>
      <p:sp>
        <p:nvSpPr>
          <p:cNvPr id="25" name="Google Shape;77;p13">
            <a:extLst>
              <a:ext uri="{FF2B5EF4-FFF2-40B4-BE49-F238E27FC236}">
                <a16:creationId xmlns:a16="http://schemas.microsoft.com/office/drawing/2014/main" id="{2C2D7022-B2ED-B544-92E9-252DBACD6153}"/>
              </a:ext>
            </a:extLst>
          </p:cNvPr>
          <p:cNvSpPr txBox="1"/>
          <p:nvPr/>
        </p:nvSpPr>
        <p:spPr>
          <a:xfrm>
            <a:off x="4572001" y="1245562"/>
            <a:ext cx="4242216" cy="738633"/>
          </a:xfrm>
          <a:prstGeom prst="rect">
            <a:avLst/>
          </a:prstGeom>
          <a:solidFill>
            <a:srgbClr val="E6B8AF"/>
          </a:solidFill>
          <a:ln w="9525" cap="flat" cmpd="sng">
            <a:solidFill>
              <a:schemeClr val="dk1"/>
            </a:solidFill>
            <a:prstDash val="solid"/>
            <a:round/>
            <a:headEnd type="none" w="sm" len="sm"/>
            <a:tailEnd type="none" w="sm" len="sm"/>
          </a:ln>
          <a:effectLst>
            <a:glow rad="63500">
              <a:srgbClr val="C00000">
                <a:alpha val="40000"/>
              </a:srgbClr>
            </a:glow>
          </a:effectLst>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Introduce phenomena</a:t>
            </a:r>
          </a:p>
          <a:p>
            <a:pPr marL="285750" lvl="0" indent="-285750" algn="ctr" rtl="0">
              <a:spcBef>
                <a:spcPts val="0"/>
              </a:spcBef>
              <a:spcAft>
                <a:spcPts val="0"/>
              </a:spcAft>
              <a:buFontTx/>
              <a:buChar char="-"/>
            </a:pPr>
            <a:r>
              <a:rPr lang="en-US" dirty="0">
                <a:latin typeface="Arial" panose="020B0604020202020204" pitchFamily="34" charset="0"/>
                <a:cs typeface="Arial" panose="020B0604020202020204" pitchFamily="34" charset="0"/>
              </a:rPr>
              <a:t>P</a:t>
            </a:r>
            <a:r>
              <a:rPr lang="en" dirty="0" err="1">
                <a:latin typeface="Arial" panose="020B0604020202020204" pitchFamily="34" charset="0"/>
                <a:cs typeface="Arial" panose="020B0604020202020204" pitchFamily="34" charset="0"/>
              </a:rPr>
              <a:t>rovides</a:t>
            </a:r>
            <a:r>
              <a:rPr lang="en" dirty="0">
                <a:latin typeface="Arial" panose="020B0604020202020204" pitchFamily="34" charset="0"/>
                <a:cs typeface="Arial" panose="020B0604020202020204" pitchFamily="34" charset="0"/>
              </a:rPr>
              <a:t> scientific knowledge (DCIs)</a:t>
            </a:r>
          </a:p>
        </p:txBody>
      </p:sp>
      <p:cxnSp>
        <p:nvCxnSpPr>
          <p:cNvPr id="31" name="Google Shape;76;p13">
            <a:extLst>
              <a:ext uri="{FF2B5EF4-FFF2-40B4-BE49-F238E27FC236}">
                <a16:creationId xmlns:a16="http://schemas.microsoft.com/office/drawing/2014/main" id="{0F0CCFD5-B1A5-8B43-870A-6BA81054394F}"/>
              </a:ext>
            </a:extLst>
          </p:cNvPr>
          <p:cNvCxnSpPr>
            <a:cxnSpLocks/>
            <a:stCxn id="25" idx="1"/>
          </p:cNvCxnSpPr>
          <p:nvPr/>
        </p:nvCxnSpPr>
        <p:spPr>
          <a:xfrm flipH="1">
            <a:off x="2143595" y="1614879"/>
            <a:ext cx="2428406" cy="435887"/>
          </a:xfrm>
          <a:prstGeom prst="straightConnector1">
            <a:avLst/>
          </a:prstGeom>
          <a:noFill/>
          <a:ln w="38100" cap="flat" cmpd="sng">
            <a:solidFill>
              <a:srgbClr val="980000"/>
            </a:solidFill>
            <a:prstDash val="solid"/>
            <a:round/>
            <a:headEnd type="none" w="med" len="med"/>
            <a:tailEnd type="triangle" w="med" len="med"/>
          </a:ln>
        </p:spPr>
      </p:cxnSp>
      <p:sp>
        <p:nvSpPr>
          <p:cNvPr id="44" name="Google Shape;80;p13">
            <a:extLst>
              <a:ext uri="{FF2B5EF4-FFF2-40B4-BE49-F238E27FC236}">
                <a16:creationId xmlns:a16="http://schemas.microsoft.com/office/drawing/2014/main" id="{E33C37D6-6F97-0348-8C0D-7BA3E4D8DE15}"/>
              </a:ext>
            </a:extLst>
          </p:cNvPr>
          <p:cNvSpPr txBox="1"/>
          <p:nvPr/>
        </p:nvSpPr>
        <p:spPr>
          <a:xfrm>
            <a:off x="4572000" y="3945200"/>
            <a:ext cx="4242216" cy="1015632"/>
          </a:xfrm>
          <a:prstGeom prst="rect">
            <a:avLst/>
          </a:prstGeom>
          <a:solidFill>
            <a:srgbClr val="C9DAF8"/>
          </a:solidFill>
          <a:ln w="9525" cap="flat" cmpd="sng">
            <a:solidFill>
              <a:schemeClr val="dk1"/>
            </a:solidFill>
            <a:prstDash val="solid"/>
            <a:round/>
            <a:headEnd type="none" w="sm" len="sm"/>
            <a:tailEnd type="none" w="sm" len="sm"/>
          </a:ln>
          <a:effectLst>
            <a:glow rad="63500">
              <a:schemeClr val="accent1">
                <a:satMod val="175000"/>
                <a:alpha val="40000"/>
              </a:schemeClr>
            </a:glow>
          </a:effectLst>
        </p:spPr>
        <p:txBody>
          <a:bodyPr spcFirstLastPara="1" wrap="square" lIns="91425" tIns="91425" rIns="91425" bIns="91425" anchor="t" anchorCtr="0">
            <a:spAutoFit/>
          </a:bodyPr>
          <a:lstStyle/>
          <a:p>
            <a:pPr lvl="0" algn="ctr"/>
            <a:r>
              <a:rPr lang="en-US" dirty="0">
                <a:latin typeface="Arial" panose="020B0604020202020204" pitchFamily="34" charset="0"/>
                <a:cs typeface="Arial" panose="020B0604020202020204" pitchFamily="34" charset="0"/>
              </a:rPr>
              <a:t>Students explain phenomena by </a:t>
            </a:r>
            <a:r>
              <a:rPr lang="en-US" b="1" dirty="0">
                <a:latin typeface="Arial" panose="020B0604020202020204" pitchFamily="34" charset="0"/>
                <a:cs typeface="Arial" panose="020B0604020202020204" pitchFamily="34" charset="0"/>
              </a:rPr>
              <a:t>applying DCIs through use of practices (SEP 4-7)</a:t>
            </a:r>
          </a:p>
        </p:txBody>
      </p:sp>
      <p:cxnSp>
        <p:nvCxnSpPr>
          <p:cNvPr id="45" name="Google Shape;81;p13">
            <a:extLst>
              <a:ext uri="{FF2B5EF4-FFF2-40B4-BE49-F238E27FC236}">
                <a16:creationId xmlns:a16="http://schemas.microsoft.com/office/drawing/2014/main" id="{59967B3B-478F-2A48-89CE-1B8A330D58B8}"/>
              </a:ext>
            </a:extLst>
          </p:cNvPr>
          <p:cNvCxnSpPr>
            <a:cxnSpLocks/>
            <a:stCxn id="44" idx="1"/>
          </p:cNvCxnSpPr>
          <p:nvPr/>
        </p:nvCxnSpPr>
        <p:spPr>
          <a:xfrm flipH="1">
            <a:off x="3093660" y="4453016"/>
            <a:ext cx="1478340" cy="1354095"/>
          </a:xfrm>
          <a:prstGeom prst="straightConnector1">
            <a:avLst/>
          </a:prstGeom>
          <a:noFill/>
          <a:ln w="38100" cap="flat" cmpd="sng">
            <a:solidFill>
              <a:srgbClr val="1C4587"/>
            </a:solidFill>
            <a:prstDash val="solid"/>
            <a:round/>
            <a:headEnd type="none" w="med" len="med"/>
            <a:tailEnd type="triangle" w="med" len="med"/>
          </a:ln>
        </p:spPr>
      </p:cxnSp>
      <p:cxnSp>
        <p:nvCxnSpPr>
          <p:cNvPr id="48" name="Google Shape;81;p13">
            <a:extLst>
              <a:ext uri="{FF2B5EF4-FFF2-40B4-BE49-F238E27FC236}">
                <a16:creationId xmlns:a16="http://schemas.microsoft.com/office/drawing/2014/main" id="{9F187CFB-365B-7A48-AAA3-9BD0DE2B00CB}"/>
              </a:ext>
            </a:extLst>
          </p:cNvPr>
          <p:cNvCxnSpPr>
            <a:cxnSpLocks/>
            <a:stCxn id="44" idx="1"/>
          </p:cNvCxnSpPr>
          <p:nvPr/>
        </p:nvCxnSpPr>
        <p:spPr>
          <a:xfrm flipH="1">
            <a:off x="3837482" y="4453016"/>
            <a:ext cx="734518" cy="267921"/>
          </a:xfrm>
          <a:prstGeom prst="straightConnector1">
            <a:avLst/>
          </a:prstGeom>
          <a:noFill/>
          <a:ln w="38100" cap="flat" cmpd="sng">
            <a:solidFill>
              <a:srgbClr val="1C4587"/>
            </a:solidFill>
            <a:prstDash val="solid"/>
            <a:round/>
            <a:headEnd type="none" w="med" len="med"/>
            <a:tailEnd type="triangle" w="med" len="med"/>
          </a:ln>
        </p:spPr>
      </p:cxnSp>
      <p:sp>
        <p:nvSpPr>
          <p:cNvPr id="14" name="Rectangle 13">
            <a:extLst>
              <a:ext uri="{FF2B5EF4-FFF2-40B4-BE49-F238E27FC236}">
                <a16:creationId xmlns:a16="http://schemas.microsoft.com/office/drawing/2014/main" id="{D5FA70FE-8596-C948-8FD5-D5BFA765874A}"/>
              </a:ext>
            </a:extLst>
          </p:cNvPr>
          <p:cNvSpPr/>
          <p:nvPr/>
        </p:nvSpPr>
        <p:spPr>
          <a:xfrm>
            <a:off x="0" y="1999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a:extLst>
              <a:ext uri="{FF2B5EF4-FFF2-40B4-BE49-F238E27FC236}">
                <a16:creationId xmlns:a16="http://schemas.microsoft.com/office/drawing/2014/main" id="{C26BF2A2-9E92-0141-9401-1CE1C3666579}"/>
              </a:ext>
            </a:extLst>
          </p:cNvPr>
          <p:cNvSpPr txBox="1">
            <a:spLocks/>
          </p:cNvSpPr>
          <p:nvPr/>
        </p:nvSpPr>
        <p:spPr bwMode="auto">
          <a:xfrm>
            <a:off x="571500" y="-72575"/>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r>
              <a:rPr lang="en-US" sz="2800" b="1" dirty="0">
                <a:ln w="3175" cmpd="sng">
                  <a:noFill/>
                  <a:prstDash val="solid"/>
                </a:ln>
                <a:solidFill>
                  <a:srgbClr val="FFFFFF"/>
                </a:solidFill>
                <a:latin typeface="Arial"/>
                <a:cs typeface="Arial"/>
              </a:rPr>
              <a:t>Phenomena in Data Nuggets</a:t>
            </a:r>
            <a:r>
              <a:rPr lang="en-US" sz="5400" b="1" dirty="0">
                <a:ln w="3175" cmpd="sng">
                  <a:noFill/>
                  <a:prstDash val="solid"/>
                </a:ln>
                <a:noFill/>
                <a:latin typeface="Arial"/>
                <a:cs typeface="Arial"/>
              </a:rPr>
              <a:t>_</a:t>
            </a:r>
          </a:p>
        </p:txBody>
      </p:sp>
      <p:sp>
        <p:nvSpPr>
          <p:cNvPr id="18" name="Google Shape;77;p13">
            <a:extLst>
              <a:ext uri="{FF2B5EF4-FFF2-40B4-BE49-F238E27FC236}">
                <a16:creationId xmlns:a16="http://schemas.microsoft.com/office/drawing/2014/main" id="{011E28BF-3C67-0A43-906C-1BBC7C61CD82}"/>
              </a:ext>
            </a:extLst>
          </p:cNvPr>
          <p:cNvSpPr txBox="1"/>
          <p:nvPr/>
        </p:nvSpPr>
        <p:spPr>
          <a:xfrm>
            <a:off x="4572001" y="2186576"/>
            <a:ext cx="4242216" cy="1292631"/>
          </a:xfrm>
          <a:prstGeom prst="rect">
            <a:avLst/>
          </a:prstGeom>
          <a:solidFill>
            <a:srgbClr val="E6B8AF"/>
          </a:solidFill>
          <a:ln w="9525" cap="flat" cmpd="sng">
            <a:solidFill>
              <a:schemeClr val="dk1"/>
            </a:solidFill>
            <a:prstDash val="solid"/>
            <a:round/>
            <a:headEnd type="none" w="sm" len="sm"/>
            <a:tailEnd type="none" w="sm" len="sm"/>
          </a:ln>
          <a:effectLst>
            <a:glow rad="63500">
              <a:srgbClr val="C00000">
                <a:alpha val="40000"/>
              </a:srgbClr>
            </a:glow>
          </a:effectLst>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Real-world context</a:t>
            </a:r>
          </a:p>
          <a:p>
            <a:pPr marL="285750" lvl="0" indent="-285750" algn="ctr" rtl="0">
              <a:spcBef>
                <a:spcPts val="0"/>
              </a:spcBef>
              <a:spcAft>
                <a:spcPts val="0"/>
              </a:spcAft>
              <a:buFontTx/>
              <a:buChar char="-"/>
            </a:pPr>
            <a:r>
              <a:rPr lang="en-US" dirty="0">
                <a:latin typeface="Arial" panose="020B0604020202020204" pitchFamily="34" charset="0"/>
                <a:cs typeface="Arial" panose="020B0604020202020204" pitchFamily="34" charset="0"/>
              </a:rPr>
              <a:t>W</a:t>
            </a:r>
            <a:r>
              <a:rPr lang="en" dirty="0" err="1">
                <a:latin typeface="Arial" panose="020B0604020202020204" pitchFamily="34" charset="0"/>
                <a:cs typeface="Arial" panose="020B0604020202020204" pitchFamily="34" charset="0"/>
              </a:rPr>
              <a:t>hy</a:t>
            </a:r>
            <a:r>
              <a:rPr lang="en" dirty="0">
                <a:latin typeface="Arial" panose="020B0604020202020204" pitchFamily="34" charset="0"/>
                <a:cs typeface="Arial" panose="020B0604020202020204" pitchFamily="34" charset="0"/>
              </a:rPr>
              <a:t> scientist is interested in their question, and broad significance</a:t>
            </a:r>
          </a:p>
          <a:p>
            <a:pPr marL="285750" lvl="0" indent="-285750" algn="ctr" rtl="0">
              <a:spcBef>
                <a:spcPts val="0"/>
              </a:spcBef>
              <a:spcAft>
                <a:spcPts val="0"/>
              </a:spcAft>
              <a:buFontTx/>
              <a:buChar char="-"/>
            </a:pPr>
            <a:r>
              <a:rPr lang="en-US" dirty="0">
                <a:latin typeface="Arial" panose="020B0604020202020204" pitchFamily="34" charset="0"/>
                <a:cs typeface="Arial" panose="020B0604020202020204" pitchFamily="34" charset="0"/>
              </a:rPr>
              <a:t>C</a:t>
            </a:r>
            <a:r>
              <a:rPr lang="en" dirty="0" err="1">
                <a:latin typeface="Arial" panose="020B0604020202020204" pitchFamily="34" charset="0"/>
                <a:cs typeface="Arial" panose="020B0604020202020204" pitchFamily="34" charset="0"/>
              </a:rPr>
              <a:t>onnect</a:t>
            </a:r>
            <a:r>
              <a:rPr lang="en" dirty="0">
                <a:latin typeface="Arial" panose="020B0604020202020204" pitchFamily="34" charset="0"/>
                <a:cs typeface="Arial" panose="020B0604020202020204" pitchFamily="34" charset="0"/>
              </a:rPr>
              <a:t> to student experience </a:t>
            </a:r>
            <a:endParaRPr dirty="0">
              <a:latin typeface="Arial" panose="020B0604020202020204" pitchFamily="34" charset="0"/>
              <a:cs typeface="Arial" panose="020B0604020202020204" pitchFamily="34" charset="0"/>
            </a:endParaRPr>
          </a:p>
        </p:txBody>
      </p:sp>
      <p:sp>
        <p:nvSpPr>
          <p:cNvPr id="22" name="Google Shape;80;p13">
            <a:extLst>
              <a:ext uri="{FF2B5EF4-FFF2-40B4-BE49-F238E27FC236}">
                <a16:creationId xmlns:a16="http://schemas.microsoft.com/office/drawing/2014/main" id="{044FC325-8072-5D47-BA19-1E28B15C512E}"/>
              </a:ext>
            </a:extLst>
          </p:cNvPr>
          <p:cNvSpPr txBox="1"/>
          <p:nvPr/>
        </p:nvSpPr>
        <p:spPr>
          <a:xfrm>
            <a:off x="4572001" y="5165718"/>
            <a:ext cx="4242216" cy="1292631"/>
          </a:xfrm>
          <a:prstGeom prst="rect">
            <a:avLst/>
          </a:prstGeom>
          <a:solidFill>
            <a:srgbClr val="C9DAF8"/>
          </a:solidFill>
          <a:ln w="9525" cap="flat" cmpd="sng">
            <a:solidFill>
              <a:schemeClr val="dk1"/>
            </a:solidFill>
            <a:prstDash val="solid"/>
            <a:round/>
            <a:headEnd type="none" w="sm" len="sm"/>
            <a:tailEnd type="none" w="sm" len="sm"/>
          </a:ln>
          <a:effectLst>
            <a:glow rad="63500">
              <a:schemeClr val="accent1">
                <a:satMod val="175000"/>
                <a:alpha val="40000"/>
              </a:schemeClr>
            </a:glow>
          </a:effectLst>
        </p:spPr>
        <p:txBody>
          <a:bodyPr spcFirstLastPara="1" wrap="square" lIns="91425" tIns="91425" rIns="91425" bIns="91425" anchor="t" anchorCtr="0">
            <a:spAutoFit/>
          </a:bodyPr>
          <a:lstStyle/>
          <a:p>
            <a:pPr lvl="0" algn="ctr"/>
            <a:r>
              <a:rPr lang="en-US" dirty="0">
                <a:latin typeface="Arial" panose="020B0604020202020204" pitchFamily="34" charset="0"/>
                <a:cs typeface="Arial" panose="020B0604020202020204" pitchFamily="34" charset="0"/>
              </a:rPr>
              <a:t>Give students sufficient grounding to </a:t>
            </a:r>
            <a:r>
              <a:rPr lang="en-US" b="1" dirty="0">
                <a:latin typeface="Arial" panose="020B0604020202020204" pitchFamily="34" charset="0"/>
                <a:cs typeface="Arial" panose="020B0604020202020204" pitchFamily="34" charset="0"/>
              </a:rPr>
              <a:t>generate their own questions </a:t>
            </a:r>
            <a:r>
              <a:rPr lang="en-US" dirty="0">
                <a:latin typeface="Arial" panose="020B0604020202020204" pitchFamily="34" charset="0"/>
                <a:cs typeface="Arial" panose="020B0604020202020204" pitchFamily="34" charset="0"/>
              </a:rPr>
              <a:t>about phenomena to guide future learning and teaching </a:t>
            </a:r>
            <a:r>
              <a:rPr lang="en-US" b="1" dirty="0">
                <a:latin typeface="Arial" panose="020B0604020202020204" pitchFamily="34" charset="0"/>
                <a:cs typeface="Arial" panose="020B0604020202020204" pitchFamily="34" charset="0"/>
              </a:rPr>
              <a:t>(SEP 1)</a:t>
            </a:r>
          </a:p>
        </p:txBody>
      </p:sp>
      <p:cxnSp>
        <p:nvCxnSpPr>
          <p:cNvPr id="28" name="Google Shape;81;p13">
            <a:extLst>
              <a:ext uri="{FF2B5EF4-FFF2-40B4-BE49-F238E27FC236}">
                <a16:creationId xmlns:a16="http://schemas.microsoft.com/office/drawing/2014/main" id="{1F7212FB-33A2-B346-AE78-9A8B40B566B2}"/>
              </a:ext>
            </a:extLst>
          </p:cNvPr>
          <p:cNvCxnSpPr>
            <a:cxnSpLocks/>
            <a:stCxn id="22" idx="1"/>
          </p:cNvCxnSpPr>
          <p:nvPr/>
        </p:nvCxnSpPr>
        <p:spPr>
          <a:xfrm flipH="1">
            <a:off x="3327816" y="5812034"/>
            <a:ext cx="1244185" cy="646315"/>
          </a:xfrm>
          <a:prstGeom prst="straightConnector1">
            <a:avLst/>
          </a:prstGeom>
          <a:noFill/>
          <a:ln w="38100" cap="flat" cmpd="sng">
            <a:solidFill>
              <a:srgbClr val="1C4587"/>
            </a:solidFill>
            <a:prstDash val="solid"/>
            <a:round/>
            <a:headEnd type="none" w="med" len="med"/>
            <a:tailEnd type="triangle" w="med" len="med"/>
          </a:ln>
        </p:spPr>
      </p:cxnSp>
      <p:cxnSp>
        <p:nvCxnSpPr>
          <p:cNvPr id="32" name="Google Shape;76;p13">
            <a:extLst>
              <a:ext uri="{FF2B5EF4-FFF2-40B4-BE49-F238E27FC236}">
                <a16:creationId xmlns:a16="http://schemas.microsoft.com/office/drawing/2014/main" id="{5662B313-6BEB-C040-A636-C9395F97CA93}"/>
              </a:ext>
            </a:extLst>
          </p:cNvPr>
          <p:cNvCxnSpPr>
            <a:cxnSpLocks/>
            <a:stCxn id="18" idx="1"/>
          </p:cNvCxnSpPr>
          <p:nvPr/>
        </p:nvCxnSpPr>
        <p:spPr>
          <a:xfrm flipH="1">
            <a:off x="2143595" y="2832892"/>
            <a:ext cx="2428406" cy="125112"/>
          </a:xfrm>
          <a:prstGeom prst="straightConnector1">
            <a:avLst/>
          </a:prstGeom>
          <a:noFill/>
          <a:ln w="38100" cap="flat" cmpd="sng">
            <a:solidFill>
              <a:srgbClr val="980000"/>
            </a:solidFill>
            <a:prstDash val="solid"/>
            <a:round/>
            <a:headEnd type="none" w="med" len="med"/>
            <a:tailEnd type="triangle" w="med" len="med"/>
          </a:ln>
        </p:spPr>
      </p:cxnSp>
    </p:spTree>
    <p:extLst>
      <p:ext uri="{BB962C8B-B14F-4D97-AF65-F5344CB8AC3E}">
        <p14:creationId xmlns:p14="http://schemas.microsoft.com/office/powerpoint/2010/main" val="31129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4" grpId="0" animBg="1"/>
      <p:bldP spid="18"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DCE28F-B9E1-0644-BE21-7E9AEB19FD6D}"/>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pic>
        <p:nvPicPr>
          <p:cNvPr id="3" name="Picture 2" descr="paulstrodeclass2017.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417638"/>
            <a:ext cx="9144000" cy="5440361"/>
          </a:xfrm>
          <a:prstGeom prst="rect">
            <a:avLst/>
          </a:prstGeom>
        </p:spPr>
      </p:pic>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sp>
        <p:nvSpPr>
          <p:cNvPr id="16" name="Title 1"/>
          <p:cNvSpPr>
            <a:spLocks noGrp="1"/>
          </p:cNvSpPr>
          <p:nvPr>
            <p:ph type="title"/>
          </p:nvPr>
        </p:nvSpPr>
        <p:spPr>
          <a:xfrm>
            <a:off x="0" y="143280"/>
            <a:ext cx="9144000" cy="1143000"/>
          </a:xfrm>
        </p:spPr>
        <p:txBody>
          <a:bodyPr>
            <a:noAutofit/>
          </a:bodyPr>
          <a:lstStyle/>
          <a:p>
            <a:r>
              <a:rPr lang="en-US" sz="4000" b="1" dirty="0">
                <a:latin typeface="Arial"/>
                <a:cs typeface="Arial"/>
              </a:rPr>
              <a:t>Using Claim-Evidence-Reasoning (CER) with Data Nuggets</a:t>
            </a:r>
          </a:p>
        </p:txBody>
      </p:sp>
      <p:cxnSp>
        <p:nvCxnSpPr>
          <p:cNvPr id="17" name="Straight Connector 16"/>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0509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p:cNvSpPr txBox="1">
            <a:spLocks/>
          </p:cNvSpPr>
          <p:nvPr/>
        </p:nvSpPr>
        <p:spPr>
          <a:xfrm>
            <a:off x="311701" y="1520547"/>
            <a:ext cx="8612295" cy="31372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44" indent="-285744">
              <a:spcBef>
                <a:spcPts val="0"/>
              </a:spcBef>
              <a:spcAft>
                <a:spcPts val="600"/>
              </a:spcAft>
              <a:buFont typeface="Arial" panose="020B0604020202020204" pitchFamily="34" charset="0"/>
              <a:buChar char="•"/>
            </a:pPr>
            <a:r>
              <a:rPr lang="en-US" dirty="0">
                <a:latin typeface="Arial"/>
                <a:cs typeface="Arial"/>
              </a:rPr>
              <a:t>Structure for constructing explanations</a:t>
            </a:r>
          </a:p>
          <a:p>
            <a:pPr marL="285744" indent="-285744">
              <a:spcBef>
                <a:spcPts val="0"/>
              </a:spcBef>
              <a:spcAft>
                <a:spcPts val="600"/>
              </a:spcAft>
              <a:buFont typeface="Arial" panose="020B0604020202020204" pitchFamily="34" charset="0"/>
              <a:buChar char="•"/>
            </a:pPr>
            <a:r>
              <a:rPr lang="en-US" dirty="0">
                <a:latin typeface="Arial"/>
                <a:cs typeface="Arial"/>
              </a:rPr>
              <a:t>Basis of scientific conclusions</a:t>
            </a:r>
          </a:p>
          <a:p>
            <a:pPr marL="285744" indent="-285744">
              <a:spcBef>
                <a:spcPts val="0"/>
              </a:spcBef>
              <a:spcAft>
                <a:spcPts val="600"/>
              </a:spcAft>
              <a:buFont typeface="Arial" panose="020B0604020202020204" pitchFamily="34" charset="0"/>
              <a:buChar char="•"/>
            </a:pPr>
            <a:r>
              <a:rPr lang="en-US" dirty="0">
                <a:latin typeface="Arial"/>
                <a:cs typeface="Arial"/>
              </a:rPr>
              <a:t>Consists of three parts:</a:t>
            </a:r>
          </a:p>
          <a:p>
            <a:pPr lvl="1" indent="-342891">
              <a:spcBef>
                <a:spcPts val="0"/>
              </a:spcBef>
              <a:spcAft>
                <a:spcPts val="600"/>
              </a:spcAft>
              <a:buFont typeface="+mj-lt"/>
              <a:buAutoNum type="arabicPeriod"/>
            </a:pPr>
            <a:r>
              <a:rPr lang="en-US" sz="1800" dirty="0">
                <a:latin typeface="Arial"/>
                <a:cs typeface="Arial"/>
              </a:rPr>
              <a:t>Restate the scientific questions with the answer after examining the data.</a:t>
            </a:r>
          </a:p>
          <a:p>
            <a:pPr lvl="1" indent="-342891">
              <a:spcBef>
                <a:spcPts val="0"/>
              </a:spcBef>
              <a:spcAft>
                <a:spcPts val="600"/>
              </a:spcAft>
              <a:buFont typeface="+mj-lt"/>
              <a:buAutoNum type="arabicPeriod"/>
            </a:pPr>
            <a:r>
              <a:rPr lang="en-US" sz="1800" dirty="0">
                <a:latin typeface="Arial"/>
                <a:cs typeface="Arial"/>
              </a:rPr>
              <a:t>What evidence (data) supports your claim</a:t>
            </a:r>
          </a:p>
          <a:p>
            <a:pPr lvl="1" indent="-342891">
              <a:spcBef>
                <a:spcPts val="0"/>
              </a:spcBef>
              <a:spcAft>
                <a:spcPts val="600"/>
              </a:spcAft>
              <a:buFont typeface="+mj-lt"/>
              <a:buAutoNum type="arabicPeriod"/>
            </a:pPr>
            <a:r>
              <a:rPr lang="en-US" sz="1800" dirty="0">
                <a:latin typeface="Arial"/>
                <a:cs typeface="Arial"/>
              </a:rPr>
              <a:t>Reasoning links evidence to the claim using scientific principles</a:t>
            </a:r>
          </a:p>
          <a:p>
            <a:pPr marL="285744" indent="-285744">
              <a:spcAft>
                <a:spcPts val="1200"/>
              </a:spcAft>
              <a:buFont typeface="Arial" panose="020B0604020202020204" pitchFamily="34" charset="0"/>
              <a:buChar char="•"/>
            </a:pPr>
            <a:endParaRPr lang="en-US" dirty="0"/>
          </a:p>
          <a:p>
            <a:pPr marL="285744" indent="-285744">
              <a:spcAft>
                <a:spcPts val="1200"/>
              </a:spcAft>
              <a:buFont typeface="Arial" panose="020B0604020202020204" pitchFamily="34" charset="0"/>
              <a:buChar char="•"/>
            </a:pPr>
            <a:endParaRPr lang="en-US" dirty="0">
              <a:latin typeface="Arial"/>
              <a:cs typeface="Arial"/>
            </a:endParaRPr>
          </a:p>
        </p:txBody>
      </p:sp>
      <p:sp>
        <p:nvSpPr>
          <p:cNvPr id="10" name="Rectangle 9">
            <a:extLst>
              <a:ext uri="{FF2B5EF4-FFF2-40B4-BE49-F238E27FC236}">
                <a16:creationId xmlns:a16="http://schemas.microsoft.com/office/drawing/2014/main" id="{B3B31809-6907-6640-9C20-F2659C3FDABB}"/>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itle 1">
            <a:extLst>
              <a:ext uri="{FF2B5EF4-FFF2-40B4-BE49-F238E27FC236}">
                <a16:creationId xmlns:a16="http://schemas.microsoft.com/office/drawing/2014/main" id="{364C23BC-2CDC-694A-93C5-0127B70F1AF8}"/>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Claim-Evidence-Reasoning (CER)</a:t>
            </a:r>
          </a:p>
          <a:p>
            <a:pPr eaLnBrk="1" hangingPunct="1">
              <a:defRPr/>
            </a:pPr>
            <a:r>
              <a:rPr lang="en-US" sz="5400" b="1" dirty="0">
                <a:ln w="3175" cmpd="sng">
                  <a:noFill/>
                  <a:prstDash val="solid"/>
                </a:ln>
                <a:noFill/>
                <a:latin typeface="Arial"/>
                <a:cs typeface="Arial"/>
              </a:rPr>
              <a:t>_  </a:t>
            </a:r>
          </a:p>
        </p:txBody>
      </p:sp>
    </p:spTree>
    <p:extLst>
      <p:ext uri="{BB962C8B-B14F-4D97-AF65-F5344CB8AC3E}">
        <p14:creationId xmlns:p14="http://schemas.microsoft.com/office/powerpoint/2010/main" val="75137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1417638"/>
            <a:ext cx="8520600" cy="5415439"/>
          </a:xfrm>
        </p:spPr>
        <p:txBody>
          <a:bodyPr>
            <a:noAutofit/>
          </a:bodyPr>
          <a:lstStyle/>
          <a:p>
            <a:pPr marL="467772" lvl="1" indent="-452955">
              <a:lnSpc>
                <a:spcPct val="100000"/>
              </a:lnSpc>
              <a:spcBef>
                <a:spcPts val="800"/>
              </a:spcBef>
              <a:spcAft>
                <a:spcPts val="1200"/>
              </a:spcAft>
              <a:buClr>
                <a:schemeClr val="accent1"/>
              </a:buClr>
              <a:buFont typeface="Wingdings 2" charset="0"/>
              <a:buChar char=""/>
            </a:pPr>
            <a:r>
              <a:rPr lang="en-US" sz="2667" dirty="0">
                <a:solidFill>
                  <a:schemeClr val="tx1"/>
                </a:solidFill>
                <a:latin typeface="Arial" charset="0"/>
                <a:ea typeface="Arial" charset="0"/>
                <a:cs typeface="Arial" charset="0"/>
              </a:rPr>
              <a:t>Helps students evaluate how evidence helps answer the scientific question presented in an experiment or reading material</a:t>
            </a:r>
          </a:p>
          <a:p>
            <a:pPr marL="467772" lvl="1" indent="-452955">
              <a:lnSpc>
                <a:spcPct val="100000"/>
              </a:lnSpc>
              <a:spcBef>
                <a:spcPts val="800"/>
              </a:spcBef>
              <a:spcAft>
                <a:spcPts val="1200"/>
              </a:spcAft>
              <a:buClr>
                <a:schemeClr val="accent1"/>
              </a:buClr>
              <a:buFont typeface="Wingdings 2" charset="0"/>
              <a:buChar char=""/>
            </a:pPr>
            <a:r>
              <a:rPr lang="en-US" sz="2667" dirty="0">
                <a:solidFill>
                  <a:schemeClr val="tx1"/>
                </a:solidFill>
                <a:latin typeface="Arial" charset="0"/>
                <a:ea typeface="Arial" charset="0"/>
                <a:cs typeface="Arial" charset="0"/>
              </a:rPr>
              <a:t>CER framework trains students to think about how to look at data and make their understanding clear in written responses</a:t>
            </a:r>
          </a:p>
          <a:p>
            <a:pPr marL="467772" lvl="1" indent="-452955">
              <a:lnSpc>
                <a:spcPct val="100000"/>
              </a:lnSpc>
              <a:spcBef>
                <a:spcPts val="800"/>
              </a:spcBef>
              <a:spcAft>
                <a:spcPts val="1200"/>
              </a:spcAft>
              <a:buClr>
                <a:schemeClr val="accent1"/>
              </a:buClr>
              <a:buFont typeface="Wingdings 2" charset="0"/>
              <a:buChar char=""/>
            </a:pPr>
            <a:r>
              <a:rPr lang="en-US" sz="2667" dirty="0">
                <a:solidFill>
                  <a:schemeClr val="tx1"/>
                </a:solidFill>
                <a:latin typeface="Arial" charset="0"/>
                <a:ea typeface="Arial" charset="0"/>
                <a:cs typeface="Arial" charset="0"/>
              </a:rPr>
              <a:t>Foundation for discourse that all students can engage in</a:t>
            </a:r>
          </a:p>
          <a:p>
            <a:pPr marL="467772" lvl="1" indent="-452955">
              <a:lnSpc>
                <a:spcPct val="100000"/>
              </a:lnSpc>
              <a:spcBef>
                <a:spcPts val="800"/>
              </a:spcBef>
              <a:spcAft>
                <a:spcPts val="1200"/>
              </a:spcAft>
              <a:buClr>
                <a:schemeClr val="accent1"/>
              </a:buClr>
              <a:buFont typeface="Wingdings 2" charset="0"/>
              <a:buChar char=""/>
            </a:pPr>
            <a:r>
              <a:rPr lang="en-US" sz="2667" dirty="0">
                <a:solidFill>
                  <a:schemeClr val="tx1"/>
                </a:solidFill>
                <a:latin typeface="Arial" charset="0"/>
                <a:ea typeface="Arial" charset="0"/>
                <a:cs typeface="Arial" charset="0"/>
              </a:rPr>
              <a:t>Prepares them to be discerning, thoughtful citizens in the future (we hope!)</a:t>
            </a:r>
          </a:p>
        </p:txBody>
      </p:sp>
      <p:sp>
        <p:nvSpPr>
          <p:cNvPr id="9" name="Rectangle 8">
            <a:extLst>
              <a:ext uri="{FF2B5EF4-FFF2-40B4-BE49-F238E27FC236}">
                <a16:creationId xmlns:a16="http://schemas.microsoft.com/office/drawing/2014/main" id="{F52017E2-472D-864D-81B7-1B3D3E40537A}"/>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a:extLst>
              <a:ext uri="{FF2B5EF4-FFF2-40B4-BE49-F238E27FC236}">
                <a16:creationId xmlns:a16="http://schemas.microsoft.com/office/drawing/2014/main" id="{B297396A-B2A3-894B-B734-7F4501E75541}"/>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Why is CER important</a:t>
            </a:r>
          </a:p>
          <a:p>
            <a:pPr eaLnBrk="1" hangingPunct="1">
              <a:defRPr/>
            </a:pPr>
            <a:r>
              <a:rPr lang="en-US" sz="5400" b="1" dirty="0">
                <a:ln w="3175" cmpd="sng">
                  <a:noFill/>
                  <a:prstDash val="solid"/>
                </a:ln>
                <a:noFill/>
                <a:latin typeface="Arial"/>
                <a:cs typeface="Arial"/>
              </a:rPr>
              <a:t>_  </a:t>
            </a:r>
          </a:p>
        </p:txBody>
      </p:sp>
    </p:spTree>
    <p:extLst>
      <p:ext uri="{BB962C8B-B14F-4D97-AF65-F5344CB8AC3E}">
        <p14:creationId xmlns:p14="http://schemas.microsoft.com/office/powerpoint/2010/main" val="2022484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1"/>
            <a:ext cx="9144000" cy="176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400"/>
          </a:p>
        </p:txBody>
      </p:sp>
      <p:sp>
        <p:nvSpPr>
          <p:cNvPr id="14" name="Rectangle 13"/>
          <p:cNvSpPr/>
          <p:nvPr/>
        </p:nvSpPr>
        <p:spPr>
          <a:xfrm>
            <a:off x="0" y="215901"/>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16" name="Title 1"/>
          <p:cNvSpPr txBox="1">
            <a:spLocks/>
          </p:cNvSpPr>
          <p:nvPr/>
        </p:nvSpPr>
        <p:spPr bwMode="auto">
          <a:xfrm>
            <a:off x="0" y="381001"/>
            <a:ext cx="9144000" cy="1470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Constructing Explanations</a:t>
            </a:r>
          </a:p>
          <a:p>
            <a:pPr eaLnBrk="1" hangingPunct="1">
              <a:defRPr/>
            </a:pPr>
            <a:r>
              <a:rPr lang="en-US" sz="4000" dirty="0">
                <a:ln w="3175" cmpd="sng">
                  <a:noFill/>
                  <a:prstDash val="solid"/>
                </a:ln>
                <a:solidFill>
                  <a:srgbClr val="FFFFFF"/>
                </a:solidFill>
                <a:latin typeface="Arial"/>
                <a:cs typeface="Arial"/>
              </a:rPr>
              <a:t>Claim-Evidence-Reasoning</a:t>
            </a:r>
          </a:p>
          <a:p>
            <a:pPr algn="r" eaLnBrk="1" hangingPunct="1">
              <a:defRPr/>
            </a:pPr>
            <a:r>
              <a:rPr lang="en-US" sz="5400" b="1" dirty="0">
                <a:ln w="3175" cmpd="sng">
                  <a:noFill/>
                  <a:prstDash val="solid"/>
                </a:ln>
                <a:noFill/>
                <a:latin typeface="Arial"/>
                <a:cs typeface="Arial"/>
              </a:rPr>
              <a:t>_  </a:t>
            </a:r>
          </a:p>
        </p:txBody>
      </p:sp>
      <p:sp>
        <p:nvSpPr>
          <p:cNvPr id="2" name="TextBox 1"/>
          <p:cNvSpPr txBox="1"/>
          <p:nvPr/>
        </p:nvSpPr>
        <p:spPr>
          <a:xfrm>
            <a:off x="284345" y="2180153"/>
            <a:ext cx="8397599"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Make a claim that answers the scientific question. Describe the relationship between the dependent and independent variables and what that means.</a:t>
            </a:r>
          </a:p>
          <a:p>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Support your claim using data as evidence. Reference specific parts of the table or graph. </a:t>
            </a:r>
          </a:p>
          <a:p>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Explain your reasoning and how the data supports your claim. Connect the data back to what you learned about _______________.</a:t>
            </a:r>
          </a:p>
          <a:p>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What do the data from this study tell us about the scientist’s hypothesis? Use evidence to explain why or why not.  If you feel the data was inconclusive, explain why.</a:t>
            </a:r>
          </a:p>
        </p:txBody>
      </p:sp>
    </p:spTree>
    <p:extLst>
      <p:ext uri="{BB962C8B-B14F-4D97-AF65-F5344CB8AC3E}">
        <p14:creationId xmlns:p14="http://schemas.microsoft.com/office/powerpoint/2010/main" val="2002962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H="1">
            <a:off x="980712" y="3187454"/>
            <a:ext cx="8038456" cy="0"/>
          </a:xfrm>
          <a:prstGeom prst="lin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4" name="Rectangle 3"/>
          <p:cNvSpPr/>
          <p:nvPr/>
        </p:nvSpPr>
        <p:spPr>
          <a:xfrm>
            <a:off x="134471" y="388220"/>
            <a:ext cx="8875059" cy="6386482"/>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5" name="Rectangle 4"/>
          <p:cNvSpPr/>
          <p:nvPr/>
        </p:nvSpPr>
        <p:spPr>
          <a:xfrm>
            <a:off x="134471" y="1779138"/>
            <a:ext cx="8875059" cy="2859109"/>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pic>
        <p:nvPicPr>
          <p:cNvPr id="7" name="Picture 6"/>
          <p:cNvPicPr>
            <a:picLocks/>
          </p:cNvPicPr>
          <p:nvPr/>
        </p:nvPicPr>
        <p:blipFill>
          <a:blip r:embed="rId3"/>
          <a:stretch>
            <a:fillRect/>
          </a:stretch>
        </p:blipFill>
        <p:spPr>
          <a:xfrm rot="16200000">
            <a:off x="-443821" y="3035226"/>
            <a:ext cx="2859109" cy="346934"/>
          </a:xfrm>
          <a:prstGeom prst="rect">
            <a:avLst/>
          </a:prstGeom>
        </p:spPr>
      </p:pic>
      <p:cxnSp>
        <p:nvCxnSpPr>
          <p:cNvPr id="9" name="Straight Connector 8"/>
          <p:cNvCxnSpPr/>
          <p:nvPr/>
        </p:nvCxnSpPr>
        <p:spPr>
          <a:xfrm>
            <a:off x="980712" y="388220"/>
            <a:ext cx="0" cy="1390918"/>
          </a:xfrm>
          <a:prstGeom prst="lin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p:nvCxnSpPr>
        <p:spPr>
          <a:xfrm>
            <a:off x="980712" y="4638248"/>
            <a:ext cx="0" cy="2136454"/>
          </a:xfrm>
          <a:prstGeom prst="lin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cxnSp>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262065" y="464532"/>
            <a:ext cx="316495" cy="410846"/>
          </a:xfrm>
          <a:prstGeom prst="rect">
            <a:avLst/>
          </a:prstGeom>
        </p:spPr>
      </p:pic>
      <p:pic>
        <p:nvPicPr>
          <p:cNvPr id="15" name="Picture 1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9931" y="6288262"/>
            <a:ext cx="393069" cy="393069"/>
          </a:xfrm>
          <a:prstGeom prst="rect">
            <a:avLst/>
          </a:prstGeom>
        </p:spPr>
      </p:pic>
      <p:sp>
        <p:nvSpPr>
          <p:cNvPr id="16" name="TextBox 15"/>
          <p:cNvSpPr txBox="1"/>
          <p:nvPr/>
        </p:nvSpPr>
        <p:spPr>
          <a:xfrm rot="16200000">
            <a:off x="36913" y="951668"/>
            <a:ext cx="1056378" cy="418256"/>
          </a:xfrm>
          <a:prstGeom prst="rect">
            <a:avLst/>
          </a:prstGeom>
          <a:noFill/>
        </p:spPr>
        <p:txBody>
          <a:bodyPr wrap="square" rtlCol="0">
            <a:spAutoFit/>
          </a:bodyPr>
          <a:lstStyle/>
          <a:p>
            <a:pPr algn="ctr"/>
            <a:r>
              <a:rPr lang="en-US" sz="2118" b="1" dirty="0">
                <a:latin typeface="Arial"/>
                <a:cs typeface="Arial"/>
              </a:rPr>
              <a:t>CLAIM</a:t>
            </a:r>
          </a:p>
        </p:txBody>
      </p:sp>
      <p:sp>
        <p:nvSpPr>
          <p:cNvPr id="17" name="TextBox 16"/>
          <p:cNvSpPr txBox="1"/>
          <p:nvPr/>
        </p:nvSpPr>
        <p:spPr>
          <a:xfrm rot="16200000">
            <a:off x="-283480" y="5277702"/>
            <a:ext cx="1697166" cy="418256"/>
          </a:xfrm>
          <a:prstGeom prst="rect">
            <a:avLst/>
          </a:prstGeom>
          <a:noFill/>
        </p:spPr>
        <p:txBody>
          <a:bodyPr wrap="square" rtlCol="0">
            <a:spAutoFit/>
          </a:bodyPr>
          <a:lstStyle/>
          <a:p>
            <a:pPr algn="ctr"/>
            <a:r>
              <a:rPr lang="en-US" sz="2118" b="1" dirty="0">
                <a:latin typeface="Arial"/>
                <a:cs typeface="Arial"/>
              </a:rPr>
              <a:t>EVIDENCE</a:t>
            </a:r>
          </a:p>
        </p:txBody>
      </p:sp>
      <p:sp>
        <p:nvSpPr>
          <p:cNvPr id="18" name="TextBox 17"/>
          <p:cNvSpPr txBox="1"/>
          <p:nvPr/>
        </p:nvSpPr>
        <p:spPr>
          <a:xfrm rot="16200000">
            <a:off x="-916549" y="2999562"/>
            <a:ext cx="2859111" cy="418256"/>
          </a:xfrm>
          <a:prstGeom prst="rect">
            <a:avLst/>
          </a:prstGeom>
          <a:noFill/>
        </p:spPr>
        <p:txBody>
          <a:bodyPr wrap="square" rtlCol="0">
            <a:spAutoFit/>
          </a:bodyPr>
          <a:lstStyle/>
          <a:p>
            <a:pPr algn="ctr"/>
            <a:r>
              <a:rPr lang="en-US" sz="2118" b="1" dirty="0">
                <a:latin typeface="Arial"/>
                <a:cs typeface="Arial"/>
              </a:rPr>
              <a:t>REASONING</a:t>
            </a:r>
          </a:p>
        </p:txBody>
      </p:sp>
      <p:pic>
        <p:nvPicPr>
          <p:cNvPr id="19" name="Picture 18"/>
          <p:cNvPicPr>
            <a:picLocks/>
          </p:cNvPicPr>
          <p:nvPr/>
        </p:nvPicPr>
        <p:blipFill>
          <a:blip r:embed="rId3"/>
          <a:stretch>
            <a:fillRect/>
          </a:stretch>
        </p:blipFill>
        <p:spPr>
          <a:xfrm rot="16200000">
            <a:off x="2228299" y="3026197"/>
            <a:ext cx="2859109" cy="346934"/>
          </a:xfrm>
          <a:prstGeom prst="rect">
            <a:avLst/>
          </a:prstGeom>
        </p:spPr>
      </p:pic>
      <p:cxnSp>
        <p:nvCxnSpPr>
          <p:cNvPr id="20" name="Straight Connector 19"/>
          <p:cNvCxnSpPr/>
          <p:nvPr/>
        </p:nvCxnSpPr>
        <p:spPr>
          <a:xfrm>
            <a:off x="3652832" y="4629219"/>
            <a:ext cx="0" cy="2145483"/>
          </a:xfrm>
          <a:prstGeom prst="lin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cxnSp>
      <p:pic>
        <p:nvPicPr>
          <p:cNvPr id="21" name="Picture 20"/>
          <p:cNvPicPr>
            <a:picLocks/>
          </p:cNvPicPr>
          <p:nvPr/>
        </p:nvPicPr>
        <p:blipFill>
          <a:blip r:embed="rId3"/>
          <a:stretch>
            <a:fillRect/>
          </a:stretch>
        </p:blipFill>
        <p:spPr>
          <a:xfrm rot="16200000">
            <a:off x="4919515" y="3035221"/>
            <a:ext cx="2859109" cy="346934"/>
          </a:xfrm>
          <a:prstGeom prst="rect">
            <a:avLst/>
          </a:prstGeom>
        </p:spPr>
      </p:pic>
      <p:cxnSp>
        <p:nvCxnSpPr>
          <p:cNvPr id="22" name="Straight Connector 21"/>
          <p:cNvCxnSpPr/>
          <p:nvPr/>
        </p:nvCxnSpPr>
        <p:spPr>
          <a:xfrm>
            <a:off x="6344048" y="4638243"/>
            <a:ext cx="0" cy="2136459"/>
          </a:xfrm>
          <a:prstGeom prst="lin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3" name="Rectangle 22"/>
          <p:cNvSpPr/>
          <p:nvPr/>
        </p:nvSpPr>
        <p:spPr>
          <a:xfrm>
            <a:off x="1178811" y="1801029"/>
            <a:ext cx="2092976" cy="418320"/>
          </a:xfrm>
          <a:prstGeom prst="rect">
            <a:avLst/>
          </a:prstGeom>
        </p:spPr>
        <p:txBody>
          <a:bodyPr wrap="square">
            <a:spAutoFit/>
          </a:bodyPr>
          <a:lstStyle/>
          <a:p>
            <a:r>
              <a:rPr lang="en-US" sz="1059" dirty="0">
                <a:latin typeface="Arial"/>
                <a:cs typeface="Arial"/>
              </a:rPr>
              <a:t>Why does the evidence support the claim?</a:t>
            </a:r>
          </a:p>
        </p:txBody>
      </p:sp>
      <p:sp>
        <p:nvSpPr>
          <p:cNvPr id="24" name="Rectangle 23"/>
          <p:cNvSpPr/>
          <p:nvPr/>
        </p:nvSpPr>
        <p:spPr>
          <a:xfrm>
            <a:off x="3850931" y="1801029"/>
            <a:ext cx="2092976" cy="418320"/>
          </a:xfrm>
          <a:prstGeom prst="rect">
            <a:avLst/>
          </a:prstGeom>
        </p:spPr>
        <p:txBody>
          <a:bodyPr wrap="square">
            <a:spAutoFit/>
          </a:bodyPr>
          <a:lstStyle/>
          <a:p>
            <a:r>
              <a:rPr lang="en-US" sz="1059" dirty="0">
                <a:latin typeface="Arial"/>
                <a:cs typeface="Arial"/>
              </a:rPr>
              <a:t>Why does the evidence support the claim?</a:t>
            </a:r>
          </a:p>
        </p:txBody>
      </p:sp>
      <p:sp>
        <p:nvSpPr>
          <p:cNvPr id="25" name="Rectangle 24"/>
          <p:cNvSpPr/>
          <p:nvPr/>
        </p:nvSpPr>
        <p:spPr>
          <a:xfrm>
            <a:off x="6542146" y="1801029"/>
            <a:ext cx="2092976" cy="418320"/>
          </a:xfrm>
          <a:prstGeom prst="rect">
            <a:avLst/>
          </a:prstGeom>
        </p:spPr>
        <p:txBody>
          <a:bodyPr wrap="square">
            <a:spAutoFit/>
          </a:bodyPr>
          <a:lstStyle/>
          <a:p>
            <a:r>
              <a:rPr lang="en-US" sz="1059" dirty="0">
                <a:latin typeface="Arial"/>
                <a:cs typeface="Arial"/>
              </a:rPr>
              <a:t>Why does the evidence support the claim?</a:t>
            </a:r>
          </a:p>
        </p:txBody>
      </p:sp>
      <p:sp>
        <p:nvSpPr>
          <p:cNvPr id="28" name="Rectangle 27"/>
          <p:cNvSpPr/>
          <p:nvPr/>
        </p:nvSpPr>
        <p:spPr>
          <a:xfrm>
            <a:off x="3850931" y="3181761"/>
            <a:ext cx="2092976" cy="418320"/>
          </a:xfrm>
          <a:prstGeom prst="rect">
            <a:avLst/>
          </a:prstGeom>
        </p:spPr>
        <p:txBody>
          <a:bodyPr wrap="square">
            <a:spAutoFit/>
          </a:bodyPr>
          <a:lstStyle/>
          <a:p>
            <a:r>
              <a:rPr lang="en-US" sz="1059" dirty="0">
                <a:latin typeface="Arial"/>
                <a:cs typeface="Arial"/>
              </a:rPr>
              <a:t>What is the underlying science concept?</a:t>
            </a:r>
          </a:p>
        </p:txBody>
      </p:sp>
      <p:sp>
        <p:nvSpPr>
          <p:cNvPr id="29" name="Rectangle 28"/>
          <p:cNvSpPr/>
          <p:nvPr/>
        </p:nvSpPr>
        <p:spPr>
          <a:xfrm>
            <a:off x="1178811" y="3187453"/>
            <a:ext cx="2092976" cy="418320"/>
          </a:xfrm>
          <a:prstGeom prst="rect">
            <a:avLst/>
          </a:prstGeom>
        </p:spPr>
        <p:txBody>
          <a:bodyPr wrap="square">
            <a:spAutoFit/>
          </a:bodyPr>
          <a:lstStyle/>
          <a:p>
            <a:r>
              <a:rPr lang="en-US" sz="1059" dirty="0">
                <a:latin typeface="Arial"/>
                <a:cs typeface="Arial"/>
              </a:rPr>
              <a:t>What is the underlying science concept?</a:t>
            </a:r>
          </a:p>
        </p:txBody>
      </p:sp>
      <p:sp>
        <p:nvSpPr>
          <p:cNvPr id="30" name="Rectangle 29"/>
          <p:cNvSpPr/>
          <p:nvPr/>
        </p:nvSpPr>
        <p:spPr>
          <a:xfrm>
            <a:off x="6542146" y="3187453"/>
            <a:ext cx="2092976" cy="418320"/>
          </a:xfrm>
          <a:prstGeom prst="rect">
            <a:avLst/>
          </a:prstGeom>
        </p:spPr>
        <p:txBody>
          <a:bodyPr wrap="square">
            <a:spAutoFit/>
          </a:bodyPr>
          <a:lstStyle/>
          <a:p>
            <a:r>
              <a:rPr lang="en-US" sz="1059" dirty="0">
                <a:latin typeface="Arial"/>
                <a:cs typeface="Arial"/>
              </a:rPr>
              <a:t>What is the underlying science concept?</a:t>
            </a:r>
          </a:p>
        </p:txBody>
      </p:sp>
      <p:sp>
        <p:nvSpPr>
          <p:cNvPr id="31" name="Rectangle 30"/>
          <p:cNvSpPr/>
          <p:nvPr/>
        </p:nvSpPr>
        <p:spPr>
          <a:xfrm>
            <a:off x="980713" y="4638247"/>
            <a:ext cx="2653445" cy="581313"/>
          </a:xfrm>
          <a:prstGeom prst="rect">
            <a:avLst/>
          </a:prstGeom>
        </p:spPr>
        <p:txBody>
          <a:bodyPr wrap="square">
            <a:spAutoFit/>
          </a:bodyPr>
          <a:lstStyle/>
          <a:p>
            <a:r>
              <a:rPr lang="en-US" sz="1059" dirty="0">
                <a:latin typeface="Arial"/>
                <a:cs typeface="Arial"/>
              </a:rPr>
              <a:t>Support your claim using data as evidence. Reference specific parts of the table or graph.</a:t>
            </a:r>
          </a:p>
        </p:txBody>
      </p:sp>
      <p:sp>
        <p:nvSpPr>
          <p:cNvPr id="32" name="Rectangle 31"/>
          <p:cNvSpPr/>
          <p:nvPr/>
        </p:nvSpPr>
        <p:spPr>
          <a:xfrm>
            <a:off x="3652832" y="4638247"/>
            <a:ext cx="2653445" cy="581313"/>
          </a:xfrm>
          <a:prstGeom prst="rect">
            <a:avLst/>
          </a:prstGeom>
        </p:spPr>
        <p:txBody>
          <a:bodyPr wrap="square">
            <a:spAutoFit/>
          </a:bodyPr>
          <a:lstStyle/>
          <a:p>
            <a:r>
              <a:rPr lang="en-US" sz="1059" dirty="0">
                <a:latin typeface="Arial"/>
                <a:cs typeface="Arial"/>
              </a:rPr>
              <a:t>Support your claim using data as evidence. Reference specific parts of the table or graph.</a:t>
            </a:r>
          </a:p>
        </p:txBody>
      </p:sp>
      <p:sp>
        <p:nvSpPr>
          <p:cNvPr id="33" name="Rectangle 32"/>
          <p:cNvSpPr/>
          <p:nvPr/>
        </p:nvSpPr>
        <p:spPr>
          <a:xfrm>
            <a:off x="6344048" y="4638247"/>
            <a:ext cx="2653445" cy="581313"/>
          </a:xfrm>
          <a:prstGeom prst="rect">
            <a:avLst/>
          </a:prstGeom>
        </p:spPr>
        <p:txBody>
          <a:bodyPr wrap="square">
            <a:spAutoFit/>
          </a:bodyPr>
          <a:lstStyle/>
          <a:p>
            <a:r>
              <a:rPr lang="en-US" sz="1059" dirty="0">
                <a:latin typeface="Arial"/>
                <a:cs typeface="Arial"/>
              </a:rPr>
              <a:t>Support your claim using data as evidence. Reference specific parts of the table or graph.</a:t>
            </a:r>
          </a:p>
        </p:txBody>
      </p:sp>
      <p:sp>
        <p:nvSpPr>
          <p:cNvPr id="34" name="Rectangle 33"/>
          <p:cNvSpPr/>
          <p:nvPr/>
        </p:nvSpPr>
        <p:spPr>
          <a:xfrm>
            <a:off x="980713" y="388196"/>
            <a:ext cx="4437529" cy="255326"/>
          </a:xfrm>
          <a:prstGeom prst="rect">
            <a:avLst/>
          </a:prstGeom>
        </p:spPr>
        <p:txBody>
          <a:bodyPr>
            <a:spAutoFit/>
          </a:bodyPr>
          <a:lstStyle/>
          <a:p>
            <a:r>
              <a:rPr lang="en-US" sz="1059" dirty="0">
                <a:latin typeface="Arial"/>
                <a:cs typeface="Arial"/>
              </a:rPr>
              <a:t>Make a claim that answers the scientific question.</a:t>
            </a:r>
          </a:p>
        </p:txBody>
      </p:sp>
      <p:cxnSp>
        <p:nvCxnSpPr>
          <p:cNvPr id="38" name="Straight Connector 37"/>
          <p:cNvCxnSpPr/>
          <p:nvPr/>
        </p:nvCxnSpPr>
        <p:spPr>
          <a:xfrm flipH="1">
            <a:off x="1740480" y="278075"/>
            <a:ext cx="7278689" cy="0"/>
          </a:xfrm>
          <a:prstGeom prst="lin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40" name="TextBox 39"/>
          <p:cNvSpPr txBox="1"/>
          <p:nvPr/>
        </p:nvSpPr>
        <p:spPr>
          <a:xfrm>
            <a:off x="134471" y="20086"/>
            <a:ext cx="2222265" cy="309637"/>
          </a:xfrm>
          <a:prstGeom prst="rect">
            <a:avLst/>
          </a:prstGeom>
          <a:noFill/>
        </p:spPr>
        <p:txBody>
          <a:bodyPr wrap="square" rtlCol="0">
            <a:spAutoFit/>
          </a:bodyPr>
          <a:lstStyle/>
          <a:p>
            <a:r>
              <a:rPr lang="en-US" sz="1412" dirty="0">
                <a:latin typeface="Arial"/>
                <a:cs typeface="Arial"/>
              </a:rPr>
              <a:t>Scientific Question</a:t>
            </a:r>
          </a:p>
        </p:txBody>
      </p:sp>
    </p:spTree>
    <p:extLst>
      <p:ext uri="{BB962C8B-B14F-4D97-AF65-F5344CB8AC3E}">
        <p14:creationId xmlns:p14="http://schemas.microsoft.com/office/powerpoint/2010/main" val="3510844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DCE28F-B9E1-0644-BE21-7E9AEB19FD6D}"/>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pic>
        <p:nvPicPr>
          <p:cNvPr id="3" name="Picture 2" descr="paulstrodeclass2017.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417638"/>
            <a:ext cx="9144000" cy="5440361"/>
          </a:xfrm>
          <a:prstGeom prst="rect">
            <a:avLst/>
          </a:prstGeom>
        </p:spPr>
      </p:pic>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sp>
        <p:nvSpPr>
          <p:cNvPr id="16" name="Title 1"/>
          <p:cNvSpPr>
            <a:spLocks noGrp="1"/>
          </p:cNvSpPr>
          <p:nvPr>
            <p:ph type="title"/>
          </p:nvPr>
        </p:nvSpPr>
        <p:spPr>
          <a:xfrm>
            <a:off x="0" y="143280"/>
            <a:ext cx="9144000" cy="1143000"/>
          </a:xfrm>
        </p:spPr>
        <p:txBody>
          <a:bodyPr>
            <a:noAutofit/>
          </a:bodyPr>
          <a:lstStyle/>
          <a:p>
            <a:r>
              <a:rPr lang="en-US" sz="4000" b="1" dirty="0">
                <a:latin typeface="Arial"/>
                <a:cs typeface="Arial"/>
              </a:rPr>
              <a:t>Let’s explore a Data Nugget: Springing Forward</a:t>
            </a:r>
          </a:p>
        </p:txBody>
      </p:sp>
      <p:cxnSp>
        <p:nvCxnSpPr>
          <p:cNvPr id="17" name="Straight Connector 16"/>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CE4E71D-B2EA-CA4F-941F-D683E63B8A71}"/>
              </a:ext>
            </a:extLst>
          </p:cNvPr>
          <p:cNvPicPr>
            <a:picLocks noChangeAspect="1"/>
          </p:cNvPicPr>
          <p:nvPr/>
        </p:nvPicPr>
        <p:blipFill>
          <a:blip r:embed="rId5"/>
          <a:stretch>
            <a:fillRect/>
          </a:stretch>
        </p:blipFill>
        <p:spPr>
          <a:xfrm>
            <a:off x="2664261" y="1417637"/>
            <a:ext cx="3815475" cy="5440362"/>
          </a:xfrm>
          <a:prstGeom prst="rect">
            <a:avLst/>
          </a:prstGeom>
          <a:ln>
            <a:solidFill>
              <a:schemeClr val="tx1"/>
            </a:solidFill>
          </a:ln>
        </p:spPr>
      </p:pic>
    </p:spTree>
    <p:extLst>
      <p:ext uri="{BB962C8B-B14F-4D97-AF65-F5344CB8AC3E}">
        <p14:creationId xmlns:p14="http://schemas.microsoft.com/office/powerpoint/2010/main" val="322516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lobal warming map IPCC">
            <a:extLst>
              <a:ext uri="{FF2B5EF4-FFF2-40B4-BE49-F238E27FC236}">
                <a16:creationId xmlns:a16="http://schemas.microsoft.com/office/drawing/2014/main" id="{23E1362A-19D8-4C45-9862-FD32DC3B2E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2098" y="2532095"/>
            <a:ext cx="6119805" cy="32537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76E2080-9D07-4418-AE2A-1D62B5A7969B}"/>
              </a:ext>
            </a:extLst>
          </p:cNvPr>
          <p:cNvSpPr txBox="1">
            <a:spLocks/>
          </p:cNvSpPr>
          <p:nvPr/>
        </p:nvSpPr>
        <p:spPr>
          <a:xfrm>
            <a:off x="822960" y="1072203"/>
            <a:ext cx="7838030" cy="10880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pPr>
            <a:r>
              <a:rPr lang="en-US" sz="3300" dirty="0">
                <a:latin typeface="Calibri Light" panose="020F0302020204030204" pitchFamily="34" charset="0"/>
              </a:rPr>
              <a:t>Predicted temperature increases of 2.0-6.2</a:t>
            </a:r>
            <a:r>
              <a:rPr lang="en-US" sz="3300" dirty="0">
                <a:latin typeface="Calibri Light" panose="020F0302020204030204" pitchFamily="34" charset="0"/>
                <a:cs typeface="Times New Roman" panose="02020603050405020304" pitchFamily="18" charset="0"/>
              </a:rPr>
              <a:t>°C </a:t>
            </a:r>
            <a:r>
              <a:rPr lang="en-US" sz="3300" u="sng" dirty="0">
                <a:latin typeface="Calibri Light" panose="020F0302020204030204" pitchFamily="34" charset="0"/>
                <a:cs typeface="Times New Roman" panose="02020603050405020304" pitchFamily="18" charset="0"/>
              </a:rPr>
              <a:t>by the end of the 21</a:t>
            </a:r>
            <a:r>
              <a:rPr lang="en-US" sz="3300" u="sng" baseline="30000" dirty="0">
                <a:latin typeface="Calibri Light" panose="020F0302020204030204" pitchFamily="34" charset="0"/>
                <a:cs typeface="Times New Roman" panose="02020603050405020304" pitchFamily="18" charset="0"/>
              </a:rPr>
              <a:t>st</a:t>
            </a:r>
            <a:r>
              <a:rPr lang="en-US" sz="3300" u="sng" dirty="0">
                <a:latin typeface="Calibri Light" panose="020F0302020204030204" pitchFamily="34" charset="0"/>
                <a:cs typeface="Times New Roman" panose="02020603050405020304" pitchFamily="18" charset="0"/>
              </a:rPr>
              <a:t> century			</a:t>
            </a:r>
            <a:endParaRPr lang="en-US" sz="3300" u="sng" dirty="0"/>
          </a:p>
        </p:txBody>
      </p:sp>
      <p:sp>
        <p:nvSpPr>
          <p:cNvPr id="6" name="TextBox 5">
            <a:extLst>
              <a:ext uri="{FF2B5EF4-FFF2-40B4-BE49-F238E27FC236}">
                <a16:creationId xmlns:a16="http://schemas.microsoft.com/office/drawing/2014/main" id="{1C08C031-4E41-4B4C-BE4A-AF47EC7775F5}"/>
              </a:ext>
            </a:extLst>
          </p:cNvPr>
          <p:cNvSpPr txBox="1"/>
          <p:nvPr/>
        </p:nvSpPr>
        <p:spPr>
          <a:xfrm>
            <a:off x="860075" y="3213655"/>
            <a:ext cx="7191103" cy="1015663"/>
          </a:xfrm>
          <a:prstGeom prst="rect">
            <a:avLst/>
          </a:prstGeom>
          <a:solidFill>
            <a:schemeClr val="tx1"/>
          </a:solidFill>
        </p:spPr>
        <p:txBody>
          <a:bodyPr wrap="square" rtlCol="0">
            <a:spAutoFit/>
          </a:bodyPr>
          <a:lstStyle/>
          <a:p>
            <a:pPr algn="ctr"/>
            <a:r>
              <a:rPr lang="en-US" sz="3000" dirty="0">
                <a:solidFill>
                  <a:schemeClr val="bg1"/>
                </a:solidFill>
                <a:latin typeface="+mj-lt"/>
              </a:rPr>
              <a:t>Plants can respond to changing </a:t>
            </a:r>
          </a:p>
          <a:p>
            <a:pPr algn="ctr"/>
            <a:r>
              <a:rPr lang="en-US" sz="3000" dirty="0">
                <a:solidFill>
                  <a:schemeClr val="bg1"/>
                </a:solidFill>
                <a:latin typeface="+mj-lt"/>
              </a:rPr>
              <a:t>CO</a:t>
            </a:r>
            <a:r>
              <a:rPr lang="en-US" sz="3000" baseline="-25000" dirty="0">
                <a:solidFill>
                  <a:schemeClr val="bg1"/>
                </a:solidFill>
                <a:latin typeface="+mj-lt"/>
              </a:rPr>
              <a:t>2</a:t>
            </a:r>
            <a:r>
              <a:rPr lang="en-US" sz="3000" dirty="0">
                <a:solidFill>
                  <a:schemeClr val="bg1"/>
                </a:solidFill>
                <a:latin typeface="+mj-lt"/>
              </a:rPr>
              <a:t> levels, temperatures, and precipitation.</a:t>
            </a:r>
          </a:p>
        </p:txBody>
      </p:sp>
      <p:sp>
        <p:nvSpPr>
          <p:cNvPr id="7" name="TextBox 6">
            <a:extLst>
              <a:ext uri="{FF2B5EF4-FFF2-40B4-BE49-F238E27FC236}">
                <a16:creationId xmlns:a16="http://schemas.microsoft.com/office/drawing/2014/main" id="{AB6606C4-D4F4-B74A-A49C-880254288A90}"/>
              </a:ext>
            </a:extLst>
          </p:cNvPr>
          <p:cNvSpPr txBox="1"/>
          <p:nvPr/>
        </p:nvSpPr>
        <p:spPr>
          <a:xfrm>
            <a:off x="0" y="6488668"/>
            <a:ext cx="68895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Slides modified from Meredith </a:t>
            </a:r>
            <a:r>
              <a:rPr lang="en-US" dirty="0" err="1">
                <a:latin typeface="Arial" panose="020B0604020202020204" pitchFamily="34" charset="0"/>
                <a:cs typeface="Arial" panose="020B0604020202020204" pitchFamily="34" charset="0"/>
              </a:rPr>
              <a:t>Zettlemoyer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38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1059A8-F307-4A76-905F-526DE4022335}"/>
              </a:ext>
            </a:extLst>
          </p:cNvPr>
          <p:cNvSpPr>
            <a:spLocks noGrp="1"/>
          </p:cNvSpPr>
          <p:nvPr>
            <p:ph idx="1"/>
          </p:nvPr>
        </p:nvSpPr>
        <p:spPr>
          <a:xfrm>
            <a:off x="628650" y="2226469"/>
            <a:ext cx="7886700" cy="519369"/>
          </a:xfrm>
        </p:spPr>
        <p:txBody>
          <a:bodyPr>
            <a:normAutofit fontScale="92500" lnSpcReduction="10000"/>
          </a:bodyPr>
          <a:lstStyle/>
          <a:p>
            <a:r>
              <a:rPr lang="en-US" dirty="0">
                <a:latin typeface="+mj-lt"/>
              </a:rPr>
              <a:t>Timing of life-cycle events</a:t>
            </a:r>
          </a:p>
        </p:txBody>
      </p:sp>
      <p:grpSp>
        <p:nvGrpSpPr>
          <p:cNvPr id="11" name="Group 10">
            <a:extLst>
              <a:ext uri="{FF2B5EF4-FFF2-40B4-BE49-F238E27FC236}">
                <a16:creationId xmlns:a16="http://schemas.microsoft.com/office/drawing/2014/main" id="{020099C5-9EAB-436B-A25C-C39AC5BA156E}"/>
              </a:ext>
            </a:extLst>
          </p:cNvPr>
          <p:cNvGrpSpPr/>
          <p:nvPr/>
        </p:nvGrpSpPr>
        <p:grpSpPr>
          <a:xfrm>
            <a:off x="2181222" y="2911720"/>
            <a:ext cx="4580792" cy="1221140"/>
            <a:chOff x="5214091" y="2349232"/>
            <a:chExt cx="6107722" cy="1628187"/>
          </a:xfrm>
        </p:grpSpPr>
        <p:pic>
          <p:nvPicPr>
            <p:cNvPr id="4" name="Picture 3">
              <a:extLst>
                <a:ext uri="{FF2B5EF4-FFF2-40B4-BE49-F238E27FC236}">
                  <a16:creationId xmlns:a16="http://schemas.microsoft.com/office/drawing/2014/main" id="{9B8E21D0-894D-48F9-B0C5-5A1A72C022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14091" y="2552213"/>
              <a:ext cx="1364278" cy="1364278"/>
            </a:xfrm>
            <a:prstGeom prst="rect">
              <a:avLst/>
            </a:prstGeom>
          </p:spPr>
        </p:pic>
        <p:pic>
          <p:nvPicPr>
            <p:cNvPr id="5" name="Picture 4">
              <a:extLst>
                <a:ext uri="{FF2B5EF4-FFF2-40B4-BE49-F238E27FC236}">
                  <a16:creationId xmlns:a16="http://schemas.microsoft.com/office/drawing/2014/main" id="{46C0FD29-BCA8-4795-B2EE-1BC7340C0B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67189" y="2349232"/>
              <a:ext cx="1210187" cy="1628187"/>
            </a:xfrm>
            <a:prstGeom prst="rect">
              <a:avLst/>
            </a:prstGeom>
          </p:spPr>
        </p:pic>
        <p:cxnSp>
          <p:nvCxnSpPr>
            <p:cNvPr id="6" name="Straight Arrow Connector 5">
              <a:extLst>
                <a:ext uri="{FF2B5EF4-FFF2-40B4-BE49-F238E27FC236}">
                  <a16:creationId xmlns:a16="http://schemas.microsoft.com/office/drawing/2014/main" id="{0B773CFB-EC51-4C68-B9C5-CC54B304EEB8}"/>
                </a:ext>
              </a:extLst>
            </p:cNvPr>
            <p:cNvCxnSpPr/>
            <p:nvPr/>
          </p:nvCxnSpPr>
          <p:spPr>
            <a:xfrm>
              <a:off x="6359354" y="3234352"/>
              <a:ext cx="36576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56510D9F-5BF4-41BF-B2C8-3B7F5194C09D}"/>
                </a:ext>
              </a:extLst>
            </p:cNvPr>
            <p:cNvCxnSpPr/>
            <p:nvPr/>
          </p:nvCxnSpPr>
          <p:spPr>
            <a:xfrm>
              <a:off x="8077376" y="3234352"/>
              <a:ext cx="36576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7203497E-DBE6-40AA-A701-BFA0E79F4AA3}"/>
                </a:ext>
              </a:extLst>
            </p:cNvPr>
            <p:cNvCxnSpPr/>
            <p:nvPr/>
          </p:nvCxnSpPr>
          <p:spPr>
            <a:xfrm>
              <a:off x="9932665" y="3208637"/>
              <a:ext cx="36576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9" name="Picture 2" descr="Related image">
              <a:extLst>
                <a:ext uri="{FF2B5EF4-FFF2-40B4-BE49-F238E27FC236}">
                  <a16:creationId xmlns:a16="http://schemas.microsoft.com/office/drawing/2014/main" id="{118877B3-9DA8-43C7-A996-9811F3EC329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515354" y="2538900"/>
              <a:ext cx="806459" cy="12562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lated image">
              <a:extLst>
                <a:ext uri="{FF2B5EF4-FFF2-40B4-BE49-F238E27FC236}">
                  <a16:creationId xmlns:a16="http://schemas.microsoft.com/office/drawing/2014/main" id="{CC804799-875F-42C0-891B-79BA063FB19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09269" y="2456862"/>
              <a:ext cx="1210187" cy="144632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ontent Placeholder 2">
            <a:extLst>
              <a:ext uri="{FF2B5EF4-FFF2-40B4-BE49-F238E27FC236}">
                <a16:creationId xmlns:a16="http://schemas.microsoft.com/office/drawing/2014/main" id="{0EA522BE-C491-40A7-BC4D-FB982187638C}"/>
              </a:ext>
            </a:extLst>
          </p:cNvPr>
          <p:cNvSpPr txBox="1">
            <a:spLocks/>
          </p:cNvSpPr>
          <p:nvPr/>
        </p:nvSpPr>
        <p:spPr>
          <a:xfrm>
            <a:off x="628650" y="4325683"/>
            <a:ext cx="7886700" cy="51936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Sensitive to local environmental conditions</a:t>
            </a:r>
          </a:p>
        </p:txBody>
      </p:sp>
      <p:grpSp>
        <p:nvGrpSpPr>
          <p:cNvPr id="15" name="Group 14">
            <a:extLst>
              <a:ext uri="{FF2B5EF4-FFF2-40B4-BE49-F238E27FC236}">
                <a16:creationId xmlns:a16="http://schemas.microsoft.com/office/drawing/2014/main" id="{F257F93A-52F3-4AAC-B083-3C9CACF2B9F4}"/>
              </a:ext>
            </a:extLst>
          </p:cNvPr>
          <p:cNvGrpSpPr/>
          <p:nvPr/>
        </p:nvGrpSpPr>
        <p:grpSpPr>
          <a:xfrm>
            <a:off x="3124449" y="5109551"/>
            <a:ext cx="2421950" cy="1322223"/>
            <a:chOff x="7286087" y="4450008"/>
            <a:chExt cx="3229267" cy="1762964"/>
          </a:xfrm>
        </p:grpSpPr>
        <p:pic>
          <p:nvPicPr>
            <p:cNvPr id="13" name="Picture 12">
              <a:extLst>
                <a:ext uri="{FF2B5EF4-FFF2-40B4-BE49-F238E27FC236}">
                  <a16:creationId xmlns:a16="http://schemas.microsoft.com/office/drawing/2014/main" id="{B73A0C07-D478-4A6C-BEC5-9755F4B6F1F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86087" y="4634998"/>
              <a:ext cx="1582577" cy="1577974"/>
            </a:xfrm>
            <a:prstGeom prst="rect">
              <a:avLst/>
            </a:prstGeom>
          </p:spPr>
        </p:pic>
        <p:pic>
          <p:nvPicPr>
            <p:cNvPr id="14" name="Picture 13">
              <a:extLst>
                <a:ext uri="{FF2B5EF4-FFF2-40B4-BE49-F238E27FC236}">
                  <a16:creationId xmlns:a16="http://schemas.microsoft.com/office/drawing/2014/main" id="{F9E64FEA-1496-400A-911A-3F8C7DBF30B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082313" y="4450008"/>
              <a:ext cx="1433041" cy="1221072"/>
            </a:xfrm>
            <a:prstGeom prst="rect">
              <a:avLst/>
            </a:prstGeom>
          </p:spPr>
        </p:pic>
      </p:grpSp>
      <p:sp>
        <p:nvSpPr>
          <p:cNvPr id="19" name="TextBox 18">
            <a:extLst>
              <a:ext uri="{FF2B5EF4-FFF2-40B4-BE49-F238E27FC236}">
                <a16:creationId xmlns:a16="http://schemas.microsoft.com/office/drawing/2014/main" id="{0EECD362-3105-D54B-B206-8282D56E3268}"/>
              </a:ext>
            </a:extLst>
          </p:cNvPr>
          <p:cNvSpPr txBox="1"/>
          <p:nvPr/>
        </p:nvSpPr>
        <p:spPr>
          <a:xfrm>
            <a:off x="0" y="6488668"/>
            <a:ext cx="68895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Slides modified from Meredith </a:t>
            </a:r>
            <a:r>
              <a:rPr lang="en-US" dirty="0" err="1">
                <a:latin typeface="Arial" panose="020B0604020202020204" pitchFamily="34" charset="0"/>
                <a:cs typeface="Arial" panose="020B0604020202020204" pitchFamily="34" charset="0"/>
              </a:rPr>
              <a:t>Zettlemoyer</a:t>
            </a:r>
            <a:endParaRPr lang="en-US"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8C65BC1-BBFB-2D40-BA78-679184069E49}"/>
              </a:ext>
            </a:extLst>
          </p:cNvPr>
          <p:cNvSpPr/>
          <p:nvPr/>
        </p:nvSpPr>
        <p:spPr>
          <a:xfrm>
            <a:off x="0" y="304800"/>
            <a:ext cx="9144000" cy="9144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p>
            <a:pPr algn="ctr">
              <a:defRPr/>
            </a:pPr>
            <a:endParaRPr lang="en-US" sz="1400" dirty="0"/>
          </a:p>
        </p:txBody>
      </p:sp>
      <p:sp>
        <p:nvSpPr>
          <p:cNvPr id="23" name="Title 1">
            <a:extLst>
              <a:ext uri="{FF2B5EF4-FFF2-40B4-BE49-F238E27FC236}">
                <a16:creationId xmlns:a16="http://schemas.microsoft.com/office/drawing/2014/main" id="{720218D9-050A-F349-AA69-BA90DB857D86}"/>
              </a:ext>
            </a:extLst>
          </p:cNvPr>
          <p:cNvSpPr txBox="1">
            <a:spLocks/>
          </p:cNvSpPr>
          <p:nvPr/>
        </p:nvSpPr>
        <p:spPr bwMode="auto">
          <a:xfrm>
            <a:off x="-51593" y="418735"/>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200" b="1" dirty="0">
                <a:ln w="3175" cmpd="sng">
                  <a:noFill/>
                  <a:prstDash val="solid"/>
                </a:ln>
                <a:solidFill>
                  <a:srgbClr val="FFFFFF"/>
                </a:solidFill>
                <a:latin typeface="Arial"/>
                <a:cs typeface="Arial"/>
              </a:rPr>
              <a:t>Plant response to climate change</a:t>
            </a:r>
          </a:p>
          <a:p>
            <a:pPr eaLnBrk="1" hangingPunct="1">
              <a:defRPr/>
            </a:pPr>
            <a:endParaRPr lang="en-US" sz="5400" b="1" dirty="0">
              <a:ln w="3175" cmpd="sng">
                <a:noFill/>
                <a:prstDash val="solid"/>
              </a:ln>
              <a:noFill/>
              <a:latin typeface="Arial"/>
              <a:cs typeface="Arial"/>
            </a:endParaRPr>
          </a:p>
        </p:txBody>
      </p:sp>
      <p:sp>
        <p:nvSpPr>
          <p:cNvPr id="20" name="TextBox 19">
            <a:extLst>
              <a:ext uri="{FF2B5EF4-FFF2-40B4-BE49-F238E27FC236}">
                <a16:creationId xmlns:a16="http://schemas.microsoft.com/office/drawing/2014/main" id="{87669D04-C578-C646-B9A1-2AF2667AC23D}"/>
              </a:ext>
            </a:extLst>
          </p:cNvPr>
          <p:cNvSpPr txBox="1"/>
          <p:nvPr/>
        </p:nvSpPr>
        <p:spPr>
          <a:xfrm>
            <a:off x="0" y="1414593"/>
            <a:ext cx="914400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Phenology</a:t>
            </a:r>
          </a:p>
        </p:txBody>
      </p:sp>
    </p:spTree>
    <p:extLst>
      <p:ext uri="{BB962C8B-B14F-4D97-AF65-F5344CB8AC3E}">
        <p14:creationId xmlns:p14="http://schemas.microsoft.com/office/powerpoint/2010/main" val="3851184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32F0E1-C2DC-1948-96C4-AD00D354F170}"/>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Rectangle 3">
            <a:extLst>
              <a:ext uri="{FF2B5EF4-FFF2-40B4-BE49-F238E27FC236}">
                <a16:creationId xmlns:a16="http://schemas.microsoft.com/office/drawing/2014/main" id="{8F9D1397-7157-AD48-89C9-390090C7E52E}"/>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a:extLst>
              <a:ext uri="{FF2B5EF4-FFF2-40B4-BE49-F238E27FC236}">
                <a16:creationId xmlns:a16="http://schemas.microsoft.com/office/drawing/2014/main" id="{56D2BF3D-9D3B-E247-9B1C-8F4F06089601}"/>
              </a:ext>
            </a:extLst>
          </p:cNvPr>
          <p:cNvSpPr txBox="1">
            <a:spLocks/>
          </p:cNvSpPr>
          <p:nvPr/>
        </p:nvSpPr>
        <p:spPr bwMode="auto">
          <a:xfrm>
            <a:off x="0" y="381000"/>
            <a:ext cx="9143999"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Introductions</a:t>
            </a:r>
          </a:p>
          <a:p>
            <a:pPr eaLnBrk="1" hangingPunct="1">
              <a:defRPr/>
            </a:pPr>
            <a:endParaRPr lang="en-US" sz="5400" b="1" dirty="0">
              <a:ln w="3175" cmpd="sng">
                <a:noFill/>
                <a:prstDash val="solid"/>
              </a:ln>
              <a:noFill/>
              <a:latin typeface="Arial"/>
              <a:cs typeface="Arial"/>
            </a:endParaRPr>
          </a:p>
        </p:txBody>
      </p:sp>
      <p:sp>
        <p:nvSpPr>
          <p:cNvPr id="7" name="TextBox 4">
            <a:extLst>
              <a:ext uri="{FF2B5EF4-FFF2-40B4-BE49-F238E27FC236}">
                <a16:creationId xmlns:a16="http://schemas.microsoft.com/office/drawing/2014/main" id="{AA9B4F6D-861B-6142-A4B0-7AF2F7090A92}"/>
              </a:ext>
            </a:extLst>
          </p:cNvPr>
          <p:cNvSpPr txBox="1">
            <a:spLocks noChangeArrowheads="1"/>
          </p:cNvSpPr>
          <p:nvPr/>
        </p:nvSpPr>
        <p:spPr bwMode="auto">
          <a:xfrm>
            <a:off x="385027" y="4335463"/>
            <a:ext cx="2725737" cy="2262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u="sng" dirty="0">
                <a:latin typeface="Arial" charset="0"/>
              </a:rPr>
              <a:t>Dr. Liz </a:t>
            </a:r>
            <a:r>
              <a:rPr lang="en-US" altLang="en-US" sz="2100" b="1" u="sng" dirty="0" err="1">
                <a:latin typeface="Arial" charset="0"/>
              </a:rPr>
              <a:t>Schultheis</a:t>
            </a:r>
            <a:endParaRPr lang="en-US" altLang="en-US" sz="2100" b="1" u="sng" dirty="0">
              <a:latin typeface="Arial" charset="0"/>
            </a:endParaRPr>
          </a:p>
          <a:p>
            <a:pPr algn="ctr"/>
            <a:r>
              <a:rPr lang="en-US" altLang="en-US" sz="2000" dirty="0">
                <a:latin typeface="Arial" charset="0"/>
              </a:rPr>
              <a:t>Co-founder Data Nuggets, </a:t>
            </a:r>
            <a:r>
              <a:rPr lang="en-US" sz="2000" dirty="0">
                <a:latin typeface="Arial" charset="0"/>
              </a:rPr>
              <a:t>Education and Outreach Coordinator for LTER program at KBS, plant biologist</a:t>
            </a:r>
          </a:p>
        </p:txBody>
      </p:sp>
      <p:pic>
        <p:nvPicPr>
          <p:cNvPr id="10" name="Picture 9">
            <a:extLst>
              <a:ext uri="{FF2B5EF4-FFF2-40B4-BE49-F238E27FC236}">
                <a16:creationId xmlns:a16="http://schemas.microsoft.com/office/drawing/2014/main" id="{8F6DFEA2-AA19-4E47-A4FB-6A0304C19463}"/>
              </a:ext>
            </a:extLst>
          </p:cNvPr>
          <p:cNvPicPr>
            <a:picLocks noChangeAspect="1"/>
          </p:cNvPicPr>
          <p:nvPr/>
        </p:nvPicPr>
        <p:blipFill>
          <a:blip r:embed="rId4"/>
          <a:stretch>
            <a:fillRect/>
          </a:stretch>
        </p:blipFill>
        <p:spPr>
          <a:xfrm>
            <a:off x="646550" y="1524000"/>
            <a:ext cx="2172214" cy="2673933"/>
          </a:xfrm>
          <a:prstGeom prst="rect">
            <a:avLst/>
          </a:prstGeom>
          <a:ln>
            <a:solidFill>
              <a:schemeClr val="tx1"/>
            </a:solidFill>
          </a:ln>
        </p:spPr>
      </p:pic>
      <p:sp>
        <p:nvSpPr>
          <p:cNvPr id="9" name="TextBox 4">
            <a:extLst>
              <a:ext uri="{FF2B5EF4-FFF2-40B4-BE49-F238E27FC236}">
                <a16:creationId xmlns:a16="http://schemas.microsoft.com/office/drawing/2014/main" id="{1B66AB47-DFCE-9D40-801E-13314D63F444}"/>
              </a:ext>
            </a:extLst>
          </p:cNvPr>
          <p:cNvSpPr txBox="1">
            <a:spLocks noChangeArrowheads="1"/>
          </p:cNvSpPr>
          <p:nvPr/>
        </p:nvSpPr>
        <p:spPr bwMode="auto">
          <a:xfrm>
            <a:off x="3309834" y="4335463"/>
            <a:ext cx="2517744" cy="2262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u="sng" dirty="0">
                <a:latin typeface="Arial" charset="0"/>
              </a:rPr>
              <a:t>Dr. Melissa </a:t>
            </a:r>
            <a:r>
              <a:rPr lang="en-US" altLang="en-US" sz="2100" b="1" u="sng" dirty="0" err="1">
                <a:latin typeface="Arial" charset="0"/>
              </a:rPr>
              <a:t>Kjelvik</a:t>
            </a:r>
            <a:endParaRPr lang="en-US" altLang="en-US" sz="2100" b="1" u="sng" dirty="0">
              <a:latin typeface="Arial" charset="0"/>
            </a:endParaRPr>
          </a:p>
          <a:p>
            <a:pPr algn="ctr" eaLnBrk="1" hangingPunct="1"/>
            <a:r>
              <a:rPr lang="en-US" altLang="en-US" sz="2000" dirty="0">
                <a:latin typeface="Arial" charset="0"/>
              </a:rPr>
              <a:t>Co-founder Data Nuggets, Research associate, discipline-based education research, zoologist</a:t>
            </a:r>
          </a:p>
        </p:txBody>
      </p:sp>
      <p:pic>
        <p:nvPicPr>
          <p:cNvPr id="11" name="Picture 10" descr="A person wearing glasses&#10;&#10;Description automatically generated with medium confidence">
            <a:extLst>
              <a:ext uri="{FF2B5EF4-FFF2-40B4-BE49-F238E27FC236}">
                <a16:creationId xmlns:a16="http://schemas.microsoft.com/office/drawing/2014/main" id="{8ADA23B1-2BFA-2F4E-8150-6C30C2A9F24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3235032" y="1774860"/>
            <a:ext cx="2673933" cy="2172213"/>
          </a:xfrm>
          <a:prstGeom prst="rect">
            <a:avLst/>
          </a:prstGeom>
          <a:ln>
            <a:solidFill>
              <a:schemeClr val="tx1"/>
            </a:solidFill>
          </a:ln>
        </p:spPr>
      </p:pic>
      <p:pic>
        <p:nvPicPr>
          <p:cNvPr id="3" name="Picture 2">
            <a:extLst>
              <a:ext uri="{FF2B5EF4-FFF2-40B4-BE49-F238E27FC236}">
                <a16:creationId xmlns:a16="http://schemas.microsoft.com/office/drawing/2014/main" id="{C256B8E5-29DA-D247-8DEC-7003C3FCEA8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25237" y="1505883"/>
            <a:ext cx="2172213" cy="2710166"/>
          </a:xfrm>
          <a:prstGeom prst="rect">
            <a:avLst/>
          </a:prstGeom>
          <a:ln>
            <a:solidFill>
              <a:schemeClr val="tx1"/>
            </a:solidFill>
          </a:ln>
        </p:spPr>
      </p:pic>
      <p:sp>
        <p:nvSpPr>
          <p:cNvPr id="12" name="TextBox 4">
            <a:extLst>
              <a:ext uri="{FF2B5EF4-FFF2-40B4-BE49-F238E27FC236}">
                <a16:creationId xmlns:a16="http://schemas.microsoft.com/office/drawing/2014/main" id="{3B5448C4-4895-1E4D-8594-E1FAE4DC72D0}"/>
              </a:ext>
            </a:extLst>
          </p:cNvPr>
          <p:cNvSpPr txBox="1">
            <a:spLocks noChangeArrowheads="1"/>
          </p:cNvSpPr>
          <p:nvPr/>
        </p:nvSpPr>
        <p:spPr bwMode="auto">
          <a:xfrm>
            <a:off x="6152471" y="4335463"/>
            <a:ext cx="2517744" cy="1646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r>
              <a:rPr lang="en-US" sz="2100" b="1" u="sng" dirty="0">
                <a:latin typeface="Arial" panose="020B0604020202020204" pitchFamily="34" charset="0"/>
                <a:cs typeface="Arial" panose="020B0604020202020204" pitchFamily="34" charset="0"/>
              </a:rPr>
              <a:t>Trina Reaves</a:t>
            </a:r>
          </a:p>
          <a:p>
            <a:pPr algn="ctr"/>
            <a:r>
              <a:rPr lang="en-US" sz="2000" dirty="0">
                <a:latin typeface="Arial" panose="020B0604020202020204" pitchFamily="34" charset="0"/>
                <a:cs typeface="Arial" panose="020B0604020202020204" pitchFamily="34" charset="0"/>
              </a:rPr>
              <a:t>Director of STEM and Innovation</a:t>
            </a:r>
          </a:p>
          <a:p>
            <a:pPr algn="ctr"/>
            <a:r>
              <a:rPr lang="en-US" sz="2000" dirty="0">
                <a:latin typeface="Arial" panose="020B0604020202020204" pitchFamily="34" charset="0"/>
                <a:cs typeface="Arial" panose="020B0604020202020204" pitchFamily="34" charset="0"/>
              </a:rPr>
              <a:t>Clayton County Public Schools</a:t>
            </a:r>
          </a:p>
        </p:txBody>
      </p:sp>
    </p:spTree>
    <p:extLst>
      <p:ext uri="{BB962C8B-B14F-4D97-AF65-F5344CB8AC3E}">
        <p14:creationId xmlns:p14="http://schemas.microsoft.com/office/powerpoint/2010/main" val="3205397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89553-771F-4F32-9D21-4E8B2D17E39E}"/>
              </a:ext>
            </a:extLst>
          </p:cNvPr>
          <p:cNvSpPr>
            <a:spLocks noGrp="1"/>
          </p:cNvSpPr>
          <p:nvPr>
            <p:ph idx="1"/>
          </p:nvPr>
        </p:nvSpPr>
        <p:spPr/>
        <p:txBody>
          <a:bodyPr>
            <a:normAutofit/>
          </a:bodyPr>
          <a:lstStyle/>
          <a:p>
            <a:r>
              <a:rPr lang="en-US" sz="1800" dirty="0">
                <a:latin typeface="+mj-lt"/>
              </a:rPr>
              <a:t>Plants need to match up with their pollinators</a:t>
            </a:r>
          </a:p>
        </p:txBody>
      </p:sp>
      <p:pic>
        <p:nvPicPr>
          <p:cNvPr id="2050" name="Picture 2" descr="Related image">
            <a:extLst>
              <a:ext uri="{FF2B5EF4-FFF2-40B4-BE49-F238E27FC236}">
                <a16:creationId xmlns:a16="http://schemas.microsoft.com/office/drawing/2014/main" id="{91C5CFB1-4C86-43FA-A715-059AB3C1A8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7224" y="2102933"/>
            <a:ext cx="2682153" cy="40232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Image result for Melissodes (Eumelissodes) denticulatus">
            <a:extLst>
              <a:ext uri="{FF2B5EF4-FFF2-40B4-BE49-F238E27FC236}">
                <a16:creationId xmlns:a16="http://schemas.microsoft.com/office/drawing/2014/main" id="{72F2371B-E2D0-496B-8084-2D0E5B20A5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6494" y="2613249"/>
            <a:ext cx="4128089" cy="30980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999595-1CF8-4045-BFAF-C5EFF45908A1}"/>
              </a:ext>
            </a:extLst>
          </p:cNvPr>
          <p:cNvSpPr txBox="1"/>
          <p:nvPr/>
        </p:nvSpPr>
        <p:spPr>
          <a:xfrm>
            <a:off x="0" y="6488668"/>
            <a:ext cx="68895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Slides modified from Meredith </a:t>
            </a:r>
            <a:r>
              <a:rPr lang="en-US" dirty="0" err="1">
                <a:latin typeface="Arial" panose="020B0604020202020204" pitchFamily="34" charset="0"/>
                <a:cs typeface="Arial" panose="020B0604020202020204" pitchFamily="34" charset="0"/>
              </a:rPr>
              <a:t>Zettlemoyer</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3F17204-114E-5741-8771-80FDC85154CD}"/>
              </a:ext>
            </a:extLst>
          </p:cNvPr>
          <p:cNvSpPr/>
          <p:nvPr/>
        </p:nvSpPr>
        <p:spPr>
          <a:xfrm>
            <a:off x="0" y="304800"/>
            <a:ext cx="9144000" cy="9144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p>
            <a:pPr algn="ctr">
              <a:defRPr/>
            </a:pPr>
            <a:endParaRPr lang="en-US" sz="1400" dirty="0"/>
          </a:p>
        </p:txBody>
      </p:sp>
      <p:sp>
        <p:nvSpPr>
          <p:cNvPr id="10" name="Title 1">
            <a:extLst>
              <a:ext uri="{FF2B5EF4-FFF2-40B4-BE49-F238E27FC236}">
                <a16:creationId xmlns:a16="http://schemas.microsoft.com/office/drawing/2014/main" id="{0F864808-4557-3749-83BE-360E5A19FA10}"/>
              </a:ext>
            </a:extLst>
          </p:cNvPr>
          <p:cNvSpPr txBox="1">
            <a:spLocks/>
          </p:cNvSpPr>
          <p:nvPr/>
        </p:nvSpPr>
        <p:spPr bwMode="auto">
          <a:xfrm>
            <a:off x="-51593" y="418735"/>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200" b="1" dirty="0">
                <a:ln w="3175" cmpd="sng">
                  <a:noFill/>
                  <a:prstDash val="solid"/>
                </a:ln>
                <a:solidFill>
                  <a:srgbClr val="FFFFFF"/>
                </a:solidFill>
                <a:latin typeface="Arial"/>
                <a:cs typeface="Arial"/>
              </a:rPr>
              <a:t>Why does phenology matter?</a:t>
            </a:r>
          </a:p>
          <a:p>
            <a:pPr eaLnBrk="1" hangingPunct="1">
              <a:defRPr/>
            </a:pPr>
            <a:endParaRPr lang="en-US" sz="5400" b="1" dirty="0">
              <a:ln w="3175" cmpd="sng">
                <a:noFill/>
                <a:prstDash val="solid"/>
              </a:ln>
              <a:noFill/>
              <a:latin typeface="Arial"/>
              <a:cs typeface="Arial"/>
            </a:endParaRPr>
          </a:p>
        </p:txBody>
      </p:sp>
    </p:spTree>
    <p:extLst>
      <p:ext uri="{BB962C8B-B14F-4D97-AF65-F5344CB8AC3E}">
        <p14:creationId xmlns:p14="http://schemas.microsoft.com/office/powerpoint/2010/main" val="2216046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B59D60-D59D-43DD-98EE-099CCE0863EE}"/>
              </a:ext>
            </a:extLst>
          </p:cNvPr>
          <p:cNvSpPr>
            <a:spLocks noGrp="1"/>
          </p:cNvSpPr>
          <p:nvPr>
            <p:ph idx="1"/>
          </p:nvPr>
        </p:nvSpPr>
        <p:spPr/>
        <p:txBody>
          <a:bodyPr>
            <a:normAutofit/>
          </a:bodyPr>
          <a:lstStyle/>
          <a:p>
            <a:r>
              <a:rPr lang="en-US" sz="1800" dirty="0">
                <a:latin typeface="+mj-lt"/>
              </a:rPr>
              <a:t>Early access to light, nutrients, space</a:t>
            </a:r>
          </a:p>
        </p:txBody>
      </p:sp>
      <p:pic>
        <p:nvPicPr>
          <p:cNvPr id="3082" name="Picture 10" descr="Image result for plants competing for nutrients">
            <a:extLst>
              <a:ext uri="{FF2B5EF4-FFF2-40B4-BE49-F238E27FC236}">
                <a16:creationId xmlns:a16="http://schemas.microsoft.com/office/drawing/2014/main" id="{5616806A-ED39-4165-B43B-104583AFB92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287026" y="2962243"/>
            <a:ext cx="2748014" cy="2061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4" name="Picture 12" descr="Image result for plants competing for light">
            <a:extLst>
              <a:ext uri="{FF2B5EF4-FFF2-40B4-BE49-F238E27FC236}">
                <a16:creationId xmlns:a16="http://schemas.microsoft.com/office/drawing/2014/main" id="{25DC76EF-5C2C-49C1-A3B5-BEE7D6FF6CF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468" y="2962244"/>
            <a:ext cx="3090510" cy="20603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descr="Image result for plants competing for space">
            <a:extLst>
              <a:ext uri="{FF2B5EF4-FFF2-40B4-BE49-F238E27FC236}">
                <a16:creationId xmlns:a16="http://schemas.microsoft.com/office/drawing/2014/main" id="{6487B680-8CF2-481F-8E83-C9CD3187F1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1088" y="2962244"/>
            <a:ext cx="2900660" cy="20603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5081D5-E845-EC4C-A0F3-BBEC65BB9868}"/>
              </a:ext>
            </a:extLst>
          </p:cNvPr>
          <p:cNvSpPr txBox="1"/>
          <p:nvPr/>
        </p:nvSpPr>
        <p:spPr>
          <a:xfrm>
            <a:off x="0" y="6488668"/>
            <a:ext cx="68895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Slides modified from Meredith </a:t>
            </a:r>
            <a:r>
              <a:rPr lang="en-US" dirty="0" err="1">
                <a:latin typeface="Arial" panose="020B0604020202020204" pitchFamily="34" charset="0"/>
                <a:cs typeface="Arial" panose="020B0604020202020204" pitchFamily="34" charset="0"/>
              </a:rPr>
              <a:t>Zettlemoyer</a:t>
            </a: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6CD18E4-447C-B149-864B-251AF90C23B8}"/>
              </a:ext>
            </a:extLst>
          </p:cNvPr>
          <p:cNvSpPr/>
          <p:nvPr/>
        </p:nvSpPr>
        <p:spPr>
          <a:xfrm>
            <a:off x="0" y="304800"/>
            <a:ext cx="9144000" cy="9144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p>
            <a:pPr algn="ctr">
              <a:defRPr/>
            </a:pPr>
            <a:endParaRPr lang="en-US" sz="1400" dirty="0"/>
          </a:p>
        </p:txBody>
      </p:sp>
      <p:sp>
        <p:nvSpPr>
          <p:cNvPr id="13" name="Title 1">
            <a:extLst>
              <a:ext uri="{FF2B5EF4-FFF2-40B4-BE49-F238E27FC236}">
                <a16:creationId xmlns:a16="http://schemas.microsoft.com/office/drawing/2014/main" id="{71394498-8FFD-654D-86AD-B6BDAADC6A15}"/>
              </a:ext>
            </a:extLst>
          </p:cNvPr>
          <p:cNvSpPr txBox="1">
            <a:spLocks/>
          </p:cNvSpPr>
          <p:nvPr/>
        </p:nvSpPr>
        <p:spPr bwMode="auto">
          <a:xfrm>
            <a:off x="-51593" y="418735"/>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200" b="1" dirty="0">
                <a:ln w="3175" cmpd="sng">
                  <a:noFill/>
                  <a:prstDash val="solid"/>
                </a:ln>
                <a:solidFill>
                  <a:srgbClr val="FFFFFF"/>
                </a:solidFill>
                <a:latin typeface="Arial"/>
                <a:cs typeface="Arial"/>
              </a:rPr>
              <a:t>Why does phenology matter?</a:t>
            </a:r>
          </a:p>
          <a:p>
            <a:pPr eaLnBrk="1" hangingPunct="1">
              <a:defRPr/>
            </a:pPr>
            <a:endParaRPr lang="en-US" sz="5400" b="1" dirty="0">
              <a:ln w="3175" cmpd="sng">
                <a:noFill/>
                <a:prstDash val="solid"/>
              </a:ln>
              <a:noFill/>
              <a:latin typeface="Arial"/>
              <a:cs typeface="Arial"/>
            </a:endParaRPr>
          </a:p>
        </p:txBody>
      </p:sp>
    </p:spTree>
    <p:extLst>
      <p:ext uri="{BB962C8B-B14F-4D97-AF65-F5344CB8AC3E}">
        <p14:creationId xmlns:p14="http://schemas.microsoft.com/office/powerpoint/2010/main" val="1590000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87AAA6-CCF5-40BD-9064-EBC599CA1B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1172571"/>
            <a:ext cx="9144001" cy="5128952"/>
          </a:xfrm>
          <a:prstGeom prst="rect">
            <a:avLst/>
          </a:prstGeom>
          <a:ln w="63500">
            <a:noFill/>
          </a:ln>
        </p:spPr>
      </p:pic>
      <p:sp>
        <p:nvSpPr>
          <p:cNvPr id="2" name="Title 1"/>
          <p:cNvSpPr>
            <a:spLocks noGrp="1"/>
          </p:cNvSpPr>
          <p:nvPr>
            <p:ph type="title"/>
          </p:nvPr>
        </p:nvSpPr>
        <p:spPr>
          <a:xfrm>
            <a:off x="-2" y="131022"/>
            <a:ext cx="9143999" cy="830957"/>
          </a:xfrm>
          <a:solidFill>
            <a:schemeClr val="bg1">
              <a:lumMod val="75000"/>
              <a:alpha val="20000"/>
            </a:schemeClr>
          </a:solidFill>
        </p:spPr>
        <p:txBody>
          <a:bodyPr>
            <a:noAutofit/>
          </a:bodyPr>
          <a:lstStyle/>
          <a:p>
            <a:pPr algn="ctr"/>
            <a:r>
              <a:rPr lang="en-US" sz="2800" dirty="0">
                <a:solidFill>
                  <a:schemeClr val="bg1"/>
                </a:solidFill>
                <a:latin typeface="Arial" panose="020B0604020202020204" pitchFamily="34" charset="0"/>
                <a:cs typeface="Arial" panose="020B0604020202020204" pitchFamily="34" charset="0"/>
              </a:rPr>
              <a:t>Studying phenology using simulated warming experiment at KBS</a:t>
            </a:r>
          </a:p>
        </p:txBody>
      </p:sp>
      <p:cxnSp>
        <p:nvCxnSpPr>
          <p:cNvPr id="9" name="Straight Connector 8">
            <a:extLst>
              <a:ext uri="{FF2B5EF4-FFF2-40B4-BE49-F238E27FC236}">
                <a16:creationId xmlns:a16="http://schemas.microsoft.com/office/drawing/2014/main" id="{39B20BF1-C37D-4982-A966-7FE2692DA212}"/>
              </a:ext>
            </a:extLst>
          </p:cNvPr>
          <p:cNvCxnSpPr>
            <a:cxnSpLocks/>
          </p:cNvCxnSpPr>
          <p:nvPr/>
        </p:nvCxnSpPr>
        <p:spPr>
          <a:xfrm flipV="1">
            <a:off x="1860415" y="3653124"/>
            <a:ext cx="1816640" cy="795236"/>
          </a:xfrm>
          <a:prstGeom prst="line">
            <a:avLst/>
          </a:prstGeom>
          <a:ln w="63500">
            <a:solidFill>
              <a:srgbClr val="FF250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DC1148-0B26-4DCD-BA67-6AD9E869EEAC}"/>
              </a:ext>
            </a:extLst>
          </p:cNvPr>
          <p:cNvCxnSpPr>
            <a:cxnSpLocks/>
          </p:cNvCxnSpPr>
          <p:nvPr/>
        </p:nvCxnSpPr>
        <p:spPr>
          <a:xfrm>
            <a:off x="1860415" y="4448360"/>
            <a:ext cx="2181428" cy="459632"/>
          </a:xfrm>
          <a:prstGeom prst="line">
            <a:avLst/>
          </a:prstGeom>
          <a:ln w="63500">
            <a:solidFill>
              <a:srgbClr val="FF250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A09361-ECF8-4B7A-BA44-792D1F8DCE54}"/>
              </a:ext>
            </a:extLst>
          </p:cNvPr>
          <p:cNvCxnSpPr>
            <a:cxnSpLocks/>
          </p:cNvCxnSpPr>
          <p:nvPr/>
        </p:nvCxnSpPr>
        <p:spPr>
          <a:xfrm>
            <a:off x="3677056" y="3651488"/>
            <a:ext cx="364787" cy="1256504"/>
          </a:xfrm>
          <a:prstGeom prst="line">
            <a:avLst/>
          </a:prstGeom>
          <a:ln w="63500">
            <a:solidFill>
              <a:srgbClr val="FF25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BAA47-AD05-46BA-8041-FA3373FB94A3}"/>
              </a:ext>
            </a:extLst>
          </p:cNvPr>
          <p:cNvCxnSpPr>
            <a:cxnSpLocks/>
          </p:cNvCxnSpPr>
          <p:nvPr/>
        </p:nvCxnSpPr>
        <p:spPr>
          <a:xfrm flipV="1">
            <a:off x="4571998" y="2967323"/>
            <a:ext cx="834149" cy="38036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7B2D9F-2DE8-41E8-A53D-A57E3A3F3A08}"/>
              </a:ext>
            </a:extLst>
          </p:cNvPr>
          <p:cNvCxnSpPr>
            <a:cxnSpLocks/>
          </p:cNvCxnSpPr>
          <p:nvPr/>
        </p:nvCxnSpPr>
        <p:spPr>
          <a:xfrm>
            <a:off x="4571999" y="3347687"/>
            <a:ext cx="1468878" cy="210592"/>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8A1E19-EC54-4494-8B77-FAD1E86062FC}"/>
              </a:ext>
            </a:extLst>
          </p:cNvPr>
          <p:cNvCxnSpPr>
            <a:cxnSpLocks/>
          </p:cNvCxnSpPr>
          <p:nvPr/>
        </p:nvCxnSpPr>
        <p:spPr>
          <a:xfrm>
            <a:off x="5403714" y="2972657"/>
            <a:ext cx="642026" cy="585622"/>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70EBA6-4FB3-43E9-957C-F4C84F24832C}"/>
              </a:ext>
            </a:extLst>
          </p:cNvPr>
          <p:cNvSpPr txBox="1"/>
          <p:nvPr/>
        </p:nvSpPr>
        <p:spPr>
          <a:xfrm>
            <a:off x="6708989" y="6070690"/>
            <a:ext cx="2435010" cy="253916"/>
          </a:xfrm>
          <a:prstGeom prst="rect">
            <a:avLst/>
          </a:prstGeom>
          <a:noFill/>
        </p:spPr>
        <p:txBody>
          <a:bodyPr wrap="square" rtlCol="0">
            <a:spAutoFit/>
          </a:bodyPr>
          <a:lstStyle/>
          <a:p>
            <a:pPr algn="r"/>
            <a:r>
              <a:rPr lang="en-US" sz="1050" dirty="0">
                <a:solidFill>
                  <a:schemeClr val="bg1"/>
                </a:solidFill>
                <a:latin typeface="+mj-lt"/>
              </a:rPr>
              <a:t>Photo by Kurt </a:t>
            </a:r>
            <a:r>
              <a:rPr lang="en-US" sz="1050" dirty="0" err="1">
                <a:solidFill>
                  <a:schemeClr val="bg1"/>
                </a:solidFill>
                <a:latin typeface="+mj-lt"/>
              </a:rPr>
              <a:t>Stepnitz</a:t>
            </a:r>
            <a:endParaRPr lang="en-US" sz="1050" dirty="0">
              <a:solidFill>
                <a:schemeClr val="bg1"/>
              </a:solidFill>
              <a:latin typeface="+mj-lt"/>
            </a:endParaRPr>
          </a:p>
        </p:txBody>
      </p:sp>
      <p:sp>
        <p:nvSpPr>
          <p:cNvPr id="3" name="Rectangle 2">
            <a:extLst>
              <a:ext uri="{FF2B5EF4-FFF2-40B4-BE49-F238E27FC236}">
                <a16:creationId xmlns:a16="http://schemas.microsoft.com/office/drawing/2014/main" id="{4E9617FD-CDC7-104A-AD46-C047124AC1C0}"/>
              </a:ext>
            </a:extLst>
          </p:cNvPr>
          <p:cNvSpPr/>
          <p:nvPr/>
        </p:nvSpPr>
        <p:spPr>
          <a:xfrm>
            <a:off x="3531857" y="6379885"/>
            <a:ext cx="2509020" cy="369332"/>
          </a:xfrm>
          <a:prstGeom prst="rect">
            <a:avLst/>
          </a:prstGeom>
        </p:spPr>
        <p:txBody>
          <a:bodyPr wrap="none">
            <a:spAutoFit/>
          </a:bodyPr>
          <a:lstStyle/>
          <a:p>
            <a:r>
              <a:rPr lang="en-US" dirty="0">
                <a:solidFill>
                  <a:srgbClr val="0070C0"/>
                </a:solidFill>
                <a:latin typeface="Arial" panose="020B0604020202020204" pitchFamily="34" charset="0"/>
                <a:cs typeface="Arial" panose="020B0604020202020204" pitchFamily="34" charset="0"/>
              </a:rPr>
              <a:t>Normal</a:t>
            </a: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vs.</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heated</a:t>
            </a: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3°C</a:t>
            </a:r>
          </a:p>
        </p:txBody>
      </p:sp>
    </p:spTree>
    <p:extLst>
      <p:ext uri="{BB962C8B-B14F-4D97-AF65-F5344CB8AC3E}">
        <p14:creationId xmlns:p14="http://schemas.microsoft.com/office/powerpoint/2010/main" val="25922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2375C-6C71-AE48-A870-8893829A26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380619"/>
            <a:ext cx="9144000" cy="6096762"/>
          </a:xfrm>
          <a:prstGeom prst="rect">
            <a:avLst/>
          </a:prstGeom>
        </p:spPr>
      </p:pic>
      <p:sp>
        <p:nvSpPr>
          <p:cNvPr id="6" name="TextBox 5">
            <a:extLst>
              <a:ext uri="{FF2B5EF4-FFF2-40B4-BE49-F238E27FC236}">
                <a16:creationId xmlns:a16="http://schemas.microsoft.com/office/drawing/2014/main" id="{90CC07DE-06DC-084C-9B55-95E05BEFD91A}"/>
              </a:ext>
            </a:extLst>
          </p:cNvPr>
          <p:cNvSpPr txBox="1"/>
          <p:nvPr/>
        </p:nvSpPr>
        <p:spPr>
          <a:xfrm>
            <a:off x="0" y="6488668"/>
            <a:ext cx="68895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Heating rings in KBS LTER. Photo Credit: Kurt </a:t>
            </a:r>
            <a:r>
              <a:rPr lang="en-US" dirty="0" err="1">
                <a:latin typeface="Arial" panose="020B0604020202020204" pitchFamily="34" charset="0"/>
                <a:cs typeface="Arial" panose="020B0604020202020204" pitchFamily="34" charset="0"/>
              </a:rPr>
              <a:t>Stepnitz</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2991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9144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p>
            <a:pPr algn="ctr">
              <a:defRPr/>
            </a:pPr>
            <a:endParaRPr lang="en-US" sz="1400" dirty="0"/>
          </a:p>
        </p:txBody>
      </p:sp>
      <p:sp>
        <p:nvSpPr>
          <p:cNvPr id="7" name="Title 1"/>
          <p:cNvSpPr txBox="1">
            <a:spLocks/>
          </p:cNvSpPr>
          <p:nvPr/>
        </p:nvSpPr>
        <p:spPr bwMode="auto">
          <a:xfrm>
            <a:off x="-51593" y="418735"/>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200" b="1" dirty="0">
                <a:ln w="3175" cmpd="sng">
                  <a:noFill/>
                  <a:prstDash val="solid"/>
                </a:ln>
                <a:solidFill>
                  <a:srgbClr val="FFFFFF"/>
                </a:solidFill>
                <a:latin typeface="Arial"/>
                <a:cs typeface="Arial"/>
              </a:rPr>
              <a:t>Data – analysis &amp; visualization</a:t>
            </a:r>
          </a:p>
          <a:p>
            <a:pPr eaLnBrk="1" hangingPunct="1">
              <a:defRPr/>
            </a:pPr>
            <a:endParaRPr lang="en-US" sz="5400" b="1" dirty="0">
              <a:ln w="3175" cmpd="sng">
                <a:noFill/>
                <a:prstDash val="solid"/>
              </a:ln>
              <a:noFill/>
              <a:latin typeface="Arial"/>
              <a:cs typeface="Arial"/>
            </a:endParaRPr>
          </a:p>
        </p:txBody>
      </p:sp>
      <p:pic>
        <p:nvPicPr>
          <p:cNvPr id="2" name="Picture 1">
            <a:extLst>
              <a:ext uri="{FF2B5EF4-FFF2-40B4-BE49-F238E27FC236}">
                <a16:creationId xmlns:a16="http://schemas.microsoft.com/office/drawing/2014/main" id="{5FC3A0C6-BF4F-1948-A716-5464918D36C5}"/>
              </a:ext>
            </a:extLst>
          </p:cNvPr>
          <p:cNvPicPr>
            <a:picLocks noChangeAspect="1"/>
          </p:cNvPicPr>
          <p:nvPr/>
        </p:nvPicPr>
        <p:blipFill>
          <a:blip r:embed="rId3"/>
          <a:stretch>
            <a:fillRect/>
          </a:stretch>
        </p:blipFill>
        <p:spPr>
          <a:xfrm>
            <a:off x="657227" y="4792955"/>
            <a:ext cx="7829545" cy="1646310"/>
          </a:xfrm>
          <a:prstGeom prst="rect">
            <a:avLst/>
          </a:prstGeom>
        </p:spPr>
      </p:pic>
      <p:pic>
        <p:nvPicPr>
          <p:cNvPr id="8" name="Picture 7">
            <a:extLst>
              <a:ext uri="{FF2B5EF4-FFF2-40B4-BE49-F238E27FC236}">
                <a16:creationId xmlns:a16="http://schemas.microsoft.com/office/drawing/2014/main" id="{035A5099-0261-5D43-8853-72B6DC2826FB}"/>
              </a:ext>
            </a:extLst>
          </p:cNvPr>
          <p:cNvPicPr>
            <a:picLocks noChangeAspect="1"/>
          </p:cNvPicPr>
          <p:nvPr/>
        </p:nvPicPr>
        <p:blipFill>
          <a:blip r:embed="rId4"/>
          <a:stretch>
            <a:fillRect/>
          </a:stretch>
        </p:blipFill>
        <p:spPr>
          <a:xfrm>
            <a:off x="674505" y="1415685"/>
            <a:ext cx="4165600" cy="3124200"/>
          </a:xfrm>
          <a:prstGeom prst="rect">
            <a:avLst/>
          </a:prstGeom>
        </p:spPr>
      </p:pic>
      <p:sp>
        <p:nvSpPr>
          <p:cNvPr id="5" name="TextBox 4">
            <a:extLst>
              <a:ext uri="{FF2B5EF4-FFF2-40B4-BE49-F238E27FC236}">
                <a16:creationId xmlns:a16="http://schemas.microsoft.com/office/drawing/2014/main" id="{73D9C12C-5C02-4A45-BDE2-6874633868B7}"/>
              </a:ext>
            </a:extLst>
          </p:cNvPr>
          <p:cNvSpPr txBox="1"/>
          <p:nvPr/>
        </p:nvSpPr>
        <p:spPr>
          <a:xfrm>
            <a:off x="669580" y="1428239"/>
            <a:ext cx="115088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Dame’s rocket</a:t>
            </a:r>
          </a:p>
        </p:txBody>
      </p:sp>
      <p:sp>
        <p:nvSpPr>
          <p:cNvPr id="3" name="TextBox 2">
            <a:extLst>
              <a:ext uri="{FF2B5EF4-FFF2-40B4-BE49-F238E27FC236}">
                <a16:creationId xmlns:a16="http://schemas.microsoft.com/office/drawing/2014/main" id="{925A4285-7798-D04F-A01C-63EDD4943D48}"/>
              </a:ext>
            </a:extLst>
          </p:cNvPr>
          <p:cNvSpPr txBox="1"/>
          <p:nvPr/>
        </p:nvSpPr>
        <p:spPr>
          <a:xfrm>
            <a:off x="5066676" y="1708341"/>
            <a:ext cx="3807501" cy="2831544"/>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Scientific Question: </a:t>
            </a:r>
          </a:p>
          <a:p>
            <a:r>
              <a:rPr lang="en-US" sz="3200" dirty="0">
                <a:latin typeface="Arial" panose="020B0604020202020204" pitchFamily="34" charset="0"/>
                <a:cs typeface="Arial" panose="020B0604020202020204" pitchFamily="34" charset="0"/>
              </a:rPr>
              <a:t>How does temperature affect the flowering time of dame’s rocket? </a:t>
            </a:r>
          </a:p>
          <a:p>
            <a:endParaRPr lang="en-US" dirty="0"/>
          </a:p>
        </p:txBody>
      </p:sp>
    </p:spTree>
    <p:extLst>
      <p:ext uri="{BB962C8B-B14F-4D97-AF65-F5344CB8AC3E}">
        <p14:creationId xmlns:p14="http://schemas.microsoft.com/office/powerpoint/2010/main" val="22240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9144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p>
            <a:pPr algn="ctr">
              <a:defRPr/>
            </a:pPr>
            <a:endParaRPr lang="en-US" sz="1400" dirty="0"/>
          </a:p>
        </p:txBody>
      </p:sp>
      <p:sp>
        <p:nvSpPr>
          <p:cNvPr id="7" name="Title 1"/>
          <p:cNvSpPr txBox="1">
            <a:spLocks/>
          </p:cNvSpPr>
          <p:nvPr/>
        </p:nvSpPr>
        <p:spPr bwMode="auto">
          <a:xfrm>
            <a:off x="-51593" y="418735"/>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200" b="1" dirty="0">
                <a:ln w="3175" cmpd="sng">
                  <a:noFill/>
                  <a:prstDash val="solid"/>
                </a:ln>
                <a:solidFill>
                  <a:srgbClr val="FFFFFF"/>
                </a:solidFill>
                <a:latin typeface="Arial"/>
                <a:cs typeface="Arial"/>
              </a:rPr>
              <a:t>Data – analysis &amp; visualization</a:t>
            </a:r>
          </a:p>
          <a:p>
            <a:pPr eaLnBrk="1" hangingPunct="1">
              <a:defRPr/>
            </a:pPr>
            <a:endParaRPr lang="en-US" sz="5400" b="1" dirty="0">
              <a:ln w="3175" cmpd="sng">
                <a:noFill/>
                <a:prstDash val="solid"/>
              </a:ln>
              <a:noFill/>
              <a:latin typeface="Arial"/>
              <a:cs typeface="Arial"/>
            </a:endParaRPr>
          </a:p>
        </p:txBody>
      </p:sp>
      <p:pic>
        <p:nvPicPr>
          <p:cNvPr id="9" name="Picture 8">
            <a:extLst>
              <a:ext uri="{FF2B5EF4-FFF2-40B4-BE49-F238E27FC236}">
                <a16:creationId xmlns:a16="http://schemas.microsoft.com/office/drawing/2014/main" id="{75AEC5D2-E92F-9343-87EC-3E6B65C179E3}"/>
              </a:ext>
            </a:extLst>
          </p:cNvPr>
          <p:cNvPicPr>
            <a:picLocks noChangeAspect="1"/>
          </p:cNvPicPr>
          <p:nvPr/>
        </p:nvPicPr>
        <p:blipFill>
          <a:blip r:embed="rId3"/>
          <a:stretch>
            <a:fillRect/>
          </a:stretch>
        </p:blipFill>
        <p:spPr>
          <a:xfrm>
            <a:off x="435407" y="1483403"/>
            <a:ext cx="6894091" cy="5189719"/>
          </a:xfrm>
          <a:prstGeom prst="rect">
            <a:avLst/>
          </a:prstGeom>
        </p:spPr>
      </p:pic>
      <p:cxnSp>
        <p:nvCxnSpPr>
          <p:cNvPr id="10" name="Straight Arrow Connector 9">
            <a:extLst>
              <a:ext uri="{FF2B5EF4-FFF2-40B4-BE49-F238E27FC236}">
                <a16:creationId xmlns:a16="http://schemas.microsoft.com/office/drawing/2014/main" id="{B32519CF-0BB1-2144-9320-71CED6A95C1A}"/>
              </a:ext>
            </a:extLst>
          </p:cNvPr>
          <p:cNvCxnSpPr/>
          <p:nvPr/>
        </p:nvCxnSpPr>
        <p:spPr>
          <a:xfrm>
            <a:off x="4557010" y="2158584"/>
            <a:ext cx="0" cy="2083632"/>
          </a:xfrm>
          <a:prstGeom prst="straightConnector1">
            <a:avLst/>
          </a:prstGeom>
          <a:ln w="762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1F9BF00-F09B-9947-9F5E-B8CCE53C04A9}"/>
              </a:ext>
            </a:extLst>
          </p:cNvPr>
          <p:cNvSpPr txBox="1"/>
          <p:nvPr/>
        </p:nvSpPr>
        <p:spPr>
          <a:xfrm>
            <a:off x="4841823" y="1483403"/>
            <a:ext cx="4145649" cy="2308324"/>
          </a:xfrm>
          <a:prstGeom prst="rect">
            <a:avLst/>
          </a:prstGeom>
          <a:solidFill>
            <a:srgbClr val="FFFFFF"/>
          </a:solidFill>
          <a:ln w="28575">
            <a:solidFill>
              <a:schemeClr val="tx1"/>
            </a:solidFill>
          </a:ln>
        </p:spPr>
        <p:txBody>
          <a:bodyPr wrap="square" rtlCol="0">
            <a:spAutoFit/>
          </a:bodyPr>
          <a:lstStyle/>
          <a:p>
            <a:r>
              <a:rPr lang="en-US" b="1" dirty="0">
                <a:latin typeface="Arial" panose="020B0604020202020204" pitchFamily="34" charset="0"/>
                <a:cs typeface="Arial" panose="020B0604020202020204" pitchFamily="34" charset="0"/>
              </a:rPr>
              <a:t>Identify and interpret:</a:t>
            </a:r>
          </a:p>
          <a:p>
            <a:r>
              <a:rPr lang="en-US" dirty="0">
                <a:latin typeface="Courier New" panose="02070309020205020404" pitchFamily="49" charset="0"/>
                <a:cs typeface="Courier New" panose="02070309020205020404" pitchFamily="49" charset="0"/>
              </a:rPr>
              <a:t>I see the bar for the normal temperature plots is higher than the heated plots. </a:t>
            </a:r>
          </a:p>
          <a:p>
            <a:r>
              <a:rPr lang="en-US" dirty="0">
                <a:latin typeface="Courier New" panose="02070309020205020404" pitchFamily="49" charset="0"/>
                <a:cs typeface="Courier New" panose="02070309020205020404" pitchFamily="49" charset="0"/>
              </a:rPr>
              <a:t>There is a big difference in the average number of days it took dame’s rocket to flower in the two treatments. </a:t>
            </a:r>
          </a:p>
        </p:txBody>
      </p:sp>
    </p:spTree>
    <p:extLst>
      <p:ext uri="{BB962C8B-B14F-4D97-AF65-F5344CB8AC3E}">
        <p14:creationId xmlns:p14="http://schemas.microsoft.com/office/powerpoint/2010/main" val="15757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8EE64-4E0A-FF40-B2E7-77D13C359D14}"/>
              </a:ext>
            </a:extLst>
          </p:cNvPr>
          <p:cNvSpPr>
            <a:spLocks noGrp="1"/>
          </p:cNvSpPr>
          <p:nvPr>
            <p:ph idx="1"/>
          </p:nvPr>
        </p:nvSpPr>
        <p:spPr>
          <a:xfrm>
            <a:off x="457200" y="1874837"/>
            <a:ext cx="8229600" cy="4983163"/>
          </a:xfrm>
        </p:spPr>
        <p:txBody>
          <a:bodyPr>
            <a:normAutofit fontScale="92500" lnSpcReduction="20000"/>
          </a:bodyPr>
          <a:lstStyle/>
          <a:p>
            <a:r>
              <a:rPr lang="en-US" b="1" dirty="0"/>
              <a:t>Claim: </a:t>
            </a:r>
            <a:r>
              <a:rPr lang="en-US" dirty="0">
                <a:latin typeface="Courier New" panose="02070309020205020404" pitchFamily="49" charset="0"/>
                <a:cs typeface="Courier New" panose="02070309020205020404" pitchFamily="49" charset="0"/>
              </a:rPr>
              <a:t>for dame’s rocket, warmer temperatures caused plants to flower earlier.</a:t>
            </a:r>
          </a:p>
          <a:p>
            <a:r>
              <a:rPr lang="en-US" b="1" dirty="0"/>
              <a:t>Evidence:</a:t>
            </a:r>
            <a:r>
              <a:rPr lang="en-US" dirty="0"/>
              <a:t> </a:t>
            </a:r>
            <a:r>
              <a:rPr lang="en-US" dirty="0">
                <a:latin typeface="Courier New" panose="02070309020205020404" pitchFamily="49" charset="0"/>
                <a:cs typeface="Courier New" panose="02070309020205020404" pitchFamily="49" charset="0"/>
              </a:rPr>
              <a:t>The dame’s rocket plants that grew in normal conditions (control) began flowering </a:t>
            </a:r>
            <a:r>
              <a:rPr lang="en-US" u="sng" dirty="0">
                <a:latin typeface="Courier New" panose="02070309020205020404" pitchFamily="49" charset="0"/>
                <a:cs typeface="Courier New" panose="02070309020205020404" pitchFamily="49" charset="0"/>
              </a:rPr>
              <a:t>16 days </a:t>
            </a:r>
            <a:r>
              <a:rPr lang="en-US" dirty="0">
                <a:latin typeface="Courier New" panose="02070309020205020404" pitchFamily="49" charset="0"/>
                <a:cs typeface="Courier New" panose="02070309020205020404" pitchFamily="49" charset="0"/>
              </a:rPr>
              <a:t>after the experiment started, while those in the heated (treatment) began flowering in just </a:t>
            </a:r>
            <a:r>
              <a:rPr lang="en-US" u="sng" dirty="0">
                <a:latin typeface="Courier New" panose="02070309020205020404" pitchFamily="49" charset="0"/>
                <a:cs typeface="Courier New" panose="02070309020205020404" pitchFamily="49" charset="0"/>
              </a:rPr>
              <a:t>6 days</a:t>
            </a:r>
            <a:r>
              <a:rPr lang="en-US" dirty="0">
                <a:latin typeface="Courier New" panose="02070309020205020404" pitchFamily="49" charset="0"/>
                <a:cs typeface="Courier New" panose="02070309020205020404" pitchFamily="49" charset="0"/>
              </a:rPr>
              <a:t>. There is a </a:t>
            </a:r>
            <a:r>
              <a:rPr lang="en-US" u="sng" dirty="0">
                <a:latin typeface="Courier New" panose="02070309020205020404" pitchFamily="49" charset="0"/>
                <a:cs typeface="Courier New" panose="02070309020205020404" pitchFamily="49" charset="0"/>
              </a:rPr>
              <a:t>10 day </a:t>
            </a:r>
            <a:r>
              <a:rPr lang="en-US" dirty="0">
                <a:latin typeface="Courier New" panose="02070309020205020404" pitchFamily="49" charset="0"/>
                <a:cs typeface="Courier New" panose="02070309020205020404" pitchFamily="49" charset="0"/>
              </a:rPr>
              <a:t>difference between the first flowers in both treatments.</a:t>
            </a:r>
          </a:p>
          <a:p>
            <a:endParaRPr lang="en-US" dirty="0"/>
          </a:p>
        </p:txBody>
      </p:sp>
      <p:sp>
        <p:nvSpPr>
          <p:cNvPr id="4" name="Title 3">
            <a:extLst>
              <a:ext uri="{FF2B5EF4-FFF2-40B4-BE49-F238E27FC236}">
                <a16:creationId xmlns:a16="http://schemas.microsoft.com/office/drawing/2014/main" id="{5F31AB10-62CF-324F-871F-D3502229DADB}"/>
              </a:ext>
            </a:extLst>
          </p:cNvPr>
          <p:cNvSpPr txBox="1">
            <a:spLocks noGrp="1"/>
          </p:cNvSpPr>
          <p:nvPr>
            <p:ph type="title"/>
          </p:nvPr>
        </p:nvSpPr>
        <p:spPr>
          <a:xfrm>
            <a:off x="457200" y="731837"/>
            <a:ext cx="8229600" cy="114300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Scientific Question: </a:t>
            </a:r>
          </a:p>
          <a:p>
            <a:r>
              <a:rPr lang="en-US" sz="3200" dirty="0">
                <a:latin typeface="Arial" panose="020B0604020202020204" pitchFamily="34" charset="0"/>
                <a:cs typeface="Arial" panose="020B0604020202020204" pitchFamily="34" charset="0"/>
              </a:rPr>
              <a:t>How does temperature affect the flowering time of dame’s rocket? </a:t>
            </a:r>
          </a:p>
          <a:p>
            <a:endParaRPr lang="en-US" dirty="0"/>
          </a:p>
        </p:txBody>
      </p:sp>
    </p:spTree>
    <p:extLst>
      <p:ext uri="{BB962C8B-B14F-4D97-AF65-F5344CB8AC3E}">
        <p14:creationId xmlns:p14="http://schemas.microsoft.com/office/powerpoint/2010/main" val="30153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41CF6-0084-BA4E-83E9-294CA46A4B5B}"/>
              </a:ext>
            </a:extLst>
          </p:cNvPr>
          <p:cNvSpPr txBox="1">
            <a:spLocks noGrp="1"/>
          </p:cNvSpPr>
          <p:nvPr>
            <p:ph type="title"/>
          </p:nvPr>
        </p:nvSpPr>
        <p:spPr>
          <a:xfrm>
            <a:off x="457200" y="731837"/>
            <a:ext cx="8229600" cy="114300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Scientific Question: </a:t>
            </a:r>
          </a:p>
          <a:p>
            <a:r>
              <a:rPr lang="en-US" sz="3200" dirty="0">
                <a:latin typeface="Arial" panose="020B0604020202020204" pitchFamily="34" charset="0"/>
                <a:cs typeface="Arial" panose="020B0604020202020204" pitchFamily="34" charset="0"/>
              </a:rPr>
              <a:t>How does temperature affect the flowering time of dame’s rocket? </a:t>
            </a:r>
          </a:p>
          <a:p>
            <a:endParaRPr lang="en-US" dirty="0"/>
          </a:p>
        </p:txBody>
      </p:sp>
      <p:sp>
        <p:nvSpPr>
          <p:cNvPr id="6" name="Content Placeholder 2">
            <a:extLst>
              <a:ext uri="{FF2B5EF4-FFF2-40B4-BE49-F238E27FC236}">
                <a16:creationId xmlns:a16="http://schemas.microsoft.com/office/drawing/2014/main" id="{1BCC1800-E2DE-A844-8DDF-9CFF56A443D1}"/>
              </a:ext>
            </a:extLst>
          </p:cNvPr>
          <p:cNvSpPr>
            <a:spLocks noGrp="1"/>
          </p:cNvSpPr>
          <p:nvPr>
            <p:ph idx="1"/>
          </p:nvPr>
        </p:nvSpPr>
        <p:spPr>
          <a:xfrm>
            <a:off x="457200" y="1874837"/>
            <a:ext cx="8686800" cy="4983163"/>
          </a:xfrm>
        </p:spPr>
        <p:txBody>
          <a:bodyPr>
            <a:normAutofit fontScale="92500" lnSpcReduction="10000"/>
          </a:bodyPr>
          <a:lstStyle/>
          <a:p>
            <a:r>
              <a:rPr lang="en-US" b="1" dirty="0"/>
              <a:t>Reasoning: </a:t>
            </a:r>
            <a:r>
              <a:rPr lang="en-US" dirty="0">
                <a:latin typeface="Courier New" panose="02070309020205020404" pitchFamily="49" charset="0"/>
                <a:cs typeface="Courier New" panose="02070309020205020404" pitchFamily="49" charset="0"/>
              </a:rPr>
              <a:t>It took longer for dame’s rocket to flower in the normal plots than it did in the heated plots. Heating is what caused dame’s rocket to flower earlier. </a:t>
            </a:r>
          </a:p>
          <a:p>
            <a:r>
              <a:rPr lang="en-US" dirty="0">
                <a:latin typeface="Courier New" panose="02070309020205020404" pitchFamily="49" charset="0"/>
                <a:cs typeface="Courier New" panose="02070309020205020404" pitchFamily="49" charset="0"/>
              </a:rPr>
              <a:t>The heating treatment is what we expect in the future for Michigan, so this means that we can expect dame’s rocket to flower earlier and earlier each year as temperatures go up from climate change. </a:t>
            </a:r>
          </a:p>
          <a:p>
            <a:endParaRPr lang="en-US" dirty="0"/>
          </a:p>
        </p:txBody>
      </p:sp>
    </p:spTree>
    <p:extLst>
      <p:ext uri="{BB962C8B-B14F-4D97-AF65-F5344CB8AC3E}">
        <p14:creationId xmlns:p14="http://schemas.microsoft.com/office/powerpoint/2010/main" val="39551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5B78C-36DC-2C4F-8322-CE7A7C019575}"/>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5" name="TextBox 4">
            <a:extLst>
              <a:ext uri="{FF2B5EF4-FFF2-40B4-BE49-F238E27FC236}">
                <a16:creationId xmlns:a16="http://schemas.microsoft.com/office/drawing/2014/main" id="{DCAEE4EA-8497-E842-8DFD-56A1E6109CA9}"/>
              </a:ext>
            </a:extLst>
          </p:cNvPr>
          <p:cNvSpPr txBox="1"/>
          <p:nvPr/>
        </p:nvSpPr>
        <p:spPr>
          <a:xfrm>
            <a:off x="0" y="2932387"/>
            <a:ext cx="9144000"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Questions?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635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5B78C-36DC-2C4F-8322-CE7A7C019575}"/>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5" name="TextBox 4">
            <a:extLst>
              <a:ext uri="{FF2B5EF4-FFF2-40B4-BE49-F238E27FC236}">
                <a16:creationId xmlns:a16="http://schemas.microsoft.com/office/drawing/2014/main" id="{DCAEE4EA-8497-E842-8DFD-56A1E6109CA9}"/>
              </a:ext>
            </a:extLst>
          </p:cNvPr>
          <p:cNvSpPr txBox="1"/>
          <p:nvPr/>
        </p:nvSpPr>
        <p:spPr>
          <a:xfrm>
            <a:off x="-1" y="555883"/>
            <a:ext cx="9144000"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References</a:t>
            </a:r>
            <a:endParaRPr lang="en-US" sz="4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4D9A0E-89B7-6845-A71C-143B907BB741}"/>
              </a:ext>
            </a:extLst>
          </p:cNvPr>
          <p:cNvSpPr txBox="1"/>
          <p:nvPr/>
        </p:nvSpPr>
        <p:spPr>
          <a:xfrm>
            <a:off x="861933" y="1595926"/>
            <a:ext cx="7420132"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NGSS (2016). Using Phenomena in NGSS-Designed</a:t>
            </a:r>
          </a:p>
          <a:p>
            <a:r>
              <a:rPr lang="en-US" dirty="0">
                <a:latin typeface="Arial" panose="020B0604020202020204" pitchFamily="34" charset="0"/>
                <a:cs typeface="Arial" panose="020B0604020202020204" pitchFamily="34" charset="0"/>
              </a:rPr>
              <a:t>Lessons and Units. </a:t>
            </a:r>
            <a:r>
              <a:rPr lang="en-US" dirty="0">
                <a:latin typeface="Arial" panose="020B0604020202020204" pitchFamily="34" charset="0"/>
                <a:cs typeface="Arial" panose="020B0604020202020204" pitchFamily="34" charset="0"/>
                <a:hlinkClick r:id="rId4"/>
              </a:rPr>
              <a:t>https://www.nextgenscience.org/resources/phenomena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Springing Forward Data Nugget</a:t>
            </a:r>
          </a:p>
          <a:p>
            <a:r>
              <a:rPr lang="en-US" dirty="0">
                <a:latin typeface="Arial" panose="020B0604020202020204" pitchFamily="34" charset="0"/>
                <a:cs typeface="Arial" panose="020B0604020202020204" pitchFamily="34" charset="0"/>
                <a:hlinkClick r:id="rId5"/>
              </a:rPr>
              <a:t>http://datanuggets.org/2015/03/springing-forward-does-climate-change-cause-plants-to-flower-earlier/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Schultheis</a:t>
            </a:r>
            <a:r>
              <a:rPr lang="en-US" dirty="0">
                <a:latin typeface="Arial" panose="020B0604020202020204" pitchFamily="34" charset="0"/>
                <a:cs typeface="Arial" panose="020B0604020202020204" pitchFamily="34" charset="0"/>
              </a:rPr>
              <a:t>, E. H. and M. K. </a:t>
            </a:r>
            <a:r>
              <a:rPr lang="en-US" dirty="0" err="1">
                <a:latin typeface="Arial" panose="020B0604020202020204" pitchFamily="34" charset="0"/>
                <a:cs typeface="Arial" panose="020B0604020202020204" pitchFamily="34" charset="0"/>
              </a:rPr>
              <a:t>Kjelvik</a:t>
            </a:r>
            <a:r>
              <a:rPr lang="en-US" dirty="0">
                <a:latin typeface="Arial" panose="020B0604020202020204" pitchFamily="34" charset="0"/>
                <a:cs typeface="Arial" panose="020B0604020202020204" pitchFamily="34" charset="0"/>
              </a:rPr>
              <a:t> (2015). Data Nuggets: Bringing Real Data into the Classroom to Unearth Students' Quantitative &amp; Inquiry Skills. </a:t>
            </a:r>
            <a:r>
              <a:rPr lang="en-US" u="sng" dirty="0">
                <a:latin typeface="Arial" panose="020B0604020202020204" pitchFamily="34" charset="0"/>
                <a:cs typeface="Arial" panose="020B0604020202020204" pitchFamily="34" charset="0"/>
              </a:rPr>
              <a:t>The American Biology Teacher</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77</a:t>
            </a:r>
            <a:r>
              <a:rPr lang="en-US" dirty="0">
                <a:latin typeface="Arial" panose="020B0604020202020204" pitchFamily="34" charset="0"/>
                <a:cs typeface="Arial" panose="020B0604020202020204" pitchFamily="34" charset="0"/>
              </a:rPr>
              <a:t>(1): 19-29.</a:t>
            </a: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Schultheis</a:t>
            </a:r>
            <a:r>
              <a:rPr lang="en-US" dirty="0">
                <a:latin typeface="Arial" panose="020B0604020202020204" pitchFamily="34" charset="0"/>
                <a:cs typeface="Arial" panose="020B0604020202020204" pitchFamily="34" charset="0"/>
              </a:rPr>
              <a:t>, E. H. and M. K. </a:t>
            </a:r>
            <a:r>
              <a:rPr lang="en-US" dirty="0" err="1">
                <a:latin typeface="Arial" panose="020B0604020202020204" pitchFamily="34" charset="0"/>
                <a:cs typeface="Arial" panose="020B0604020202020204" pitchFamily="34" charset="0"/>
              </a:rPr>
              <a:t>Kjelvik</a:t>
            </a:r>
            <a:r>
              <a:rPr lang="en-US" dirty="0">
                <a:latin typeface="Arial" panose="020B0604020202020204" pitchFamily="34" charset="0"/>
                <a:cs typeface="Arial" panose="020B0604020202020204" pitchFamily="34" charset="0"/>
              </a:rPr>
              <a:t> (2020). Using Messy, Authentic Data to Promote Data Literacy &amp; Reveal the Nature of Science. </a:t>
            </a:r>
            <a:r>
              <a:rPr lang="en-US" u="sng" dirty="0">
                <a:latin typeface="Arial" panose="020B0604020202020204" pitchFamily="34" charset="0"/>
                <a:cs typeface="Arial" panose="020B0604020202020204" pitchFamily="34" charset="0"/>
              </a:rPr>
              <a:t>The American Biology Teacher</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82</a:t>
            </a:r>
            <a:r>
              <a:rPr lang="en-US" dirty="0">
                <a:latin typeface="Arial" panose="020B0604020202020204" pitchFamily="34" charset="0"/>
                <a:cs typeface="Arial" panose="020B0604020202020204" pitchFamily="34" charset="0"/>
              </a:rPr>
              <a:t>(7): 439–446.</a:t>
            </a:r>
          </a:p>
        </p:txBody>
      </p:sp>
    </p:spTree>
    <p:extLst>
      <p:ext uri="{BB962C8B-B14F-4D97-AF65-F5344CB8AC3E}">
        <p14:creationId xmlns:p14="http://schemas.microsoft.com/office/powerpoint/2010/main" val="344476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C7D43-A26F-D542-9119-4D35DC27F7FF}"/>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 name="Content Placeholder 2">
            <a:extLst>
              <a:ext uri="{FF2B5EF4-FFF2-40B4-BE49-F238E27FC236}">
                <a16:creationId xmlns:a16="http://schemas.microsoft.com/office/drawing/2014/main" id="{B93C9786-8BF6-CE4D-A8E4-FE739FD4CBE4}"/>
              </a:ext>
            </a:extLst>
          </p:cNvPr>
          <p:cNvSpPr>
            <a:spLocks noGrp="1"/>
          </p:cNvSpPr>
          <p:nvPr>
            <p:ph idx="1"/>
          </p:nvPr>
        </p:nvSpPr>
        <p:spPr>
          <a:xfrm>
            <a:off x="353964" y="1555956"/>
            <a:ext cx="3451122" cy="4876800"/>
          </a:xfrm>
        </p:spPr>
        <p:txBody>
          <a:bodyPr>
            <a:normAutofit/>
          </a:bodyPr>
          <a:lstStyle/>
          <a:p>
            <a:pPr marL="514350" indent="-514350">
              <a:spcBef>
                <a:spcPts val="1968"/>
              </a:spcBef>
              <a:buFont typeface="+mj-lt"/>
              <a:buAutoNum type="arabicPeriod"/>
            </a:pPr>
            <a:r>
              <a:rPr lang="en-US" dirty="0">
                <a:latin typeface="Arial" panose="020B0604020202020204" pitchFamily="34" charset="0"/>
                <a:cs typeface="Arial" panose="020B0604020202020204" pitchFamily="34" charset="0"/>
              </a:rPr>
              <a:t>What are Data Nuggets?</a:t>
            </a:r>
          </a:p>
          <a:p>
            <a:pPr marL="514350" indent="-514350">
              <a:spcBef>
                <a:spcPts val="1968"/>
              </a:spcBef>
              <a:buFont typeface="+mj-lt"/>
              <a:buAutoNum type="arabicPeriod"/>
            </a:pPr>
            <a:r>
              <a:rPr lang="en-US" dirty="0">
                <a:latin typeface="Arial" charset="0"/>
                <a:cs typeface="Arial" charset="0"/>
              </a:rPr>
              <a:t>NGSS Phenomena in Data Nuggets</a:t>
            </a:r>
          </a:p>
          <a:p>
            <a:pPr marL="514350" indent="-514350">
              <a:spcBef>
                <a:spcPts val="1968"/>
              </a:spcBef>
              <a:buFont typeface="+mj-lt"/>
              <a:buAutoNum type="arabicPeriod"/>
            </a:pPr>
            <a:r>
              <a:rPr lang="en-US" dirty="0">
                <a:latin typeface="Arial" panose="020B0604020202020204" pitchFamily="34" charset="0"/>
                <a:cs typeface="Arial" panose="020B0604020202020204" pitchFamily="34" charset="0"/>
              </a:rPr>
              <a:t>Using C-E-R with Data Nuggets</a:t>
            </a:r>
          </a:p>
        </p:txBody>
      </p:sp>
      <p:sp>
        <p:nvSpPr>
          <p:cNvPr id="6" name="Rectangle 5">
            <a:extLst>
              <a:ext uri="{FF2B5EF4-FFF2-40B4-BE49-F238E27FC236}">
                <a16:creationId xmlns:a16="http://schemas.microsoft.com/office/drawing/2014/main" id="{E87A4876-2257-BE40-BF24-9D279E5F2248}"/>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a:extLst>
              <a:ext uri="{FF2B5EF4-FFF2-40B4-BE49-F238E27FC236}">
                <a16:creationId xmlns:a16="http://schemas.microsoft.com/office/drawing/2014/main" id="{2107DAD5-98FE-D243-83A7-20CA8E574FAB}"/>
              </a:ext>
            </a:extLst>
          </p:cNvPr>
          <p:cNvSpPr txBox="1">
            <a:spLocks/>
          </p:cNvSpPr>
          <p:nvPr/>
        </p:nvSpPr>
        <p:spPr bwMode="auto">
          <a:xfrm>
            <a:off x="0" y="381000"/>
            <a:ext cx="9143999"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Talk outline</a:t>
            </a:r>
          </a:p>
          <a:p>
            <a:pPr eaLnBrk="1" hangingPunct="1">
              <a:defRPr/>
            </a:pPr>
            <a:endParaRPr lang="en-US" sz="5400" b="1" dirty="0">
              <a:ln w="3175" cmpd="sng">
                <a:noFill/>
                <a:prstDash val="solid"/>
              </a:ln>
              <a:noFill/>
              <a:latin typeface="Arial"/>
              <a:cs typeface="Arial"/>
            </a:endParaRPr>
          </a:p>
        </p:txBody>
      </p:sp>
      <p:pic>
        <p:nvPicPr>
          <p:cNvPr id="5" name="Picture 4" descr="A picture containing person, indoor, table, person&#10;&#10;Description automatically generated">
            <a:extLst>
              <a:ext uri="{FF2B5EF4-FFF2-40B4-BE49-F238E27FC236}">
                <a16:creationId xmlns:a16="http://schemas.microsoft.com/office/drawing/2014/main" id="{064C0138-FB0E-8C46-9C04-0FFD3A35C8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56367" y="1219200"/>
            <a:ext cx="4987632" cy="5638800"/>
          </a:xfrm>
          <a:prstGeom prst="rect">
            <a:avLst/>
          </a:prstGeom>
        </p:spPr>
      </p:pic>
    </p:spTree>
    <p:extLst>
      <p:ext uri="{BB962C8B-B14F-4D97-AF65-F5344CB8AC3E}">
        <p14:creationId xmlns:p14="http://schemas.microsoft.com/office/powerpoint/2010/main" val="778791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DCE28F-B9E1-0644-BE21-7E9AEB19FD6D}"/>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pic>
        <p:nvPicPr>
          <p:cNvPr id="3" name="Picture 2" descr="paulstrodeclass2017.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417638"/>
            <a:ext cx="9144000" cy="5440361"/>
          </a:xfrm>
          <a:prstGeom prst="rect">
            <a:avLst/>
          </a:prstGeom>
        </p:spPr>
      </p:pic>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sp>
        <p:nvSpPr>
          <p:cNvPr id="16" name="Title 1"/>
          <p:cNvSpPr>
            <a:spLocks noGrp="1"/>
          </p:cNvSpPr>
          <p:nvPr>
            <p:ph type="title"/>
          </p:nvPr>
        </p:nvSpPr>
        <p:spPr>
          <a:xfrm>
            <a:off x="0" y="143280"/>
            <a:ext cx="9144000" cy="1143000"/>
          </a:xfrm>
        </p:spPr>
        <p:txBody>
          <a:bodyPr>
            <a:noAutofit/>
          </a:bodyPr>
          <a:lstStyle/>
          <a:p>
            <a:r>
              <a:rPr lang="en-US" sz="4000" b="1" dirty="0">
                <a:latin typeface="Arial"/>
                <a:cs typeface="Arial"/>
              </a:rPr>
              <a:t>What are</a:t>
            </a:r>
            <a:br>
              <a:rPr lang="en-US" sz="4000" b="1" dirty="0">
                <a:latin typeface="Arial"/>
                <a:cs typeface="Arial"/>
              </a:rPr>
            </a:br>
            <a:r>
              <a:rPr lang="en-US" sz="4000" b="1" dirty="0">
                <a:latin typeface="Arial"/>
                <a:cs typeface="Arial"/>
              </a:rPr>
              <a:t>Data Nuggets?</a:t>
            </a:r>
          </a:p>
        </p:txBody>
      </p:sp>
      <p:cxnSp>
        <p:nvCxnSpPr>
          <p:cNvPr id="17" name="Straight Connector 16"/>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285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descr="Image 17.jpg">
            <a:extLst>
              <a:ext uri="{FF2B5EF4-FFF2-40B4-BE49-F238E27FC236}">
                <a16:creationId xmlns:a16="http://schemas.microsoft.com/office/drawing/2014/main" id="{1F95F3B9-9DBF-5C43-A57C-EBAB8701B6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1202289"/>
            <a:ext cx="4430713" cy="564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E1A9609-C644-884B-A933-914C25FA0DBA}"/>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362" name="Rectangle 3">
            <a:extLst>
              <a:ext uri="{FF2B5EF4-FFF2-40B4-BE49-F238E27FC236}">
                <a16:creationId xmlns:a16="http://schemas.microsoft.com/office/drawing/2014/main" id="{31B6CDEF-97AE-F742-A5B0-B0B1E22E2E68}"/>
              </a:ext>
            </a:extLst>
          </p:cNvPr>
          <p:cNvSpPr txBox="1">
            <a:spLocks noChangeArrowheads="1"/>
          </p:cNvSpPr>
          <p:nvPr/>
        </p:nvSpPr>
        <p:spPr bwMode="auto">
          <a:xfrm>
            <a:off x="4615497" y="1474152"/>
            <a:ext cx="4313237"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341313" indent="-3413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468313" indent="-468313">
              <a:spcBef>
                <a:spcPts val="2000"/>
              </a:spcBef>
              <a:buClr>
                <a:srgbClr val="660066"/>
              </a:buClr>
              <a:buFont typeface="Wingdings 2" pitchFamily="2" charset="2"/>
              <a:buChar char=""/>
            </a:pPr>
            <a:r>
              <a:rPr lang="en-US" altLang="en-US" dirty="0">
                <a:latin typeface="Arial" panose="020B0604020202020204" pitchFamily="34" charset="0"/>
                <a:cs typeface="Arial" panose="020B0604020202020204" pitchFamily="34" charset="0"/>
              </a:rPr>
              <a:t>Students need experiences with authentic, messy data</a:t>
            </a:r>
          </a:p>
          <a:p>
            <a:pPr marL="468313" indent="-468313">
              <a:spcBef>
                <a:spcPts val="2000"/>
              </a:spcBef>
              <a:buClr>
                <a:srgbClr val="660066"/>
              </a:buClr>
              <a:buFont typeface="Wingdings 2" pitchFamily="18" charset="2"/>
              <a:buChar char=""/>
              <a:defRPr/>
            </a:pPr>
            <a:r>
              <a:rPr lang="en-US" dirty="0">
                <a:latin typeface="Arial"/>
                <a:cs typeface="Arial"/>
              </a:rPr>
              <a:t>Feeling they did something wrong when results are surprising or data show variability</a:t>
            </a:r>
          </a:p>
        </p:txBody>
      </p:sp>
      <p:sp>
        <p:nvSpPr>
          <p:cNvPr id="12" name="Title 1">
            <a:extLst>
              <a:ext uri="{FF2B5EF4-FFF2-40B4-BE49-F238E27FC236}">
                <a16:creationId xmlns:a16="http://schemas.microsoft.com/office/drawing/2014/main" id="{161E6A97-9AEB-3041-B175-E7EDB82DC63B}"/>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Data Nuggets: Collaboration between teachers and scientists</a:t>
            </a:r>
          </a:p>
          <a:p>
            <a:pPr eaLnBrk="1" hangingPunct="1">
              <a:defRPr/>
            </a:pPr>
            <a:r>
              <a:rPr lang="en-US" sz="5400" b="1" dirty="0">
                <a:ln w="3175" cmpd="sng">
                  <a:noFill/>
                  <a:prstDash val="solid"/>
                </a:ln>
                <a:noFill/>
                <a:latin typeface="Arial"/>
                <a:cs typeface="Arial"/>
              </a:rPr>
              <a:t>_  </a:t>
            </a:r>
          </a:p>
        </p:txBody>
      </p:sp>
    </p:spTree>
    <p:extLst>
      <p:ext uri="{BB962C8B-B14F-4D97-AF65-F5344CB8AC3E}">
        <p14:creationId xmlns:p14="http://schemas.microsoft.com/office/powerpoint/2010/main" val="237488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82E1E-5A42-AF42-9EE7-03F612283B79}"/>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a:extLst>
              <a:ext uri="{FF2B5EF4-FFF2-40B4-BE49-F238E27FC236}">
                <a16:creationId xmlns:a16="http://schemas.microsoft.com/office/drawing/2014/main" id="{5912D2A9-266E-9046-BC6E-61FEE9759061}"/>
              </a:ext>
            </a:extLst>
          </p:cNvPr>
          <p:cNvSpPr txBox="1">
            <a:spLocks/>
          </p:cNvSpPr>
          <p:nvPr/>
        </p:nvSpPr>
        <p:spPr bwMode="auto">
          <a:xfrm>
            <a:off x="571500" y="391757"/>
            <a:ext cx="8000999"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2800" b="1" dirty="0">
                <a:ln w="3175" cmpd="sng">
                  <a:noFill/>
                  <a:prstDash val="solid"/>
                </a:ln>
                <a:solidFill>
                  <a:srgbClr val="FFFFFF"/>
                </a:solidFill>
                <a:latin typeface="Arial"/>
                <a:cs typeface="Arial"/>
              </a:rPr>
              <a:t>Real-world data</a:t>
            </a:r>
          </a:p>
          <a:p>
            <a:pPr eaLnBrk="1" hangingPunct="1">
              <a:defRPr/>
            </a:pPr>
            <a:r>
              <a:rPr lang="en-US" sz="5400" b="1" dirty="0">
                <a:ln w="3175" cmpd="sng">
                  <a:noFill/>
                  <a:prstDash val="solid"/>
                </a:ln>
                <a:noFill/>
                <a:latin typeface="Arial"/>
                <a:cs typeface="Arial"/>
              </a:rPr>
              <a:t>_  </a:t>
            </a:r>
          </a:p>
        </p:txBody>
      </p:sp>
      <p:sp>
        <p:nvSpPr>
          <p:cNvPr id="6" name="Rectangle 3">
            <a:extLst>
              <a:ext uri="{FF2B5EF4-FFF2-40B4-BE49-F238E27FC236}">
                <a16:creationId xmlns:a16="http://schemas.microsoft.com/office/drawing/2014/main" id="{2BC84043-4891-9E41-9B07-39995B6F259C}"/>
              </a:ext>
            </a:extLst>
          </p:cNvPr>
          <p:cNvSpPr txBox="1">
            <a:spLocks noChangeArrowheads="1"/>
          </p:cNvSpPr>
          <p:nvPr/>
        </p:nvSpPr>
        <p:spPr bwMode="auto">
          <a:xfrm>
            <a:off x="258762" y="1470025"/>
            <a:ext cx="4313237"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341313" indent="-3413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468313" indent="-468313">
              <a:spcBef>
                <a:spcPts val="2000"/>
              </a:spcBef>
              <a:buClr>
                <a:srgbClr val="660066"/>
              </a:buClr>
              <a:buFont typeface="Wingdings 2" pitchFamily="2" charset="2"/>
              <a:buChar char=""/>
            </a:pPr>
            <a:r>
              <a:rPr lang="en-US" altLang="en-US" dirty="0">
                <a:latin typeface="Arial" panose="020B0604020202020204" pitchFamily="34" charset="0"/>
                <a:cs typeface="Arial" panose="020B0604020202020204" pitchFamily="34" charset="0"/>
              </a:rPr>
              <a:t>There are many exciting, authentic datasets available today</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Take time to find, curate, and explore</a:t>
            </a:r>
          </a:p>
          <a:p>
            <a:pPr marL="468313" indent="-468313">
              <a:spcBef>
                <a:spcPts val="2000"/>
              </a:spcBef>
              <a:buClr>
                <a:srgbClr val="660066"/>
              </a:buClr>
              <a:buFont typeface="Wingdings 2" pitchFamily="2" charset="2"/>
              <a:buChar char=""/>
            </a:pPr>
            <a:r>
              <a:rPr lang="en-US" dirty="0">
                <a:latin typeface="Arial" panose="020B0604020202020204" pitchFamily="34" charset="0"/>
                <a:cs typeface="Arial" panose="020B0604020202020204" pitchFamily="34" charset="0"/>
              </a:rPr>
              <a:t>Goal to work with scientists to make these datasets available for students</a:t>
            </a:r>
          </a:p>
        </p:txBody>
      </p:sp>
      <p:pic>
        <p:nvPicPr>
          <p:cNvPr id="10" name="Picture 9">
            <a:extLst>
              <a:ext uri="{FF2B5EF4-FFF2-40B4-BE49-F238E27FC236}">
                <a16:creationId xmlns:a16="http://schemas.microsoft.com/office/drawing/2014/main" id="{A866338D-D306-FD46-9705-B9BECEBD2446}"/>
              </a:ext>
            </a:extLst>
          </p:cNvPr>
          <p:cNvPicPr>
            <a:picLocks noChangeAspect="1"/>
          </p:cNvPicPr>
          <p:nvPr/>
        </p:nvPicPr>
        <p:blipFill>
          <a:blip r:embed="rId3"/>
          <a:stretch>
            <a:fillRect/>
          </a:stretch>
        </p:blipFill>
        <p:spPr>
          <a:xfrm>
            <a:off x="4739314" y="1243031"/>
            <a:ext cx="4118936" cy="5611304"/>
          </a:xfrm>
          <a:prstGeom prst="rect">
            <a:avLst/>
          </a:prstGeom>
        </p:spPr>
      </p:pic>
    </p:spTree>
    <p:extLst>
      <p:ext uri="{BB962C8B-B14F-4D97-AF65-F5344CB8AC3E}">
        <p14:creationId xmlns:p14="http://schemas.microsoft.com/office/powerpoint/2010/main" val="67808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F1F6BA-EF91-4344-B654-DF0E93A5186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664403"/>
          </a:xfrm>
          <a:prstGeom prst="rect">
            <a:avLst/>
          </a:prstGeom>
        </p:spPr>
      </p:pic>
      <p:sp>
        <p:nvSpPr>
          <p:cNvPr id="5" name="Rectangle 3"/>
          <p:cNvSpPr txBox="1">
            <a:spLocks noChangeArrowheads="1"/>
          </p:cNvSpPr>
          <p:nvPr/>
        </p:nvSpPr>
        <p:spPr>
          <a:xfrm>
            <a:off x="196850" y="1866629"/>
            <a:ext cx="8947150" cy="4041775"/>
          </a:xfrm>
          <a:prstGeom prst="rect">
            <a:avLst/>
          </a:prstGeom>
        </p:spPr>
        <p:txBody>
          <a:bodyPr lIns="91438" tIns="45719" rIns="91438" bIns="45719"/>
          <a:lstStyle/>
          <a:p>
            <a:pPr marL="342891" indent="-342891">
              <a:spcBef>
                <a:spcPts val="2000"/>
              </a:spcBef>
              <a:buClr>
                <a:srgbClr val="660066"/>
              </a:buClr>
              <a:buFont typeface="Wingdings 2" pitchFamily="18" charset="2"/>
              <a:buChar char=""/>
              <a:defRPr/>
            </a:pPr>
            <a:r>
              <a:rPr lang="en-US" sz="2800" dirty="0">
                <a:latin typeface="Arial"/>
                <a:cs typeface="Arial"/>
              </a:rPr>
              <a:t>Free activities that bring real data into the classroom, along with all its messiness and complexity</a:t>
            </a:r>
          </a:p>
          <a:p>
            <a:pPr marL="342891" indent="-342891">
              <a:spcBef>
                <a:spcPts val="2000"/>
              </a:spcBef>
              <a:buClr>
                <a:srgbClr val="660066"/>
              </a:buClr>
              <a:buFont typeface="Wingdings 2" pitchFamily="18" charset="2"/>
              <a:buChar char=""/>
              <a:defRPr/>
            </a:pPr>
            <a:r>
              <a:rPr lang="en-US" sz="2800" dirty="0">
                <a:latin typeface="Arial"/>
                <a:cs typeface="Arial"/>
              </a:rPr>
              <a:t>Based on contemporary research</a:t>
            </a:r>
          </a:p>
          <a:p>
            <a:pPr marL="342891" indent="-342891">
              <a:spcBef>
                <a:spcPts val="2000"/>
              </a:spcBef>
              <a:buClr>
                <a:srgbClr val="660066"/>
              </a:buClr>
              <a:buFont typeface="Wingdings 2" pitchFamily="18" charset="2"/>
              <a:buChar char=""/>
              <a:defRPr/>
            </a:pPr>
            <a:r>
              <a:rPr lang="en-US" sz="2800" dirty="0">
                <a:latin typeface="Arial"/>
                <a:cs typeface="Arial"/>
              </a:rPr>
              <a:t>Guide students through entire process of science</a:t>
            </a:r>
          </a:p>
          <a:p>
            <a:pPr marL="342891" indent="-342891">
              <a:spcBef>
                <a:spcPts val="2000"/>
              </a:spcBef>
              <a:buClr>
                <a:srgbClr val="660066"/>
              </a:buClr>
              <a:buFont typeface="Wingdings 2" pitchFamily="18" charset="2"/>
              <a:buChar char=""/>
              <a:defRPr/>
            </a:pPr>
            <a:r>
              <a:rPr lang="en-US" sz="2800" dirty="0">
                <a:latin typeface="Arial"/>
                <a:cs typeface="Arial"/>
              </a:rPr>
              <a:t>Follow familiar template, but provide flexibility to follow the story of the science</a:t>
            </a:r>
          </a:p>
        </p:txBody>
      </p:sp>
      <p:sp>
        <p:nvSpPr>
          <p:cNvPr id="31747"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1800"/>
          </a:p>
        </p:txBody>
      </p:sp>
      <p:sp>
        <p:nvSpPr>
          <p:cNvPr id="2" name="TextBox 1"/>
          <p:cNvSpPr txBox="1"/>
          <p:nvPr/>
        </p:nvSpPr>
        <p:spPr>
          <a:xfrm>
            <a:off x="4407408" y="6180693"/>
            <a:ext cx="4736592" cy="615950"/>
          </a:xfrm>
          <a:prstGeom prst="rect">
            <a:avLst/>
          </a:prstGeom>
          <a:noFill/>
        </p:spPr>
        <p:txBody>
          <a:bodyPr wrap="square" lIns="121917" tIns="60958" rIns="121917" bIns="60958">
            <a:spAutoFit/>
          </a:bodyPr>
          <a:lstStyle/>
          <a:p>
            <a:pPr algn="r">
              <a:defRPr/>
            </a:pPr>
            <a:r>
              <a:rPr lang="en-US" sz="3200" u="sng" dirty="0">
                <a:solidFill>
                  <a:schemeClr val="accent5"/>
                </a:solidFill>
                <a:latin typeface="Arial"/>
                <a:ea typeface="ＭＳ Ｐゴシック" charset="0"/>
                <a:cs typeface="Arial"/>
              </a:rPr>
              <a:t>https://datanuggets.org</a:t>
            </a:r>
          </a:p>
        </p:txBody>
      </p:sp>
      <p:cxnSp>
        <p:nvCxnSpPr>
          <p:cNvPr id="7" name="Straight Connector 6">
            <a:extLst>
              <a:ext uri="{FF2B5EF4-FFF2-40B4-BE49-F238E27FC236}">
                <a16:creationId xmlns:a16="http://schemas.microsoft.com/office/drawing/2014/main" id="{A89E8363-06A8-E84B-B98B-64FE4B8561D9}"/>
              </a:ext>
            </a:extLst>
          </p:cNvPr>
          <p:cNvCxnSpPr/>
          <p:nvPr/>
        </p:nvCxnSpPr>
        <p:spPr>
          <a:xfrm>
            <a:off x="-1" y="1664403"/>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
            <a:extLst>
              <a:ext uri="{FF2B5EF4-FFF2-40B4-BE49-F238E27FC236}">
                <a16:creationId xmlns:a16="http://schemas.microsoft.com/office/drawing/2014/main" id="{F22C7217-6ED4-524E-B9E9-6C880E1406A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52570" y="-318562"/>
            <a:ext cx="6035709" cy="2185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F5A3239-DCE7-0D48-BFED-F24D731A3621}"/>
              </a:ext>
            </a:extLst>
          </p:cNvPr>
          <p:cNvSpPr txBox="1"/>
          <p:nvPr/>
        </p:nvSpPr>
        <p:spPr>
          <a:xfrm>
            <a:off x="-1" y="6334978"/>
            <a:ext cx="4407408" cy="461665"/>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Schultheis</a:t>
            </a:r>
            <a:r>
              <a:rPr lang="en-US" sz="1200" dirty="0">
                <a:latin typeface="Arial" panose="020B0604020202020204" pitchFamily="34" charset="0"/>
                <a:cs typeface="Arial" panose="020B0604020202020204" pitchFamily="34" charset="0"/>
              </a:rPr>
              <a:t> &amp; </a:t>
            </a:r>
            <a:r>
              <a:rPr lang="en-US" sz="1200" dirty="0" err="1">
                <a:latin typeface="Arial" panose="020B0604020202020204" pitchFamily="34" charset="0"/>
                <a:cs typeface="Arial" panose="020B0604020202020204" pitchFamily="34" charset="0"/>
              </a:rPr>
              <a:t>Kjelvik</a:t>
            </a:r>
            <a:r>
              <a:rPr lang="en-US" sz="1200" dirty="0">
                <a:latin typeface="Arial" panose="020B0604020202020204" pitchFamily="34" charset="0"/>
                <a:cs typeface="Arial" panose="020B0604020202020204" pitchFamily="34" charset="0"/>
              </a:rPr>
              <a:t> 2015</a:t>
            </a:r>
          </a:p>
          <a:p>
            <a:r>
              <a:rPr lang="en-US" sz="1200" dirty="0" err="1">
                <a:latin typeface="Arial" panose="020B0604020202020204" pitchFamily="34" charset="0"/>
                <a:cs typeface="Arial" panose="020B0604020202020204" pitchFamily="34" charset="0"/>
              </a:rPr>
              <a:t>Schultheis</a:t>
            </a:r>
            <a:r>
              <a:rPr lang="en-US" sz="1200" dirty="0">
                <a:latin typeface="Arial" panose="020B0604020202020204" pitchFamily="34" charset="0"/>
                <a:cs typeface="Arial" panose="020B0604020202020204" pitchFamily="34" charset="0"/>
              </a:rPr>
              <a:t> &amp; </a:t>
            </a:r>
            <a:r>
              <a:rPr lang="en-US" sz="1200" dirty="0" err="1">
                <a:latin typeface="Arial" panose="020B0604020202020204" pitchFamily="34" charset="0"/>
                <a:cs typeface="Arial" panose="020B0604020202020204" pitchFamily="34" charset="0"/>
              </a:rPr>
              <a:t>Kjelvik</a:t>
            </a:r>
            <a:r>
              <a:rPr lang="en-US" sz="1200" dirty="0">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3379578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E7B23EF-5175-0F48-A6B4-620594369EB8}"/>
              </a:ext>
            </a:extLst>
          </p:cNvPr>
          <p:cNvPicPr>
            <a:picLocks noChangeAspect="1"/>
          </p:cNvPicPr>
          <p:nvPr/>
        </p:nvPicPr>
        <p:blipFill>
          <a:blip r:embed="rId2"/>
          <a:stretch>
            <a:fillRect/>
          </a:stretch>
        </p:blipFill>
        <p:spPr>
          <a:xfrm>
            <a:off x="1069572" y="147659"/>
            <a:ext cx="3747126" cy="6570073"/>
          </a:xfrm>
          <a:prstGeom prst="rect">
            <a:avLst/>
          </a:prstGeom>
        </p:spPr>
      </p:pic>
      <p:sp>
        <p:nvSpPr>
          <p:cNvPr id="25" name="Google Shape;77;p13">
            <a:extLst>
              <a:ext uri="{FF2B5EF4-FFF2-40B4-BE49-F238E27FC236}">
                <a16:creationId xmlns:a16="http://schemas.microsoft.com/office/drawing/2014/main" id="{2C2D7022-B2ED-B544-92E9-252DBACD6153}"/>
              </a:ext>
            </a:extLst>
          </p:cNvPr>
          <p:cNvSpPr txBox="1"/>
          <p:nvPr/>
        </p:nvSpPr>
        <p:spPr>
          <a:xfrm>
            <a:off x="5280057" y="1316235"/>
            <a:ext cx="2666205" cy="738633"/>
          </a:xfrm>
          <a:prstGeom prst="rect">
            <a:avLst/>
          </a:prstGeom>
          <a:solidFill>
            <a:srgbClr val="E6B8AF"/>
          </a:solidFill>
          <a:ln w="9525" cap="flat" cmpd="sng">
            <a:solidFill>
              <a:schemeClr val="dk1"/>
            </a:solidFill>
            <a:prstDash val="solid"/>
            <a:round/>
            <a:headEnd type="none" w="sm" len="sm"/>
            <a:tailEnd type="none" w="sm" len="sm"/>
          </a:ln>
          <a:effectLst>
            <a:glow rad="63500">
              <a:srgbClr val="C00000">
                <a:alpha val="40000"/>
              </a:srgbClr>
            </a:glow>
          </a:effectLst>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Introduction to scientist role models</a:t>
            </a:r>
            <a:endParaRPr dirty="0">
              <a:latin typeface="Arial" panose="020B0604020202020204" pitchFamily="34" charset="0"/>
              <a:cs typeface="Arial" panose="020B0604020202020204" pitchFamily="34" charset="0"/>
            </a:endParaRPr>
          </a:p>
        </p:txBody>
      </p:sp>
      <p:sp>
        <p:nvSpPr>
          <p:cNvPr id="26" name="Google Shape;77;p13">
            <a:extLst>
              <a:ext uri="{FF2B5EF4-FFF2-40B4-BE49-F238E27FC236}">
                <a16:creationId xmlns:a16="http://schemas.microsoft.com/office/drawing/2014/main" id="{0E4A844B-74A9-0149-8FA4-E3AB4619F78D}"/>
              </a:ext>
            </a:extLst>
          </p:cNvPr>
          <p:cNvSpPr txBox="1"/>
          <p:nvPr/>
        </p:nvSpPr>
        <p:spPr>
          <a:xfrm>
            <a:off x="5280056" y="278797"/>
            <a:ext cx="2666205" cy="738633"/>
          </a:xfrm>
          <a:prstGeom prst="rect">
            <a:avLst/>
          </a:prstGeom>
          <a:solidFill>
            <a:srgbClr val="E6B8AF"/>
          </a:solidFill>
          <a:ln w="9525" cap="flat" cmpd="sng">
            <a:solidFill>
              <a:schemeClr val="dk1"/>
            </a:solidFill>
            <a:prstDash val="solid"/>
            <a:round/>
            <a:headEnd type="none" w="sm" len="sm"/>
            <a:tailEnd type="none" w="sm" len="sm"/>
          </a:ln>
          <a:effectLst>
            <a:glow rad="63500">
              <a:srgbClr val="C00000">
                <a:alpha val="40000"/>
              </a:srgbClr>
            </a:glow>
          </a:effectLst>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Phenomena from cutting-edge research</a:t>
            </a:r>
            <a:endParaRPr dirty="0">
              <a:latin typeface="Arial" panose="020B0604020202020204" pitchFamily="34" charset="0"/>
              <a:cs typeface="Arial" panose="020B0604020202020204" pitchFamily="34" charset="0"/>
            </a:endParaRPr>
          </a:p>
        </p:txBody>
      </p:sp>
      <p:cxnSp>
        <p:nvCxnSpPr>
          <p:cNvPr id="27" name="Google Shape;76;p13">
            <a:extLst>
              <a:ext uri="{FF2B5EF4-FFF2-40B4-BE49-F238E27FC236}">
                <a16:creationId xmlns:a16="http://schemas.microsoft.com/office/drawing/2014/main" id="{7F940A2D-4AA7-9749-9AB1-63F36774E2DA}"/>
              </a:ext>
            </a:extLst>
          </p:cNvPr>
          <p:cNvCxnSpPr>
            <a:cxnSpLocks/>
            <a:stCxn id="26" idx="1"/>
          </p:cNvCxnSpPr>
          <p:nvPr/>
        </p:nvCxnSpPr>
        <p:spPr>
          <a:xfrm flipH="1">
            <a:off x="2434107" y="648114"/>
            <a:ext cx="2845949" cy="1174753"/>
          </a:xfrm>
          <a:prstGeom prst="straightConnector1">
            <a:avLst/>
          </a:prstGeom>
          <a:noFill/>
          <a:ln w="38100" cap="flat" cmpd="sng">
            <a:solidFill>
              <a:srgbClr val="980000"/>
            </a:solidFill>
            <a:prstDash val="solid"/>
            <a:round/>
            <a:headEnd type="none" w="med" len="med"/>
            <a:tailEnd type="triangle" w="med" len="med"/>
          </a:ln>
        </p:spPr>
      </p:cxnSp>
      <p:cxnSp>
        <p:nvCxnSpPr>
          <p:cNvPr id="31" name="Google Shape;76;p13">
            <a:extLst>
              <a:ext uri="{FF2B5EF4-FFF2-40B4-BE49-F238E27FC236}">
                <a16:creationId xmlns:a16="http://schemas.microsoft.com/office/drawing/2014/main" id="{0F0CCFD5-B1A5-8B43-870A-6BA81054394F}"/>
              </a:ext>
            </a:extLst>
          </p:cNvPr>
          <p:cNvCxnSpPr>
            <a:cxnSpLocks/>
            <a:stCxn id="25" idx="1"/>
          </p:cNvCxnSpPr>
          <p:nvPr/>
        </p:nvCxnSpPr>
        <p:spPr>
          <a:xfrm flipH="1">
            <a:off x="4300262" y="1685552"/>
            <a:ext cx="979795" cy="345928"/>
          </a:xfrm>
          <a:prstGeom prst="straightConnector1">
            <a:avLst/>
          </a:prstGeom>
          <a:noFill/>
          <a:ln w="38100" cap="flat" cmpd="sng">
            <a:solidFill>
              <a:srgbClr val="980000"/>
            </a:solidFill>
            <a:prstDash val="solid"/>
            <a:round/>
            <a:headEnd type="none" w="med" len="med"/>
            <a:tailEnd type="triangle" w="med" len="med"/>
          </a:ln>
        </p:spPr>
      </p:cxnSp>
      <p:sp>
        <p:nvSpPr>
          <p:cNvPr id="33" name="Google Shape;75;p13">
            <a:extLst>
              <a:ext uri="{FF2B5EF4-FFF2-40B4-BE49-F238E27FC236}">
                <a16:creationId xmlns:a16="http://schemas.microsoft.com/office/drawing/2014/main" id="{09CB960E-1D1C-CF46-8B3B-223E56BE06CB}"/>
              </a:ext>
            </a:extLst>
          </p:cNvPr>
          <p:cNvSpPr txBox="1"/>
          <p:nvPr/>
        </p:nvSpPr>
        <p:spPr>
          <a:xfrm>
            <a:off x="5280057" y="2752860"/>
            <a:ext cx="2666205" cy="738633"/>
          </a:xfrm>
          <a:prstGeom prst="rect">
            <a:avLst/>
          </a:prstGeom>
          <a:solidFill>
            <a:srgbClr val="D9EAD3"/>
          </a:solidFill>
          <a:ln w="9525" cap="flat" cmpd="sng">
            <a:solidFill>
              <a:schemeClr val="dk1"/>
            </a:solidFill>
            <a:prstDash val="solid"/>
            <a:round/>
            <a:headEnd type="none" w="sm" len="sm"/>
            <a:tailEnd type="none" w="sm" len="sm"/>
          </a:ln>
          <a:effectLst>
            <a:glow rad="63500">
              <a:srgbClr val="92D050">
                <a:alpha val="40000"/>
              </a:srgbClr>
            </a:glow>
          </a:effectLst>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Experience with authentic datasets</a:t>
            </a:r>
            <a:endParaRPr dirty="0">
              <a:latin typeface="Arial" panose="020B0604020202020204" pitchFamily="34" charset="0"/>
              <a:cs typeface="Arial" panose="020B0604020202020204" pitchFamily="34" charset="0"/>
            </a:endParaRPr>
          </a:p>
        </p:txBody>
      </p:sp>
      <p:cxnSp>
        <p:nvCxnSpPr>
          <p:cNvPr id="34" name="Google Shape;78;p13">
            <a:extLst>
              <a:ext uri="{FF2B5EF4-FFF2-40B4-BE49-F238E27FC236}">
                <a16:creationId xmlns:a16="http://schemas.microsoft.com/office/drawing/2014/main" id="{622C542B-CC72-F840-85AA-0A38B7A07639}"/>
              </a:ext>
            </a:extLst>
          </p:cNvPr>
          <p:cNvCxnSpPr>
            <a:cxnSpLocks/>
            <a:stCxn id="33" idx="1"/>
          </p:cNvCxnSpPr>
          <p:nvPr/>
        </p:nvCxnSpPr>
        <p:spPr>
          <a:xfrm flipH="1">
            <a:off x="2575774" y="3122177"/>
            <a:ext cx="2704283" cy="1067308"/>
          </a:xfrm>
          <a:prstGeom prst="straightConnector1">
            <a:avLst/>
          </a:prstGeom>
          <a:noFill/>
          <a:ln w="38100" cap="flat" cmpd="sng">
            <a:solidFill>
              <a:srgbClr val="38761D"/>
            </a:solidFill>
            <a:prstDash val="solid"/>
            <a:round/>
            <a:headEnd type="none" w="med" len="med"/>
            <a:tailEnd type="triangle" w="med" len="med"/>
          </a:ln>
        </p:spPr>
      </p:cxnSp>
      <p:sp>
        <p:nvSpPr>
          <p:cNvPr id="37" name="Google Shape;75;p13">
            <a:extLst>
              <a:ext uri="{FF2B5EF4-FFF2-40B4-BE49-F238E27FC236}">
                <a16:creationId xmlns:a16="http://schemas.microsoft.com/office/drawing/2014/main" id="{A233E611-23DA-9B4D-9F59-D203B59ECDF6}"/>
              </a:ext>
            </a:extLst>
          </p:cNvPr>
          <p:cNvSpPr txBox="1"/>
          <p:nvPr/>
        </p:nvSpPr>
        <p:spPr>
          <a:xfrm>
            <a:off x="5280056" y="3742387"/>
            <a:ext cx="2666205" cy="738633"/>
          </a:xfrm>
          <a:prstGeom prst="rect">
            <a:avLst/>
          </a:prstGeom>
          <a:solidFill>
            <a:srgbClr val="D9EAD3"/>
          </a:solidFill>
          <a:ln w="9525" cap="flat" cmpd="sng">
            <a:solidFill>
              <a:schemeClr val="dk1"/>
            </a:solidFill>
            <a:prstDash val="solid"/>
            <a:round/>
            <a:headEnd type="none" w="sm" len="sm"/>
            <a:tailEnd type="none" w="sm" len="sm"/>
          </a:ln>
          <a:effectLst>
            <a:glow rad="63500">
              <a:srgbClr val="92D050">
                <a:alpha val="40000"/>
              </a:srgbClr>
            </a:glow>
          </a:effectLst>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Visualizing data and identifying patterns</a:t>
            </a:r>
            <a:endParaRPr dirty="0">
              <a:latin typeface="Arial" panose="020B0604020202020204" pitchFamily="34" charset="0"/>
              <a:cs typeface="Arial" panose="020B0604020202020204" pitchFamily="34" charset="0"/>
            </a:endParaRPr>
          </a:p>
        </p:txBody>
      </p:sp>
      <p:cxnSp>
        <p:nvCxnSpPr>
          <p:cNvPr id="38" name="Google Shape;78;p13">
            <a:extLst>
              <a:ext uri="{FF2B5EF4-FFF2-40B4-BE49-F238E27FC236}">
                <a16:creationId xmlns:a16="http://schemas.microsoft.com/office/drawing/2014/main" id="{F7CF0C95-B944-7242-8C1D-8A924B138F39}"/>
              </a:ext>
            </a:extLst>
          </p:cNvPr>
          <p:cNvCxnSpPr>
            <a:cxnSpLocks/>
            <a:stCxn id="37" idx="1"/>
          </p:cNvCxnSpPr>
          <p:nvPr/>
        </p:nvCxnSpPr>
        <p:spPr>
          <a:xfrm flipH="1">
            <a:off x="4300262" y="4111704"/>
            <a:ext cx="979794" cy="394273"/>
          </a:xfrm>
          <a:prstGeom prst="straightConnector1">
            <a:avLst/>
          </a:prstGeom>
          <a:noFill/>
          <a:ln w="38100" cap="flat" cmpd="sng">
            <a:solidFill>
              <a:srgbClr val="38761D"/>
            </a:solidFill>
            <a:prstDash val="solid"/>
            <a:round/>
            <a:headEnd type="none" w="med" len="med"/>
            <a:tailEnd type="triangle" w="med" len="med"/>
          </a:ln>
        </p:spPr>
      </p:cxnSp>
      <p:cxnSp>
        <p:nvCxnSpPr>
          <p:cNvPr id="45" name="Google Shape;81;p13">
            <a:extLst>
              <a:ext uri="{FF2B5EF4-FFF2-40B4-BE49-F238E27FC236}">
                <a16:creationId xmlns:a16="http://schemas.microsoft.com/office/drawing/2014/main" id="{59967B3B-478F-2A48-89CE-1B8A330D58B8}"/>
              </a:ext>
            </a:extLst>
          </p:cNvPr>
          <p:cNvCxnSpPr>
            <a:cxnSpLocks/>
            <a:stCxn id="44" idx="1"/>
          </p:cNvCxnSpPr>
          <p:nvPr/>
        </p:nvCxnSpPr>
        <p:spPr>
          <a:xfrm flipH="1">
            <a:off x="3683357" y="5746366"/>
            <a:ext cx="1596699" cy="216552"/>
          </a:xfrm>
          <a:prstGeom prst="straightConnector1">
            <a:avLst/>
          </a:prstGeom>
          <a:noFill/>
          <a:ln w="38100" cap="flat" cmpd="sng">
            <a:solidFill>
              <a:srgbClr val="1C4587"/>
            </a:solidFill>
            <a:prstDash val="solid"/>
            <a:round/>
            <a:headEnd type="none" w="med" len="med"/>
            <a:tailEnd type="triangle" w="med" len="med"/>
          </a:ln>
        </p:spPr>
      </p:cxnSp>
      <p:cxnSp>
        <p:nvCxnSpPr>
          <p:cNvPr id="48" name="Google Shape;81;p13">
            <a:extLst>
              <a:ext uri="{FF2B5EF4-FFF2-40B4-BE49-F238E27FC236}">
                <a16:creationId xmlns:a16="http://schemas.microsoft.com/office/drawing/2014/main" id="{9F187CFB-365B-7A48-AAA3-9BD0DE2B00CB}"/>
              </a:ext>
            </a:extLst>
          </p:cNvPr>
          <p:cNvCxnSpPr>
            <a:cxnSpLocks/>
            <a:stCxn id="44" idx="1"/>
          </p:cNvCxnSpPr>
          <p:nvPr/>
        </p:nvCxnSpPr>
        <p:spPr>
          <a:xfrm flipH="1" flipV="1">
            <a:off x="4107894" y="4875296"/>
            <a:ext cx="1172162" cy="871070"/>
          </a:xfrm>
          <a:prstGeom prst="straightConnector1">
            <a:avLst/>
          </a:prstGeom>
          <a:noFill/>
          <a:ln w="38100" cap="flat" cmpd="sng">
            <a:solidFill>
              <a:srgbClr val="1C4587"/>
            </a:solidFill>
            <a:prstDash val="solid"/>
            <a:round/>
            <a:headEnd type="none" w="med" len="med"/>
            <a:tailEnd type="triangle" w="med" len="med"/>
          </a:ln>
        </p:spPr>
      </p:cxnSp>
      <p:cxnSp>
        <p:nvCxnSpPr>
          <p:cNvPr id="14" name="Google Shape;81;p13">
            <a:extLst>
              <a:ext uri="{FF2B5EF4-FFF2-40B4-BE49-F238E27FC236}">
                <a16:creationId xmlns:a16="http://schemas.microsoft.com/office/drawing/2014/main" id="{0CA7B0D0-41CE-C249-981A-64D9882C3CAF}"/>
              </a:ext>
            </a:extLst>
          </p:cNvPr>
          <p:cNvCxnSpPr>
            <a:cxnSpLocks/>
            <a:stCxn id="44" idx="1"/>
          </p:cNvCxnSpPr>
          <p:nvPr/>
        </p:nvCxnSpPr>
        <p:spPr>
          <a:xfrm flipH="1" flipV="1">
            <a:off x="2434107" y="2144332"/>
            <a:ext cx="2845949" cy="3602034"/>
          </a:xfrm>
          <a:prstGeom prst="straightConnector1">
            <a:avLst/>
          </a:prstGeom>
          <a:noFill/>
          <a:ln w="38100" cap="flat" cmpd="sng">
            <a:solidFill>
              <a:srgbClr val="1C4587"/>
            </a:solidFill>
            <a:prstDash val="solid"/>
            <a:round/>
            <a:headEnd type="none" w="med" len="med"/>
            <a:tailEnd type="triangle" w="med" len="med"/>
          </a:ln>
        </p:spPr>
      </p:cxnSp>
      <p:sp>
        <p:nvSpPr>
          <p:cNvPr id="44" name="Google Shape;80;p13">
            <a:extLst>
              <a:ext uri="{FF2B5EF4-FFF2-40B4-BE49-F238E27FC236}">
                <a16:creationId xmlns:a16="http://schemas.microsoft.com/office/drawing/2014/main" id="{E33C37D6-6F97-0348-8C0D-7BA3E4D8DE15}"/>
              </a:ext>
            </a:extLst>
          </p:cNvPr>
          <p:cNvSpPr txBox="1"/>
          <p:nvPr/>
        </p:nvSpPr>
        <p:spPr>
          <a:xfrm>
            <a:off x="5280056" y="5238550"/>
            <a:ext cx="2666205" cy="1015632"/>
          </a:xfrm>
          <a:prstGeom prst="rect">
            <a:avLst/>
          </a:prstGeom>
          <a:solidFill>
            <a:srgbClr val="C9DAF8"/>
          </a:solidFill>
          <a:ln w="9525" cap="flat" cmpd="sng">
            <a:solidFill>
              <a:schemeClr val="dk1"/>
            </a:solidFill>
            <a:prstDash val="solid"/>
            <a:round/>
            <a:headEnd type="none" w="sm" len="sm"/>
            <a:tailEnd type="none" w="sm" len="sm"/>
          </a:ln>
          <a:effectLst>
            <a:glow rad="63500">
              <a:schemeClr val="accent1">
                <a:satMod val="175000"/>
                <a:alpha val="40000"/>
              </a:schemeClr>
            </a:glow>
          </a:effectLst>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Repeated practice engaging in science practices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12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7"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2197</TotalTime>
  <Words>3275</Words>
  <Application>Microsoft Macintosh PowerPoint</Application>
  <PresentationFormat>On-screen Show (4:3)</PresentationFormat>
  <Paragraphs>285</Paragraphs>
  <Slides>39</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American Typewriter</vt:lpstr>
      <vt:lpstr>Arial</vt:lpstr>
      <vt:lpstr>Calibri</vt:lpstr>
      <vt:lpstr>Calibri Light</vt:lpstr>
      <vt:lpstr>Courier New</vt:lpstr>
      <vt:lpstr>Wingdings 2</vt:lpstr>
      <vt:lpstr>Office Theme</vt:lpstr>
      <vt:lpstr>PowerPoint Presentation</vt:lpstr>
      <vt:lpstr>PowerPoint Presentation</vt:lpstr>
      <vt:lpstr>PowerPoint Presentation</vt:lpstr>
      <vt:lpstr>PowerPoint Presentation</vt:lpstr>
      <vt:lpstr>What are Data Nuggets?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NGSS Phenomena  using Data Nuggets</vt:lpstr>
      <vt:lpstr>PowerPoint Presentation</vt:lpstr>
      <vt:lpstr>PowerPoint Presentation</vt:lpstr>
      <vt:lpstr>Using Claim-Evidence-Reasoning (CER) with Data Nuggets</vt:lpstr>
      <vt:lpstr>PowerPoint Presentation</vt:lpstr>
      <vt:lpstr>PowerPoint Presentation</vt:lpstr>
      <vt:lpstr>PowerPoint Presentation</vt:lpstr>
      <vt:lpstr>PowerPoint Presentation</vt:lpstr>
      <vt:lpstr>Let’s explore a Data Nugget: Springing Forward</vt:lpstr>
      <vt:lpstr>PowerPoint Presentation</vt:lpstr>
      <vt:lpstr>PowerPoint Presentation</vt:lpstr>
      <vt:lpstr>PowerPoint Presentation</vt:lpstr>
      <vt:lpstr>PowerPoint Presentation</vt:lpstr>
      <vt:lpstr>Studying phenology using simulated warming experiment at KBS</vt:lpstr>
      <vt:lpstr>PowerPoint Presentation</vt:lpstr>
      <vt:lpstr>PowerPoint Presentation</vt:lpstr>
      <vt:lpstr>PowerPoint Presentation</vt:lpstr>
      <vt:lpstr>Scientific Question:  How does temperature affect the flowering time of dame’s rocket?  </vt:lpstr>
      <vt:lpstr>Scientific Question:  How does temperature affect the flowering time of dame’s rocket?  </vt:lpstr>
      <vt:lpstr>PowerPoint Presentation</vt:lpstr>
      <vt:lpstr>PowerPoint Presentation</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Schultheis</dc:creator>
  <cp:lastModifiedBy>Kochmanski, Elizabeth</cp:lastModifiedBy>
  <cp:revision>297</cp:revision>
  <dcterms:created xsi:type="dcterms:W3CDTF">2017-08-09T17:32:00Z</dcterms:created>
  <dcterms:modified xsi:type="dcterms:W3CDTF">2021-10-18T23:52:40Z</dcterms:modified>
</cp:coreProperties>
</file>