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3" r:id="rId3"/>
    <p:sldId id="257" r:id="rId4"/>
    <p:sldId id="260" r:id="rId5"/>
    <p:sldId id="258" r:id="rId6"/>
    <p:sldId id="259"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781"/>
  </p:normalViewPr>
  <p:slideViewPr>
    <p:cSldViewPr snapToGrid="0" snapToObjects="1">
      <p:cViewPr varScale="1">
        <p:scale>
          <a:sx n="87" d="100"/>
          <a:sy n="87" d="100"/>
        </p:scale>
        <p:origin x="15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4D320-9F37-6142-ACA3-287094257FAC}" type="datetimeFigureOut">
              <a:rPr lang="en-US" smtClean="0"/>
              <a:t>8/24/21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05113-7D73-1641-9F91-93620E65C672}" type="slidenum">
              <a:rPr lang="en-US" smtClean="0"/>
              <a:t>‹#›</a:t>
            </a:fld>
            <a:endParaRPr lang="en-US"/>
          </a:p>
        </p:txBody>
      </p:sp>
    </p:spTree>
    <p:extLst>
      <p:ext uri="{BB962C8B-B14F-4D97-AF65-F5344CB8AC3E}">
        <p14:creationId xmlns:p14="http://schemas.microsoft.com/office/powerpoint/2010/main" val="39183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the scientists </a:t>
            </a:r>
            <a:r>
              <a:rPr lang="en-US" sz="1200" dirty="0">
                <a:solidFill>
                  <a:schemeClr val="bg1"/>
                </a:solidFill>
                <a:latin typeface="Arial" panose="020B0604020202020204" pitchFamily="34" charset="0"/>
                <a:cs typeface="Arial" panose="020B0604020202020204" pitchFamily="34" charset="0"/>
              </a:rPr>
              <a:t>from Oregon State University.</a:t>
            </a:r>
            <a:endParaRPr lang="en-US" dirty="0"/>
          </a:p>
        </p:txBody>
      </p:sp>
      <p:sp>
        <p:nvSpPr>
          <p:cNvPr id="4" name="Slide Number Placeholder 3"/>
          <p:cNvSpPr>
            <a:spLocks noGrp="1"/>
          </p:cNvSpPr>
          <p:nvPr>
            <p:ph type="sldNum" sz="quarter" idx="5"/>
          </p:nvPr>
        </p:nvSpPr>
        <p:spPr/>
        <p:txBody>
          <a:bodyPr/>
          <a:lstStyle/>
          <a:p>
            <a:fld id="{55B05113-7D73-1641-9F91-93620E65C672}" type="slidenum">
              <a:rPr lang="en-US" smtClean="0"/>
              <a:t>2</a:t>
            </a:fld>
            <a:endParaRPr lang="en-US"/>
          </a:p>
        </p:txBody>
      </p:sp>
    </p:spTree>
    <p:extLst>
      <p:ext uri="{BB962C8B-B14F-4D97-AF65-F5344CB8AC3E}">
        <p14:creationId xmlns:p14="http://schemas.microsoft.com/office/powerpoint/2010/main" val="357072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from </a:t>
            </a:r>
            <a:r>
              <a:rPr lang="en-US" dirty="0" err="1"/>
              <a:t>allaboutbirds.com</a:t>
            </a:r>
            <a:endParaRPr lang="en-US" dirty="0"/>
          </a:p>
        </p:txBody>
      </p:sp>
      <p:sp>
        <p:nvSpPr>
          <p:cNvPr id="4" name="Slide Number Placeholder 3"/>
          <p:cNvSpPr>
            <a:spLocks noGrp="1"/>
          </p:cNvSpPr>
          <p:nvPr>
            <p:ph type="sldNum" sz="quarter" idx="5"/>
          </p:nvPr>
        </p:nvSpPr>
        <p:spPr/>
        <p:txBody>
          <a:bodyPr/>
          <a:lstStyle/>
          <a:p>
            <a:fld id="{55B05113-7D73-1641-9F91-93620E65C672}" type="slidenum">
              <a:rPr lang="en-US" smtClean="0"/>
              <a:t>3</a:t>
            </a:fld>
            <a:endParaRPr lang="en-US"/>
          </a:p>
        </p:txBody>
      </p:sp>
    </p:spTree>
    <p:extLst>
      <p:ext uri="{BB962C8B-B14F-4D97-AF65-F5344CB8AC3E}">
        <p14:creationId xmlns:p14="http://schemas.microsoft.com/office/powerpoint/2010/main" val="421735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05113-7D73-1641-9F91-93620E65C672}" type="slidenum">
              <a:rPr lang="en-US" smtClean="0"/>
              <a:t>7</a:t>
            </a:fld>
            <a:endParaRPr lang="en-US"/>
          </a:p>
        </p:txBody>
      </p:sp>
    </p:spTree>
    <p:extLst>
      <p:ext uri="{BB962C8B-B14F-4D97-AF65-F5344CB8AC3E}">
        <p14:creationId xmlns:p14="http://schemas.microsoft.com/office/powerpoint/2010/main" val="348565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0D28-F5A2-E34A-BB58-8BCF4FB3A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2A90F-5A86-1E4D-B7C1-E89BFB1EA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C0AF6F-7D21-F349-9D50-E9A695953178}"/>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5" name="Footer Placeholder 4">
            <a:extLst>
              <a:ext uri="{FF2B5EF4-FFF2-40B4-BE49-F238E27FC236}">
                <a16:creationId xmlns:a16="http://schemas.microsoft.com/office/drawing/2014/main" id="{E4323683-6153-E441-A1A8-111F01245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0CBDC-3F5C-0041-A254-D01AC38B02B3}"/>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44229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B088-4E9C-0749-919D-0E765D4425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90AC4C-FA76-554B-A9C7-16B630D2A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2780A-914C-564D-99B2-FF972A5F1F7D}"/>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5" name="Footer Placeholder 4">
            <a:extLst>
              <a:ext uri="{FF2B5EF4-FFF2-40B4-BE49-F238E27FC236}">
                <a16:creationId xmlns:a16="http://schemas.microsoft.com/office/drawing/2014/main" id="{8C169323-1DFB-1A4B-A087-31860CFC7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CC5AD-DA30-E443-853B-2C6416AE9496}"/>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317392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A7E80-8F0A-AC45-B227-9778B1F99D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AFE031-A232-994A-9C0B-27C08BEB0F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DBF4C-7DAA-5B46-AD30-12F0EDA81540}"/>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5" name="Footer Placeholder 4">
            <a:extLst>
              <a:ext uri="{FF2B5EF4-FFF2-40B4-BE49-F238E27FC236}">
                <a16:creationId xmlns:a16="http://schemas.microsoft.com/office/drawing/2014/main" id="{CB491F94-EE21-064C-9898-2AA538F85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DA5F3-47B9-F64A-9A3B-9CDE86BBF0D6}"/>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326936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3107-6451-F340-B413-707247233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E9707F-5EF7-0E48-B2E3-64E4494180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9B0DD-0EAB-EC40-9D85-D56FCEDC8E36}"/>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5" name="Footer Placeholder 4">
            <a:extLst>
              <a:ext uri="{FF2B5EF4-FFF2-40B4-BE49-F238E27FC236}">
                <a16:creationId xmlns:a16="http://schemas.microsoft.com/office/drawing/2014/main" id="{5DF77A30-FEE4-1544-B0C1-FE108C2F0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80756-B1D5-4940-AB09-07E64BE8FEF2}"/>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102655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6409-442B-2A4F-B71D-772820DE57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A250CC-57F7-1F48-A29A-F71F939F7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7E2D1F-4596-604D-80B6-1FBD282AFF66}"/>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5" name="Footer Placeholder 4">
            <a:extLst>
              <a:ext uri="{FF2B5EF4-FFF2-40B4-BE49-F238E27FC236}">
                <a16:creationId xmlns:a16="http://schemas.microsoft.com/office/drawing/2014/main" id="{61326A81-AAD9-AD48-B3B3-35473E6D7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527F5-EE93-A94C-8459-45107DD40DF6}"/>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420629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37AE-F212-1242-A309-C84B1F2EA4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E6EE2-7653-564B-A1B0-4E9B807E32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15017-CB87-1B4F-909F-0018D0DB9B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1FE993-DD1F-D64E-B13A-ADEB18211D08}"/>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6" name="Footer Placeholder 5">
            <a:extLst>
              <a:ext uri="{FF2B5EF4-FFF2-40B4-BE49-F238E27FC236}">
                <a16:creationId xmlns:a16="http://schemas.microsoft.com/office/drawing/2014/main" id="{6374FE37-BAAE-9341-9A4D-05166E08E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1BFB5-EFC0-3B46-BB02-A423694CBE99}"/>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248042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1A53-0C06-6047-8FB6-AFF24EDE5C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AF3E42-CE2A-5549-BE45-35203107E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C9AE91-1B80-1744-907F-6F27BDCE4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ECF7E-BAE5-F54E-9F41-52CE463850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7A5D19-1806-714F-86B6-3F189084AB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F8A64F-993A-0C4E-90C3-F2DDDFD249D9}"/>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8" name="Footer Placeholder 7">
            <a:extLst>
              <a:ext uri="{FF2B5EF4-FFF2-40B4-BE49-F238E27FC236}">
                <a16:creationId xmlns:a16="http://schemas.microsoft.com/office/drawing/2014/main" id="{6C7A9AD0-47AD-2E41-A620-2EE0D4CFAE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018FE4-69A0-C74E-ACD2-781EE4056956}"/>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62159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6DA3-8279-9E4A-9FF1-4E50C9F667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8139DD-1872-BF4F-86AF-0DAF3B8D1AC4}"/>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4" name="Footer Placeholder 3">
            <a:extLst>
              <a:ext uri="{FF2B5EF4-FFF2-40B4-BE49-F238E27FC236}">
                <a16:creationId xmlns:a16="http://schemas.microsoft.com/office/drawing/2014/main" id="{6AD094EC-C4C0-ED48-BCE6-1B356D87C7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97471-3546-9241-A7CB-993F428C6860}"/>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253829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3D7458-1E95-D044-8DED-0C62CDD92BB4}"/>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3" name="Footer Placeholder 2">
            <a:extLst>
              <a:ext uri="{FF2B5EF4-FFF2-40B4-BE49-F238E27FC236}">
                <a16:creationId xmlns:a16="http://schemas.microsoft.com/office/drawing/2014/main" id="{8D4A07A0-039E-2E48-946F-ECBB9353F3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1D896-E6A4-8D42-AECD-4B93305F4292}"/>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88410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1C1E-2A3C-044E-B82B-F7254D7D5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A53D80-7A5D-E04C-89CB-BFCE4DCC0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F46DE-F769-5342-ABDB-8D8FBF6EB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2DCA7-11E4-464D-96E3-5197F19FE81A}"/>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6" name="Footer Placeholder 5">
            <a:extLst>
              <a:ext uri="{FF2B5EF4-FFF2-40B4-BE49-F238E27FC236}">
                <a16:creationId xmlns:a16="http://schemas.microsoft.com/office/drawing/2014/main" id="{3561990C-124B-2749-A127-9E02161907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C729D-2EA7-7344-8B52-5DE53722EA66}"/>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27696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5C16-A2AA-A04D-A81C-4A2414B4B4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B68FA7-28BA-1A43-A157-76420D9DF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089153-45B1-8A47-ABFE-697AF96FB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84120D-8EEC-EB41-AF6F-78A0F0EA3C8C}"/>
              </a:ext>
            </a:extLst>
          </p:cNvPr>
          <p:cNvSpPr>
            <a:spLocks noGrp="1"/>
          </p:cNvSpPr>
          <p:nvPr>
            <p:ph type="dt" sz="half" idx="10"/>
          </p:nvPr>
        </p:nvSpPr>
        <p:spPr/>
        <p:txBody>
          <a:bodyPr/>
          <a:lstStyle/>
          <a:p>
            <a:fld id="{E8EE2759-7E93-8C43-9307-BD9AF496C958}" type="datetimeFigureOut">
              <a:rPr lang="en-US" smtClean="0"/>
              <a:t>8/24/21</a:t>
            </a:fld>
            <a:endParaRPr lang="en-US"/>
          </a:p>
        </p:txBody>
      </p:sp>
      <p:sp>
        <p:nvSpPr>
          <p:cNvPr id="6" name="Footer Placeholder 5">
            <a:extLst>
              <a:ext uri="{FF2B5EF4-FFF2-40B4-BE49-F238E27FC236}">
                <a16:creationId xmlns:a16="http://schemas.microsoft.com/office/drawing/2014/main" id="{4DCB12BD-B58C-A84A-8C74-55DA3CA13C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FC782E-D8C4-2F4C-A166-871763870B34}"/>
              </a:ext>
            </a:extLst>
          </p:cNvPr>
          <p:cNvSpPr>
            <a:spLocks noGrp="1"/>
          </p:cNvSpPr>
          <p:nvPr>
            <p:ph type="sldNum" sz="quarter" idx="12"/>
          </p:nvPr>
        </p:nvSpPr>
        <p:spPr/>
        <p:txBody>
          <a:bodyPr/>
          <a:lstStyle/>
          <a:p>
            <a:fld id="{2B61C7A6-9CA6-DB49-8E33-41FBB23EFE3A}" type="slidenum">
              <a:rPr lang="en-US" smtClean="0"/>
              <a:t>‹#›</a:t>
            </a:fld>
            <a:endParaRPr lang="en-US"/>
          </a:p>
        </p:txBody>
      </p:sp>
    </p:spTree>
    <p:extLst>
      <p:ext uri="{BB962C8B-B14F-4D97-AF65-F5344CB8AC3E}">
        <p14:creationId xmlns:p14="http://schemas.microsoft.com/office/powerpoint/2010/main" val="136198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068A1-389D-2545-B2EB-D93B6306F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3FA41-BF3C-B74D-B7C0-16BF9063F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56424-F201-584D-A9FD-A623959E27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E2759-7E93-8C43-9307-BD9AF496C958}" type="datetimeFigureOut">
              <a:rPr lang="en-US" smtClean="0"/>
              <a:t>8/24/21</a:t>
            </a:fld>
            <a:endParaRPr lang="en-US"/>
          </a:p>
        </p:txBody>
      </p:sp>
      <p:sp>
        <p:nvSpPr>
          <p:cNvPr id="5" name="Footer Placeholder 4">
            <a:extLst>
              <a:ext uri="{FF2B5EF4-FFF2-40B4-BE49-F238E27FC236}">
                <a16:creationId xmlns:a16="http://schemas.microsoft.com/office/drawing/2014/main" id="{04AC4779-5E26-704B-8530-0C358A574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D6AE9E-00CA-0045-A31D-73FF070B01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1C7A6-9CA6-DB49-8E33-41FBB23EFE3A}" type="slidenum">
              <a:rPr lang="en-US" smtClean="0"/>
              <a:t>‹#›</a:t>
            </a:fld>
            <a:endParaRPr lang="en-US"/>
          </a:p>
        </p:txBody>
      </p:sp>
    </p:spTree>
    <p:extLst>
      <p:ext uri="{BB962C8B-B14F-4D97-AF65-F5344CB8AC3E}">
        <p14:creationId xmlns:p14="http://schemas.microsoft.com/office/powerpoint/2010/main" val="270046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20C9-C962-184E-9312-4D91A10B7459}"/>
              </a:ext>
            </a:extLst>
          </p:cNvPr>
          <p:cNvSpPr>
            <a:spLocks noGrp="1"/>
          </p:cNvSpPr>
          <p:nvPr>
            <p:ph type="ctrTitle"/>
          </p:nvPr>
        </p:nvSpPr>
        <p:spPr>
          <a:xfrm>
            <a:off x="1469858" y="1362349"/>
            <a:ext cx="9252284" cy="2387600"/>
          </a:xfrm>
        </p:spPr>
        <p:txBody>
          <a:bodyPr>
            <a:normAutofit fontScale="90000"/>
          </a:bodyPr>
          <a:lstStyle/>
          <a:p>
            <a:r>
              <a:rPr lang="en-US" b="1" dirty="0">
                <a:latin typeface="Arial Rounded MT Bold" panose="020F0704030504030204" pitchFamily="34" charset="77"/>
              </a:rPr>
              <a:t>Trees and bushes, home sweet home for warblers</a:t>
            </a:r>
            <a:endParaRPr lang="en-US" dirty="0">
              <a:latin typeface="Arial Rounded MT Bold" panose="020F0704030504030204" pitchFamily="34" charset="77"/>
            </a:endParaRPr>
          </a:p>
        </p:txBody>
      </p:sp>
      <p:sp>
        <p:nvSpPr>
          <p:cNvPr id="3" name="Subtitle 2">
            <a:extLst>
              <a:ext uri="{FF2B5EF4-FFF2-40B4-BE49-F238E27FC236}">
                <a16:creationId xmlns:a16="http://schemas.microsoft.com/office/drawing/2014/main" id="{F598CBD1-0BC8-D747-8C26-02FE695EF062}"/>
              </a:ext>
            </a:extLst>
          </p:cNvPr>
          <p:cNvSpPr>
            <a:spLocks noGrp="1"/>
          </p:cNvSpPr>
          <p:nvPr>
            <p:ph type="subTitle" idx="1"/>
          </p:nvPr>
        </p:nvSpPr>
        <p:spPr>
          <a:xfrm>
            <a:off x="1469858" y="4205834"/>
            <a:ext cx="9144000" cy="1655762"/>
          </a:xfrm>
        </p:spPr>
        <p:txBody>
          <a:bodyPr>
            <a:normAutofit/>
          </a:bodyPr>
          <a:lstStyle/>
          <a:p>
            <a:r>
              <a:rPr lang="en-US" sz="3200" dirty="0">
                <a:latin typeface="Arial" panose="020B0604020202020204" pitchFamily="34" charset="0"/>
                <a:cs typeface="Arial" panose="020B0604020202020204" pitchFamily="34" charset="0"/>
              </a:rPr>
              <a:t>Featured scientists: Hankyu Kim, Matt Betts, and Sarah Frey from Oregon State University.</a:t>
            </a:r>
          </a:p>
        </p:txBody>
      </p:sp>
      <p:pic>
        <p:nvPicPr>
          <p:cNvPr id="5" name="image1.png" descr="Untitled">
            <a:extLst>
              <a:ext uri="{FF2B5EF4-FFF2-40B4-BE49-F238E27FC236}">
                <a16:creationId xmlns:a16="http://schemas.microsoft.com/office/drawing/2014/main" id="{C8FA9FC9-8954-1947-9DA4-B83BC938A6CB}"/>
              </a:ext>
            </a:extLst>
          </p:cNvPr>
          <p:cNvPicPr>
            <a:picLocks noChangeAspect="1"/>
          </p:cNvPicPr>
          <p:nvPr/>
        </p:nvPicPr>
        <p:blipFill>
          <a:blip r:embed="rId2"/>
          <a:srcRect/>
          <a:stretch>
            <a:fillRect/>
          </a:stretch>
        </p:blipFill>
        <p:spPr>
          <a:xfrm>
            <a:off x="3505755" y="445559"/>
            <a:ext cx="5180490" cy="1587778"/>
          </a:xfrm>
          <a:prstGeom prst="rect">
            <a:avLst/>
          </a:prstGeom>
          <a:ln/>
        </p:spPr>
      </p:pic>
      <p:pic>
        <p:nvPicPr>
          <p:cNvPr id="7" name="Picture 6">
            <a:extLst>
              <a:ext uri="{FF2B5EF4-FFF2-40B4-BE49-F238E27FC236}">
                <a16:creationId xmlns:a16="http://schemas.microsoft.com/office/drawing/2014/main" id="{46BE0120-6702-044E-A405-567FAA99B20E}"/>
              </a:ext>
            </a:extLst>
          </p:cNvPr>
          <p:cNvPicPr>
            <a:picLocks noChangeAspect="1"/>
          </p:cNvPicPr>
          <p:nvPr/>
        </p:nvPicPr>
        <p:blipFill>
          <a:blip r:embed="rId3"/>
          <a:stretch>
            <a:fillRect/>
          </a:stretch>
        </p:blipFill>
        <p:spPr>
          <a:xfrm>
            <a:off x="10662234" y="5323432"/>
            <a:ext cx="1426244" cy="1426244"/>
          </a:xfrm>
          <a:prstGeom prst="rect">
            <a:avLst/>
          </a:prstGeom>
        </p:spPr>
      </p:pic>
      <p:pic>
        <p:nvPicPr>
          <p:cNvPr id="9" name="Picture 8">
            <a:extLst>
              <a:ext uri="{FF2B5EF4-FFF2-40B4-BE49-F238E27FC236}">
                <a16:creationId xmlns:a16="http://schemas.microsoft.com/office/drawing/2014/main" id="{DB8B774E-67B7-0A42-A675-C959CF8707E2}"/>
              </a:ext>
            </a:extLst>
          </p:cNvPr>
          <p:cNvPicPr>
            <a:picLocks noChangeAspect="1"/>
          </p:cNvPicPr>
          <p:nvPr/>
        </p:nvPicPr>
        <p:blipFill>
          <a:blip r:embed="rId4"/>
          <a:stretch>
            <a:fillRect/>
          </a:stretch>
        </p:blipFill>
        <p:spPr>
          <a:xfrm>
            <a:off x="2517775" y="5423446"/>
            <a:ext cx="7156450" cy="876300"/>
          </a:xfrm>
          <a:prstGeom prst="rect">
            <a:avLst/>
          </a:prstGeom>
        </p:spPr>
      </p:pic>
    </p:spTree>
    <p:extLst>
      <p:ext uri="{BB962C8B-B14F-4D97-AF65-F5344CB8AC3E}">
        <p14:creationId xmlns:p14="http://schemas.microsoft.com/office/powerpoint/2010/main" val="237017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9029A34E-5E27-9249-A6D1-BFB85E641235}"/>
              </a:ext>
            </a:extLst>
          </p:cNvPr>
          <p:cNvPicPr>
            <a:picLocks noChangeAspect="1"/>
          </p:cNvPicPr>
          <p:nvPr/>
        </p:nvPicPr>
        <p:blipFill rotWithShape="1">
          <a:blip r:embed="rId3"/>
          <a:srcRect l="15190" r="13190"/>
          <a:stretch/>
        </p:blipFill>
        <p:spPr>
          <a:xfrm>
            <a:off x="192528" y="171716"/>
            <a:ext cx="3793268" cy="6514565"/>
          </a:xfrm>
          <a:prstGeom prst="rect">
            <a:avLst/>
          </a:prstGeom>
        </p:spPr>
      </p:pic>
      <p:pic>
        <p:nvPicPr>
          <p:cNvPr id="9" name="Picture 8">
            <a:extLst>
              <a:ext uri="{FF2B5EF4-FFF2-40B4-BE49-F238E27FC236}">
                <a16:creationId xmlns:a16="http://schemas.microsoft.com/office/drawing/2014/main" id="{2BDF1A82-329A-934E-8755-F0A2D021DE2A}"/>
              </a:ext>
            </a:extLst>
          </p:cNvPr>
          <p:cNvPicPr>
            <a:picLocks noChangeAspect="1"/>
          </p:cNvPicPr>
          <p:nvPr/>
        </p:nvPicPr>
        <p:blipFill rotWithShape="1">
          <a:blip r:embed="rId4"/>
          <a:srcRect l="41988" r="18989" b="1"/>
          <a:stretch/>
        </p:blipFill>
        <p:spPr>
          <a:xfrm>
            <a:off x="4184538" y="171716"/>
            <a:ext cx="3822924" cy="6514565"/>
          </a:xfrm>
          <a:prstGeom prst="rect">
            <a:avLst/>
          </a:prstGeom>
        </p:spPr>
      </p:pic>
      <p:pic>
        <p:nvPicPr>
          <p:cNvPr id="7" name="Picture 6">
            <a:extLst>
              <a:ext uri="{FF2B5EF4-FFF2-40B4-BE49-F238E27FC236}">
                <a16:creationId xmlns:a16="http://schemas.microsoft.com/office/drawing/2014/main" id="{5A5C4A9C-8E08-FB4F-9978-5331666676AB}"/>
              </a:ext>
            </a:extLst>
          </p:cNvPr>
          <p:cNvPicPr>
            <a:picLocks noChangeAspect="1"/>
          </p:cNvPicPr>
          <p:nvPr/>
        </p:nvPicPr>
        <p:blipFill rotWithShape="1">
          <a:blip r:embed="rId5"/>
          <a:srcRect l="22246" r="18699" b="-3"/>
          <a:stretch/>
        </p:blipFill>
        <p:spPr>
          <a:xfrm>
            <a:off x="8188032" y="171716"/>
            <a:ext cx="3799007" cy="6514565"/>
          </a:xfrm>
          <a:prstGeom prst="rect">
            <a:avLst/>
          </a:prstGeom>
        </p:spPr>
      </p:pic>
      <p:sp>
        <p:nvSpPr>
          <p:cNvPr id="11" name="Subtitle 2">
            <a:extLst>
              <a:ext uri="{FF2B5EF4-FFF2-40B4-BE49-F238E27FC236}">
                <a16:creationId xmlns:a16="http://schemas.microsoft.com/office/drawing/2014/main" id="{7C427432-2B62-D049-851E-3D94BBB40662}"/>
              </a:ext>
            </a:extLst>
          </p:cNvPr>
          <p:cNvSpPr txBox="1">
            <a:spLocks/>
          </p:cNvSpPr>
          <p:nvPr/>
        </p:nvSpPr>
        <p:spPr>
          <a:xfrm>
            <a:off x="162096" y="6105832"/>
            <a:ext cx="3793268" cy="580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rial" panose="020B0604020202020204" pitchFamily="34" charset="0"/>
                <a:cs typeface="Arial" panose="020B0604020202020204" pitchFamily="34" charset="0"/>
              </a:rPr>
              <a:t>Hankyu Kim</a:t>
            </a:r>
          </a:p>
        </p:txBody>
      </p:sp>
      <p:sp>
        <p:nvSpPr>
          <p:cNvPr id="12" name="Subtitle 2">
            <a:extLst>
              <a:ext uri="{FF2B5EF4-FFF2-40B4-BE49-F238E27FC236}">
                <a16:creationId xmlns:a16="http://schemas.microsoft.com/office/drawing/2014/main" id="{F4EF4460-A416-F24C-BFE4-DB7CFC55BF60}"/>
              </a:ext>
            </a:extLst>
          </p:cNvPr>
          <p:cNvSpPr txBox="1">
            <a:spLocks/>
          </p:cNvSpPr>
          <p:nvPr/>
        </p:nvSpPr>
        <p:spPr>
          <a:xfrm>
            <a:off x="4161671" y="6073186"/>
            <a:ext cx="3793268" cy="580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rial" panose="020B0604020202020204" pitchFamily="34" charset="0"/>
                <a:cs typeface="Arial" panose="020B0604020202020204" pitchFamily="34" charset="0"/>
              </a:rPr>
              <a:t>Sarah Frey</a:t>
            </a:r>
          </a:p>
        </p:txBody>
      </p:sp>
      <p:sp>
        <p:nvSpPr>
          <p:cNvPr id="13" name="Subtitle 2">
            <a:extLst>
              <a:ext uri="{FF2B5EF4-FFF2-40B4-BE49-F238E27FC236}">
                <a16:creationId xmlns:a16="http://schemas.microsoft.com/office/drawing/2014/main" id="{57B7797C-2DE2-0E4B-9B08-7778A9B46D2B}"/>
              </a:ext>
            </a:extLst>
          </p:cNvPr>
          <p:cNvSpPr txBox="1">
            <a:spLocks/>
          </p:cNvSpPr>
          <p:nvPr/>
        </p:nvSpPr>
        <p:spPr>
          <a:xfrm>
            <a:off x="8190901" y="6129030"/>
            <a:ext cx="3793268" cy="580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rial" panose="020B0604020202020204" pitchFamily="34" charset="0"/>
                <a:cs typeface="Arial" panose="020B0604020202020204" pitchFamily="34" charset="0"/>
              </a:rPr>
              <a:t>Matt Betts</a:t>
            </a:r>
          </a:p>
        </p:txBody>
      </p:sp>
    </p:spTree>
    <p:extLst>
      <p:ext uri="{BB962C8B-B14F-4D97-AF65-F5344CB8AC3E}">
        <p14:creationId xmlns:p14="http://schemas.microsoft.com/office/powerpoint/2010/main" val="326097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2CB3C5-2A61-B74F-A25E-89C640D3FDB1}"/>
              </a:ext>
            </a:extLst>
          </p:cNvPr>
          <p:cNvPicPr>
            <a:picLocks noChangeAspect="1"/>
          </p:cNvPicPr>
          <p:nvPr/>
        </p:nvPicPr>
        <p:blipFill>
          <a:blip r:embed="rId3"/>
          <a:stretch>
            <a:fillRect/>
          </a:stretch>
        </p:blipFill>
        <p:spPr>
          <a:xfrm>
            <a:off x="1119188" y="1581150"/>
            <a:ext cx="4941888" cy="3687763"/>
          </a:xfrm>
          <a:prstGeom prst="rect">
            <a:avLst/>
          </a:prstGeom>
        </p:spPr>
      </p:pic>
      <p:sp>
        <p:nvSpPr>
          <p:cNvPr id="8" name="TextBox 7">
            <a:extLst>
              <a:ext uri="{FF2B5EF4-FFF2-40B4-BE49-F238E27FC236}">
                <a16:creationId xmlns:a16="http://schemas.microsoft.com/office/drawing/2014/main" id="{D82D2FAB-EC56-3F4A-8E9C-98AF30485636}"/>
              </a:ext>
            </a:extLst>
          </p:cNvPr>
          <p:cNvSpPr txBox="1"/>
          <p:nvPr/>
        </p:nvSpPr>
        <p:spPr>
          <a:xfrm>
            <a:off x="1119188" y="4532313"/>
            <a:ext cx="4941888" cy="736600"/>
          </a:xfrm>
          <a:prstGeom prst="rect">
            <a:avLst/>
          </a:prstGeom>
          <a:solidFill>
            <a:srgbClr val="000000">
              <a:alpha val="50000"/>
            </a:srgbClr>
          </a:solidFill>
          <a:ln>
            <a:noFill/>
          </a:ln>
        </p:spPr>
        <p:txBody>
          <a:bodyPr wrap="square" rtlCol="0" anchor="ctr">
            <a:noAutofit/>
          </a:bodyPr>
          <a:lstStyle/>
          <a:p>
            <a:pPr algn="ctr">
              <a:spcAft>
                <a:spcPts val="600"/>
              </a:spcAft>
            </a:pPr>
            <a:r>
              <a:rPr lang="en-US" sz="2800" dirty="0">
                <a:solidFill>
                  <a:srgbClr val="FFFFFF"/>
                </a:solidFill>
                <a:latin typeface="Arial Rounded MT Bold" panose="020F0704030504030204" pitchFamily="34" charset="77"/>
              </a:rPr>
              <a:t>Hermit Warbler</a:t>
            </a:r>
          </a:p>
        </p:txBody>
      </p:sp>
      <p:pic>
        <p:nvPicPr>
          <p:cNvPr id="5" name="Picture 4">
            <a:extLst>
              <a:ext uri="{FF2B5EF4-FFF2-40B4-BE49-F238E27FC236}">
                <a16:creationId xmlns:a16="http://schemas.microsoft.com/office/drawing/2014/main" id="{1885035D-B9DE-4F44-92CE-DED2E7BFCD02}"/>
              </a:ext>
            </a:extLst>
          </p:cNvPr>
          <p:cNvPicPr>
            <a:picLocks noChangeAspect="1"/>
          </p:cNvPicPr>
          <p:nvPr/>
        </p:nvPicPr>
        <p:blipFill>
          <a:blip r:embed="rId4"/>
          <a:stretch>
            <a:fillRect/>
          </a:stretch>
        </p:blipFill>
        <p:spPr>
          <a:xfrm>
            <a:off x="6129338" y="1581150"/>
            <a:ext cx="4941888" cy="3687763"/>
          </a:xfrm>
          <a:prstGeom prst="rect">
            <a:avLst/>
          </a:prstGeom>
        </p:spPr>
      </p:pic>
      <p:sp>
        <p:nvSpPr>
          <p:cNvPr id="9" name="TextBox 8">
            <a:extLst>
              <a:ext uri="{FF2B5EF4-FFF2-40B4-BE49-F238E27FC236}">
                <a16:creationId xmlns:a16="http://schemas.microsoft.com/office/drawing/2014/main" id="{FF81A048-D30B-C243-ACE1-534DA3BED119}"/>
              </a:ext>
            </a:extLst>
          </p:cNvPr>
          <p:cNvSpPr txBox="1"/>
          <p:nvPr/>
        </p:nvSpPr>
        <p:spPr>
          <a:xfrm>
            <a:off x="6129338" y="4532313"/>
            <a:ext cx="4941888" cy="736600"/>
          </a:xfrm>
          <a:prstGeom prst="rect">
            <a:avLst/>
          </a:prstGeom>
          <a:solidFill>
            <a:srgbClr val="000000">
              <a:alpha val="50000"/>
            </a:srgbClr>
          </a:solidFill>
          <a:ln>
            <a:noFill/>
          </a:ln>
        </p:spPr>
        <p:txBody>
          <a:bodyPr wrap="square" rtlCol="0" anchor="ctr">
            <a:noAutofit/>
          </a:bodyPr>
          <a:lstStyle/>
          <a:p>
            <a:pPr algn="ctr">
              <a:spcAft>
                <a:spcPts val="600"/>
              </a:spcAft>
            </a:pPr>
            <a:r>
              <a:rPr lang="en-US" sz="2800" dirty="0">
                <a:solidFill>
                  <a:srgbClr val="FFFFFF"/>
                </a:solidFill>
                <a:latin typeface="Arial Rounded MT Bold" panose="020F0704030504030204" pitchFamily="34" charset="77"/>
              </a:rPr>
              <a:t>Wilson’s Warbler</a:t>
            </a:r>
          </a:p>
        </p:txBody>
      </p:sp>
    </p:spTree>
    <p:extLst>
      <p:ext uri="{BB962C8B-B14F-4D97-AF65-F5344CB8AC3E}">
        <p14:creationId xmlns:p14="http://schemas.microsoft.com/office/powerpoint/2010/main" val="187823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20573F-07E0-5A49-AA1C-1D60CA920705}"/>
              </a:ext>
            </a:extLst>
          </p:cNvPr>
          <p:cNvPicPr>
            <a:picLocks noChangeAspect="1"/>
          </p:cNvPicPr>
          <p:nvPr/>
        </p:nvPicPr>
        <p:blipFill>
          <a:blip r:embed="rId2"/>
          <a:stretch>
            <a:fillRect/>
          </a:stretch>
        </p:blipFill>
        <p:spPr>
          <a:xfrm>
            <a:off x="6096000" y="0"/>
            <a:ext cx="5143500" cy="6858000"/>
          </a:xfrm>
          <a:prstGeom prst="rect">
            <a:avLst/>
          </a:prstGeom>
        </p:spPr>
      </p:pic>
      <p:sp>
        <p:nvSpPr>
          <p:cNvPr id="2" name="TextBox 1">
            <a:extLst>
              <a:ext uri="{FF2B5EF4-FFF2-40B4-BE49-F238E27FC236}">
                <a16:creationId xmlns:a16="http://schemas.microsoft.com/office/drawing/2014/main" id="{E054748A-DCBF-494F-A435-044F41847092}"/>
              </a:ext>
            </a:extLst>
          </p:cNvPr>
          <p:cNvSpPr txBox="1"/>
          <p:nvPr/>
        </p:nvSpPr>
        <p:spPr>
          <a:xfrm>
            <a:off x="952500" y="1228397"/>
            <a:ext cx="3968416" cy="440120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Each year since 2009, scientists at the </a:t>
            </a:r>
            <a:r>
              <a:rPr lang="en-US" sz="2000" b="1" dirty="0">
                <a:latin typeface="Arial" panose="020B0604020202020204" pitchFamily="34" charset="0"/>
                <a:cs typeface="Arial" panose="020B0604020202020204" pitchFamily="34" charset="0"/>
              </a:rPr>
              <a:t>Andrews Forest Long-Term Ecological Research site </a:t>
            </a:r>
            <a:r>
              <a:rPr lang="en-US" sz="2000" dirty="0">
                <a:latin typeface="Arial" panose="020B0604020202020204" pitchFamily="34" charset="0"/>
                <a:cs typeface="Arial" panose="020B0604020202020204" pitchFamily="34" charset="0"/>
              </a:rPr>
              <a:t>have used the same transects to measure bird populations. </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Transects</a:t>
            </a:r>
            <a:r>
              <a:rPr lang="en-US" sz="2000" dirty="0">
                <a:latin typeface="Arial" panose="020B0604020202020204" pitchFamily="34" charset="0"/>
                <a:cs typeface="Arial" panose="020B0604020202020204" pitchFamily="34" charset="0"/>
              </a:rPr>
              <a:t> are parallel lines along which measurements are taken. At specific points along the transect, the team stops and listens for bird songs and calls for 10 minutes. There are 184 survey locations, and they are visited multiple times each year. </a:t>
            </a:r>
          </a:p>
        </p:txBody>
      </p:sp>
    </p:spTree>
    <p:extLst>
      <p:ext uri="{BB962C8B-B14F-4D97-AF65-F5344CB8AC3E}">
        <p14:creationId xmlns:p14="http://schemas.microsoft.com/office/powerpoint/2010/main" val="328871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DA7B1-F0CD-AE4A-9BB4-BCD6066BD252}"/>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08132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F4DC5-9C11-EB4F-B44B-860E0D551C4D}"/>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89479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065A29-CA93-F94C-8D32-FAC815EB3C80}"/>
              </a:ext>
            </a:extLst>
          </p:cNvPr>
          <p:cNvPicPr>
            <a:picLocks noChangeAspect="1"/>
          </p:cNvPicPr>
          <p:nvPr/>
        </p:nvPicPr>
        <p:blipFill>
          <a:blip r:embed="rId3"/>
          <a:stretch>
            <a:fillRect/>
          </a:stretch>
        </p:blipFill>
        <p:spPr>
          <a:xfrm>
            <a:off x="1839912" y="709094"/>
            <a:ext cx="8512175" cy="5439812"/>
          </a:xfrm>
          <a:prstGeom prst="rect">
            <a:avLst/>
          </a:prstGeom>
        </p:spPr>
      </p:pic>
    </p:spTree>
    <p:extLst>
      <p:ext uri="{BB962C8B-B14F-4D97-AF65-F5344CB8AC3E}">
        <p14:creationId xmlns:p14="http://schemas.microsoft.com/office/powerpoint/2010/main" val="1728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1F6EEF2-4677-6549-B10A-9D6302363C97}"/>
              </a:ext>
            </a:extLst>
          </p:cNvPr>
          <p:cNvPicPr>
            <a:picLocks noChangeAspect="1"/>
          </p:cNvPicPr>
          <p:nvPr/>
        </p:nvPicPr>
        <p:blipFill>
          <a:blip r:embed="rId2"/>
          <a:stretch>
            <a:fillRect/>
          </a:stretch>
        </p:blipFill>
        <p:spPr>
          <a:xfrm>
            <a:off x="1736249" y="643467"/>
            <a:ext cx="8719502" cy="5571066"/>
          </a:xfrm>
          <a:prstGeom prst="rect">
            <a:avLst/>
          </a:prstGeom>
        </p:spPr>
      </p:pic>
    </p:spTree>
    <p:extLst>
      <p:ext uri="{BB962C8B-B14F-4D97-AF65-F5344CB8AC3E}">
        <p14:creationId xmlns:p14="http://schemas.microsoft.com/office/powerpoint/2010/main" val="2088298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122</Words>
  <Application>Microsoft Macintosh PowerPoint</Application>
  <PresentationFormat>Widescreen</PresentationFormat>
  <Paragraphs>15</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Rounded MT Bold</vt:lpstr>
      <vt:lpstr>Calibri</vt:lpstr>
      <vt:lpstr>Calibri Light</vt:lpstr>
      <vt:lpstr>Office Theme</vt:lpstr>
      <vt:lpstr>Trees and bushes, home sweet home for warblers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Trees and bushes, home sweet home for warblers</dc:title>
  <dc:creator>Kochmanski, Elizabeth</dc:creator>
  <cp:lastModifiedBy>Kochmanski, Elizabeth</cp:lastModifiedBy>
  <cp:revision>14</cp:revision>
  <dcterms:created xsi:type="dcterms:W3CDTF">2021-08-10T14:01:25Z</dcterms:created>
  <dcterms:modified xsi:type="dcterms:W3CDTF">2021-08-24T14:55:13Z</dcterms:modified>
</cp:coreProperties>
</file>