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267" r:id="rId2"/>
    <p:sldId id="268" r:id="rId3"/>
    <p:sldId id="259" r:id="rId4"/>
    <p:sldId id="256" r:id="rId5"/>
    <p:sldId id="263" r:id="rId6"/>
    <p:sldId id="264" r:id="rId7"/>
    <p:sldId id="265" r:id="rId8"/>
    <p:sldId id="261"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47"/>
    <p:restoredTop sz="80401"/>
  </p:normalViewPr>
  <p:slideViewPr>
    <p:cSldViewPr snapToGrid="0" snapToObjects="1">
      <p:cViewPr varScale="1">
        <p:scale>
          <a:sx n="89" d="100"/>
          <a:sy n="89" d="100"/>
        </p:scale>
        <p:origin x="1224"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ABEAC7-8FB8-1944-A80A-F7D8A1248A02}" type="datetimeFigureOut">
              <a:rPr lang="en-US" smtClean="0"/>
              <a:t>4/22/21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311E2C-269D-7044-BA6E-108941633A47}" type="slidenum">
              <a:rPr lang="en-US" smtClean="0"/>
              <a:t>‹#›</a:t>
            </a:fld>
            <a:endParaRPr lang="en-US"/>
          </a:p>
        </p:txBody>
      </p:sp>
    </p:spTree>
    <p:extLst>
      <p:ext uri="{BB962C8B-B14F-4D97-AF65-F5344CB8AC3E}">
        <p14:creationId xmlns:p14="http://schemas.microsoft.com/office/powerpoint/2010/main" val="2774699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starrenvironmental.com/"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photos by Anurag Agrawal unless otherwise noted</a:t>
            </a:r>
          </a:p>
        </p:txBody>
      </p:sp>
      <p:sp>
        <p:nvSpPr>
          <p:cNvPr id="4" name="Slide Number Placeholder 3"/>
          <p:cNvSpPr>
            <a:spLocks noGrp="1"/>
          </p:cNvSpPr>
          <p:nvPr>
            <p:ph type="sldNum" sz="quarter" idx="5"/>
          </p:nvPr>
        </p:nvSpPr>
        <p:spPr/>
        <p:txBody>
          <a:bodyPr/>
          <a:lstStyle/>
          <a:p>
            <a:fld id="{E5311E2C-269D-7044-BA6E-108941633A47}" type="slidenum">
              <a:rPr lang="en-US" smtClean="0"/>
              <a:t>1</a:t>
            </a:fld>
            <a:endParaRPr lang="en-US"/>
          </a:p>
        </p:txBody>
      </p:sp>
    </p:spTree>
    <p:extLst>
      <p:ext uri="{BB962C8B-B14F-4D97-AF65-F5344CB8AC3E}">
        <p14:creationId xmlns:p14="http://schemas.microsoft.com/office/powerpoint/2010/main" val="3946126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Anurag is a scientist who has long been fascinated by plants and their defenses. He thinks this comes from the fact that his mother was such an avid gardener. She would grow food, such as peppers, squashes, and tomatoes. He looks back and has memories that are associated with garden plants and their defenses. For example, he remembers eating a bitter cucumber as a kid and spitting it out. He also can still recall the bitter aroma on his hand after brushing against the sticky tomato leaves.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Anurag first started studying milkweeds 20 years ago, based on a recommendation from a friend. His friend told him of the bitter, sticky, and furry leaves that were treasured by the monarch butterfly caterpillars. This led him to study the paradox of </a:t>
            </a:r>
            <a:r>
              <a:rPr lang="en-US" sz="1200" b="1" kern="1200" dirty="0">
                <a:solidFill>
                  <a:schemeClr val="tx1"/>
                </a:solidFill>
                <a:effectLst/>
                <a:latin typeface="+mn-lt"/>
                <a:ea typeface="+mn-ea"/>
                <a:cs typeface="+mn-cs"/>
              </a:rPr>
              <a:t>coevolution</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E5311E2C-269D-7044-BA6E-108941633A47}" type="slidenum">
              <a:rPr lang="en-US" smtClean="0"/>
              <a:t>2</a:t>
            </a:fld>
            <a:endParaRPr lang="en-US"/>
          </a:p>
        </p:txBody>
      </p:sp>
    </p:spTree>
    <p:extLst>
      <p:ext uri="{BB962C8B-B14F-4D97-AF65-F5344CB8AC3E}">
        <p14:creationId xmlns:p14="http://schemas.microsoft.com/office/powerpoint/2010/main" val="152762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Coevolution</a:t>
            </a:r>
            <a:r>
              <a:rPr lang="en-US" sz="1200" kern="1200" dirty="0">
                <a:solidFill>
                  <a:schemeClr val="tx1"/>
                </a:solidFill>
                <a:effectLst/>
                <a:latin typeface="+mn-lt"/>
                <a:ea typeface="+mn-ea"/>
                <a:cs typeface="+mn-cs"/>
              </a:rPr>
              <a:t>. The milkweed and monarch have such a tight relationship that over time, milkweeds have evolved multiple ways to defend themselves against their herbivores. In response, monarchs have evolved to overcome those defenses because they need to eat the milkweed. This arms race may continue to shift back and forth over the course of evolutionary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back-and-forth battle between caterpillar and plant intrigued Anurag. He wanted to know whether milkweed’s defensive traits are still effective against monarchs, or have monarchs evolved in ways that make them unaffected by the </a:t>
            </a:r>
            <a:r>
              <a:rPr lang="en-US" sz="1200" u="none" kern="1200" dirty="0">
                <a:solidFill>
                  <a:schemeClr val="tx1"/>
                </a:solidFill>
                <a:effectLst/>
                <a:latin typeface="+mn-lt"/>
                <a:ea typeface="+mn-ea"/>
                <a:cs typeface="+mn-cs"/>
              </a:rPr>
              <a:t>defenses? Because each defense trait might be at a different phase in the coevolution process, perhaps some would be effective defenses to herbivory, but others would not be effective.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kern="1200" dirty="0">
                <a:solidFill>
                  <a:schemeClr val="tx1"/>
                </a:solidFill>
                <a:effectLst/>
                <a:latin typeface="+mn-lt"/>
                <a:ea typeface="+mn-ea"/>
                <a:cs typeface="+mn-cs"/>
              </a:rPr>
              <a:t>(photo on right by </a:t>
            </a:r>
            <a:r>
              <a:rPr lang="en-US" sz="1200" b="0" i="0" u="none" strike="noStrike" kern="1200" dirty="0">
                <a:solidFill>
                  <a:schemeClr val="tx1"/>
                </a:solidFill>
                <a:effectLst/>
                <a:latin typeface="+mn-lt"/>
                <a:ea typeface="+mn-ea"/>
                <a:cs typeface="+mn-cs"/>
                <a:hlinkClick r:id="rId3"/>
              </a:rPr>
              <a:t>Forest &amp; Kim Starr</a:t>
            </a:r>
            <a:r>
              <a:rPr lang="en-US" sz="1200" b="0" i="0" u="none" strike="noStrike" kern="1200" dirty="0">
                <a:solidFill>
                  <a:schemeClr val="tx1"/>
                </a:solidFill>
                <a:effectLst/>
                <a:latin typeface="+mn-lt"/>
                <a:ea typeface="+mn-ea"/>
                <a:cs typeface="+mn-cs"/>
              </a:rPr>
              <a:t>)</a:t>
            </a:r>
            <a:endParaRPr lang="en-US" sz="1200" u="non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5311E2C-269D-7044-BA6E-108941633A47}" type="slidenum">
              <a:rPr lang="en-US" smtClean="0"/>
              <a:t>3</a:t>
            </a:fld>
            <a:endParaRPr lang="en-US"/>
          </a:p>
        </p:txBody>
      </p:sp>
    </p:spTree>
    <p:extLst>
      <p:ext uri="{BB962C8B-B14F-4D97-AF65-F5344CB8AC3E}">
        <p14:creationId xmlns:p14="http://schemas.microsoft.com/office/powerpoint/2010/main" val="807937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Trichomes – defense trait of milkweeds against monarchs </a:t>
            </a:r>
          </a:p>
        </p:txBody>
      </p:sp>
      <p:sp>
        <p:nvSpPr>
          <p:cNvPr id="4" name="Slide Number Placeholder 3"/>
          <p:cNvSpPr>
            <a:spLocks noGrp="1"/>
          </p:cNvSpPr>
          <p:nvPr>
            <p:ph type="sldNum" sz="quarter" idx="5"/>
          </p:nvPr>
        </p:nvSpPr>
        <p:spPr/>
        <p:txBody>
          <a:bodyPr/>
          <a:lstStyle/>
          <a:p>
            <a:fld id="{E5311E2C-269D-7044-BA6E-108941633A47}" type="slidenum">
              <a:rPr lang="en-US" smtClean="0"/>
              <a:t>4</a:t>
            </a:fld>
            <a:endParaRPr lang="en-US"/>
          </a:p>
        </p:txBody>
      </p:sp>
    </p:spTree>
    <p:extLst>
      <p:ext uri="{BB962C8B-B14F-4D97-AF65-F5344CB8AC3E}">
        <p14:creationId xmlns:p14="http://schemas.microsoft.com/office/powerpoint/2010/main" val="917565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Latex – defense trait of milkweeds against monarchs </a:t>
            </a:r>
          </a:p>
          <a:p>
            <a:endParaRPr lang="en-US" dirty="0"/>
          </a:p>
        </p:txBody>
      </p:sp>
      <p:sp>
        <p:nvSpPr>
          <p:cNvPr id="4" name="Slide Number Placeholder 3"/>
          <p:cNvSpPr>
            <a:spLocks noGrp="1"/>
          </p:cNvSpPr>
          <p:nvPr>
            <p:ph type="sldNum" sz="quarter" idx="5"/>
          </p:nvPr>
        </p:nvSpPr>
        <p:spPr/>
        <p:txBody>
          <a:bodyPr/>
          <a:lstStyle/>
          <a:p>
            <a:fld id="{E5311E2C-269D-7044-BA6E-108941633A47}" type="slidenum">
              <a:rPr lang="en-US" smtClean="0"/>
              <a:t>5</a:t>
            </a:fld>
            <a:endParaRPr lang="en-US"/>
          </a:p>
        </p:txBody>
      </p:sp>
    </p:spTree>
    <p:extLst>
      <p:ext uri="{BB962C8B-B14F-4D97-AF65-F5344CB8AC3E}">
        <p14:creationId xmlns:p14="http://schemas.microsoft.com/office/powerpoint/2010/main" val="2961625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Cardiac glycosides – defense trait of milkweeds against monarchs </a:t>
            </a:r>
          </a:p>
          <a:p>
            <a:endParaRPr lang="en-US" dirty="0"/>
          </a:p>
        </p:txBody>
      </p:sp>
      <p:sp>
        <p:nvSpPr>
          <p:cNvPr id="4" name="Slide Number Placeholder 3"/>
          <p:cNvSpPr>
            <a:spLocks noGrp="1"/>
          </p:cNvSpPr>
          <p:nvPr>
            <p:ph type="sldNum" sz="quarter" idx="5"/>
          </p:nvPr>
        </p:nvSpPr>
        <p:spPr/>
        <p:txBody>
          <a:bodyPr/>
          <a:lstStyle/>
          <a:p>
            <a:fld id="{E5311E2C-269D-7044-BA6E-108941633A47}" type="slidenum">
              <a:rPr lang="en-US" smtClean="0"/>
              <a:t>6</a:t>
            </a:fld>
            <a:endParaRPr lang="en-US"/>
          </a:p>
        </p:txBody>
      </p:sp>
    </p:spTree>
    <p:extLst>
      <p:ext uri="{BB962C8B-B14F-4D97-AF65-F5344CB8AC3E}">
        <p14:creationId xmlns:p14="http://schemas.microsoft.com/office/powerpoint/2010/main" val="99103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left shows a stinkbug predator eating a monarch.</a:t>
            </a:r>
          </a:p>
          <a:p>
            <a:r>
              <a:rPr lang="en-US" dirty="0"/>
              <a:t>Bottom left shows a monarch cutting the stem to prevent latex from flowing into the leaf.</a:t>
            </a:r>
          </a:p>
          <a:p>
            <a:r>
              <a:rPr lang="en-US" dirty="0"/>
              <a:t>Photo on right shows a dead monarch that drowned in latex.</a:t>
            </a:r>
          </a:p>
        </p:txBody>
      </p:sp>
      <p:sp>
        <p:nvSpPr>
          <p:cNvPr id="4" name="Slide Number Placeholder 3"/>
          <p:cNvSpPr>
            <a:spLocks noGrp="1"/>
          </p:cNvSpPr>
          <p:nvPr>
            <p:ph type="sldNum" sz="quarter" idx="5"/>
          </p:nvPr>
        </p:nvSpPr>
        <p:spPr/>
        <p:txBody>
          <a:bodyPr/>
          <a:lstStyle/>
          <a:p>
            <a:fld id="{E5311E2C-269D-7044-BA6E-108941633A47}" type="slidenum">
              <a:rPr lang="en-US" smtClean="0"/>
              <a:t>7</a:t>
            </a:fld>
            <a:endParaRPr lang="en-US"/>
          </a:p>
        </p:txBody>
      </p:sp>
    </p:spTree>
    <p:extLst>
      <p:ext uri="{BB962C8B-B14F-4D97-AF65-F5344CB8AC3E}">
        <p14:creationId xmlns:p14="http://schemas.microsoft.com/office/powerpoint/2010/main" val="2990880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they place monarch caterpillars on leaves</a:t>
            </a:r>
          </a:p>
        </p:txBody>
      </p:sp>
      <p:sp>
        <p:nvSpPr>
          <p:cNvPr id="4" name="Slide Number Placeholder 3"/>
          <p:cNvSpPr>
            <a:spLocks noGrp="1"/>
          </p:cNvSpPr>
          <p:nvPr>
            <p:ph type="sldNum" sz="quarter" idx="5"/>
          </p:nvPr>
        </p:nvSpPr>
        <p:spPr/>
        <p:txBody>
          <a:bodyPr/>
          <a:lstStyle/>
          <a:p>
            <a:fld id="{E5311E2C-269D-7044-BA6E-108941633A47}" type="slidenum">
              <a:rPr lang="en-US" smtClean="0"/>
              <a:t>8</a:t>
            </a:fld>
            <a:endParaRPr lang="en-US"/>
          </a:p>
        </p:txBody>
      </p:sp>
    </p:spTree>
    <p:extLst>
      <p:ext uri="{BB962C8B-B14F-4D97-AF65-F5344CB8AC3E}">
        <p14:creationId xmlns:p14="http://schemas.microsoft.com/office/powerpoint/2010/main" val="3650887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DB4D3-A229-3044-9507-B38C171680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DA8AC5-0805-5940-92E4-D4F9615BC8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1972D5-C48C-4D4D-8D89-E313B8B21D8F}"/>
              </a:ext>
            </a:extLst>
          </p:cNvPr>
          <p:cNvSpPr>
            <a:spLocks noGrp="1"/>
          </p:cNvSpPr>
          <p:nvPr>
            <p:ph type="dt" sz="half" idx="10"/>
          </p:nvPr>
        </p:nvSpPr>
        <p:spPr/>
        <p:txBody>
          <a:bodyPr/>
          <a:lstStyle/>
          <a:p>
            <a:fld id="{086CCFAD-47E5-B74A-BDAD-C046EA15C5E7}" type="datetimeFigureOut">
              <a:rPr lang="en-US" smtClean="0"/>
              <a:t>4/22/21</a:t>
            </a:fld>
            <a:endParaRPr lang="en-US"/>
          </a:p>
        </p:txBody>
      </p:sp>
      <p:sp>
        <p:nvSpPr>
          <p:cNvPr id="5" name="Footer Placeholder 4">
            <a:extLst>
              <a:ext uri="{FF2B5EF4-FFF2-40B4-BE49-F238E27FC236}">
                <a16:creationId xmlns:a16="http://schemas.microsoft.com/office/drawing/2014/main" id="{7763C07A-F8A5-AD4C-8622-143F3B2E97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75BCEE-78F4-9D45-BF06-F6AFD83A4DA3}"/>
              </a:ext>
            </a:extLst>
          </p:cNvPr>
          <p:cNvSpPr>
            <a:spLocks noGrp="1"/>
          </p:cNvSpPr>
          <p:nvPr>
            <p:ph type="sldNum" sz="quarter" idx="12"/>
          </p:nvPr>
        </p:nvSpPr>
        <p:spPr/>
        <p:txBody>
          <a:bodyPr/>
          <a:lstStyle/>
          <a:p>
            <a:fld id="{3EB7AC24-2A86-BC44-9727-0D01A34E4B3C}" type="slidenum">
              <a:rPr lang="en-US" smtClean="0"/>
              <a:t>‹#›</a:t>
            </a:fld>
            <a:endParaRPr lang="en-US"/>
          </a:p>
        </p:txBody>
      </p:sp>
    </p:spTree>
    <p:extLst>
      <p:ext uri="{BB962C8B-B14F-4D97-AF65-F5344CB8AC3E}">
        <p14:creationId xmlns:p14="http://schemas.microsoft.com/office/powerpoint/2010/main" val="2959758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38A32-C387-014C-8387-4054DF6E73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EE6840-9F76-9444-8D9B-6F72F4C773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338EF1-F823-F148-BA2E-80D20A4EE029}"/>
              </a:ext>
            </a:extLst>
          </p:cNvPr>
          <p:cNvSpPr>
            <a:spLocks noGrp="1"/>
          </p:cNvSpPr>
          <p:nvPr>
            <p:ph type="dt" sz="half" idx="10"/>
          </p:nvPr>
        </p:nvSpPr>
        <p:spPr/>
        <p:txBody>
          <a:bodyPr/>
          <a:lstStyle/>
          <a:p>
            <a:fld id="{086CCFAD-47E5-B74A-BDAD-C046EA15C5E7}" type="datetimeFigureOut">
              <a:rPr lang="en-US" smtClean="0"/>
              <a:t>4/22/21</a:t>
            </a:fld>
            <a:endParaRPr lang="en-US"/>
          </a:p>
        </p:txBody>
      </p:sp>
      <p:sp>
        <p:nvSpPr>
          <p:cNvPr id="5" name="Footer Placeholder 4">
            <a:extLst>
              <a:ext uri="{FF2B5EF4-FFF2-40B4-BE49-F238E27FC236}">
                <a16:creationId xmlns:a16="http://schemas.microsoft.com/office/drawing/2014/main" id="{884CC63A-42E9-A04A-BB5B-2EA1E1309D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03518E-BEED-A341-88C9-2E291E50E077}"/>
              </a:ext>
            </a:extLst>
          </p:cNvPr>
          <p:cNvSpPr>
            <a:spLocks noGrp="1"/>
          </p:cNvSpPr>
          <p:nvPr>
            <p:ph type="sldNum" sz="quarter" idx="12"/>
          </p:nvPr>
        </p:nvSpPr>
        <p:spPr/>
        <p:txBody>
          <a:bodyPr/>
          <a:lstStyle/>
          <a:p>
            <a:fld id="{3EB7AC24-2A86-BC44-9727-0D01A34E4B3C}" type="slidenum">
              <a:rPr lang="en-US" smtClean="0"/>
              <a:t>‹#›</a:t>
            </a:fld>
            <a:endParaRPr lang="en-US"/>
          </a:p>
        </p:txBody>
      </p:sp>
    </p:spTree>
    <p:extLst>
      <p:ext uri="{BB962C8B-B14F-4D97-AF65-F5344CB8AC3E}">
        <p14:creationId xmlns:p14="http://schemas.microsoft.com/office/powerpoint/2010/main" val="766334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6EC877-D790-2F40-8E86-B3EB952F5C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0529E1-9070-4247-95EA-CD06B989E2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F0FB0F-8B57-5B47-AA1E-36BC6CCDE326}"/>
              </a:ext>
            </a:extLst>
          </p:cNvPr>
          <p:cNvSpPr>
            <a:spLocks noGrp="1"/>
          </p:cNvSpPr>
          <p:nvPr>
            <p:ph type="dt" sz="half" idx="10"/>
          </p:nvPr>
        </p:nvSpPr>
        <p:spPr/>
        <p:txBody>
          <a:bodyPr/>
          <a:lstStyle/>
          <a:p>
            <a:fld id="{086CCFAD-47E5-B74A-BDAD-C046EA15C5E7}" type="datetimeFigureOut">
              <a:rPr lang="en-US" smtClean="0"/>
              <a:t>4/22/21</a:t>
            </a:fld>
            <a:endParaRPr lang="en-US"/>
          </a:p>
        </p:txBody>
      </p:sp>
      <p:sp>
        <p:nvSpPr>
          <p:cNvPr id="5" name="Footer Placeholder 4">
            <a:extLst>
              <a:ext uri="{FF2B5EF4-FFF2-40B4-BE49-F238E27FC236}">
                <a16:creationId xmlns:a16="http://schemas.microsoft.com/office/drawing/2014/main" id="{D366DE1D-3637-C14F-A814-E96FF4ED4D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1C7903-0801-8342-A98D-9B6F1F898E53}"/>
              </a:ext>
            </a:extLst>
          </p:cNvPr>
          <p:cNvSpPr>
            <a:spLocks noGrp="1"/>
          </p:cNvSpPr>
          <p:nvPr>
            <p:ph type="sldNum" sz="quarter" idx="12"/>
          </p:nvPr>
        </p:nvSpPr>
        <p:spPr/>
        <p:txBody>
          <a:bodyPr/>
          <a:lstStyle/>
          <a:p>
            <a:fld id="{3EB7AC24-2A86-BC44-9727-0D01A34E4B3C}" type="slidenum">
              <a:rPr lang="en-US" smtClean="0"/>
              <a:t>‹#›</a:t>
            </a:fld>
            <a:endParaRPr lang="en-US"/>
          </a:p>
        </p:txBody>
      </p:sp>
    </p:spTree>
    <p:extLst>
      <p:ext uri="{BB962C8B-B14F-4D97-AF65-F5344CB8AC3E}">
        <p14:creationId xmlns:p14="http://schemas.microsoft.com/office/powerpoint/2010/main" val="3824456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BB783-BF76-B848-B421-B7E93E34AD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10C4D2-9E78-0843-B6FF-99B5E99C68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F161DC-53D6-DE4A-A61C-C1DBF3C3A6D1}"/>
              </a:ext>
            </a:extLst>
          </p:cNvPr>
          <p:cNvSpPr>
            <a:spLocks noGrp="1"/>
          </p:cNvSpPr>
          <p:nvPr>
            <p:ph type="dt" sz="half" idx="10"/>
          </p:nvPr>
        </p:nvSpPr>
        <p:spPr/>
        <p:txBody>
          <a:bodyPr/>
          <a:lstStyle/>
          <a:p>
            <a:fld id="{086CCFAD-47E5-B74A-BDAD-C046EA15C5E7}" type="datetimeFigureOut">
              <a:rPr lang="en-US" smtClean="0"/>
              <a:t>4/22/21</a:t>
            </a:fld>
            <a:endParaRPr lang="en-US"/>
          </a:p>
        </p:txBody>
      </p:sp>
      <p:sp>
        <p:nvSpPr>
          <p:cNvPr id="5" name="Footer Placeholder 4">
            <a:extLst>
              <a:ext uri="{FF2B5EF4-FFF2-40B4-BE49-F238E27FC236}">
                <a16:creationId xmlns:a16="http://schemas.microsoft.com/office/drawing/2014/main" id="{2CD2D3F8-F378-2740-B6BF-5C325B40B9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0CFE25-7140-D44F-840A-D536112BAEA2}"/>
              </a:ext>
            </a:extLst>
          </p:cNvPr>
          <p:cNvSpPr>
            <a:spLocks noGrp="1"/>
          </p:cNvSpPr>
          <p:nvPr>
            <p:ph type="sldNum" sz="quarter" idx="12"/>
          </p:nvPr>
        </p:nvSpPr>
        <p:spPr/>
        <p:txBody>
          <a:bodyPr/>
          <a:lstStyle/>
          <a:p>
            <a:fld id="{3EB7AC24-2A86-BC44-9727-0D01A34E4B3C}" type="slidenum">
              <a:rPr lang="en-US" smtClean="0"/>
              <a:t>‹#›</a:t>
            </a:fld>
            <a:endParaRPr lang="en-US"/>
          </a:p>
        </p:txBody>
      </p:sp>
    </p:spTree>
    <p:extLst>
      <p:ext uri="{BB962C8B-B14F-4D97-AF65-F5344CB8AC3E}">
        <p14:creationId xmlns:p14="http://schemas.microsoft.com/office/powerpoint/2010/main" val="2501836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9816B-2C24-D341-BA21-A63BC40C03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71D02B6-6E3D-D440-B256-9417DC3AD1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CD5A44-B114-D947-8458-5995ED3ECA77}"/>
              </a:ext>
            </a:extLst>
          </p:cNvPr>
          <p:cNvSpPr>
            <a:spLocks noGrp="1"/>
          </p:cNvSpPr>
          <p:nvPr>
            <p:ph type="dt" sz="half" idx="10"/>
          </p:nvPr>
        </p:nvSpPr>
        <p:spPr/>
        <p:txBody>
          <a:bodyPr/>
          <a:lstStyle/>
          <a:p>
            <a:fld id="{086CCFAD-47E5-B74A-BDAD-C046EA15C5E7}" type="datetimeFigureOut">
              <a:rPr lang="en-US" smtClean="0"/>
              <a:t>4/22/21</a:t>
            </a:fld>
            <a:endParaRPr lang="en-US"/>
          </a:p>
        </p:txBody>
      </p:sp>
      <p:sp>
        <p:nvSpPr>
          <p:cNvPr id="5" name="Footer Placeholder 4">
            <a:extLst>
              <a:ext uri="{FF2B5EF4-FFF2-40B4-BE49-F238E27FC236}">
                <a16:creationId xmlns:a16="http://schemas.microsoft.com/office/drawing/2014/main" id="{2AF4E3F3-8448-7C4B-A405-CA720F944C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B11D6E-6E67-A04C-B58E-DD6ECD9FB4A3}"/>
              </a:ext>
            </a:extLst>
          </p:cNvPr>
          <p:cNvSpPr>
            <a:spLocks noGrp="1"/>
          </p:cNvSpPr>
          <p:nvPr>
            <p:ph type="sldNum" sz="quarter" idx="12"/>
          </p:nvPr>
        </p:nvSpPr>
        <p:spPr/>
        <p:txBody>
          <a:bodyPr/>
          <a:lstStyle/>
          <a:p>
            <a:fld id="{3EB7AC24-2A86-BC44-9727-0D01A34E4B3C}" type="slidenum">
              <a:rPr lang="en-US" smtClean="0"/>
              <a:t>‹#›</a:t>
            </a:fld>
            <a:endParaRPr lang="en-US"/>
          </a:p>
        </p:txBody>
      </p:sp>
    </p:spTree>
    <p:extLst>
      <p:ext uri="{BB962C8B-B14F-4D97-AF65-F5344CB8AC3E}">
        <p14:creationId xmlns:p14="http://schemas.microsoft.com/office/powerpoint/2010/main" val="1260366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7A923-94C8-8641-8D42-7903BA2B88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B653BF-604F-F84A-9AC2-374659011C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26686B-B46D-2E41-A439-7CD451D43F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E8A00F-A178-2B4E-9172-F7C0B9CCF0E3}"/>
              </a:ext>
            </a:extLst>
          </p:cNvPr>
          <p:cNvSpPr>
            <a:spLocks noGrp="1"/>
          </p:cNvSpPr>
          <p:nvPr>
            <p:ph type="dt" sz="half" idx="10"/>
          </p:nvPr>
        </p:nvSpPr>
        <p:spPr/>
        <p:txBody>
          <a:bodyPr/>
          <a:lstStyle/>
          <a:p>
            <a:fld id="{086CCFAD-47E5-B74A-BDAD-C046EA15C5E7}" type="datetimeFigureOut">
              <a:rPr lang="en-US" smtClean="0"/>
              <a:t>4/22/21</a:t>
            </a:fld>
            <a:endParaRPr lang="en-US"/>
          </a:p>
        </p:txBody>
      </p:sp>
      <p:sp>
        <p:nvSpPr>
          <p:cNvPr id="6" name="Footer Placeholder 5">
            <a:extLst>
              <a:ext uri="{FF2B5EF4-FFF2-40B4-BE49-F238E27FC236}">
                <a16:creationId xmlns:a16="http://schemas.microsoft.com/office/drawing/2014/main" id="{B0FD7DAD-1387-704E-AFD3-C841D7128E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120BC6-88E0-D740-BAB5-C403ECE1FD3B}"/>
              </a:ext>
            </a:extLst>
          </p:cNvPr>
          <p:cNvSpPr>
            <a:spLocks noGrp="1"/>
          </p:cNvSpPr>
          <p:nvPr>
            <p:ph type="sldNum" sz="quarter" idx="12"/>
          </p:nvPr>
        </p:nvSpPr>
        <p:spPr/>
        <p:txBody>
          <a:bodyPr/>
          <a:lstStyle/>
          <a:p>
            <a:fld id="{3EB7AC24-2A86-BC44-9727-0D01A34E4B3C}" type="slidenum">
              <a:rPr lang="en-US" smtClean="0"/>
              <a:t>‹#›</a:t>
            </a:fld>
            <a:endParaRPr lang="en-US"/>
          </a:p>
        </p:txBody>
      </p:sp>
    </p:spTree>
    <p:extLst>
      <p:ext uri="{BB962C8B-B14F-4D97-AF65-F5344CB8AC3E}">
        <p14:creationId xmlns:p14="http://schemas.microsoft.com/office/powerpoint/2010/main" val="1827034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BC119-817E-1141-BDE1-E208BF1460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B9E7A0-053C-1841-889A-20B192FCA5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D3427A-72C3-354D-BB16-DC33DB172D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982B9C-02C2-B94F-BCC9-D0DE607FDB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528B46-309B-E74E-97C2-2C056A811B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BE5F46-2707-FC4B-95CF-2A132DC791B8}"/>
              </a:ext>
            </a:extLst>
          </p:cNvPr>
          <p:cNvSpPr>
            <a:spLocks noGrp="1"/>
          </p:cNvSpPr>
          <p:nvPr>
            <p:ph type="dt" sz="half" idx="10"/>
          </p:nvPr>
        </p:nvSpPr>
        <p:spPr/>
        <p:txBody>
          <a:bodyPr/>
          <a:lstStyle/>
          <a:p>
            <a:fld id="{086CCFAD-47E5-B74A-BDAD-C046EA15C5E7}" type="datetimeFigureOut">
              <a:rPr lang="en-US" smtClean="0"/>
              <a:t>4/22/21</a:t>
            </a:fld>
            <a:endParaRPr lang="en-US"/>
          </a:p>
        </p:txBody>
      </p:sp>
      <p:sp>
        <p:nvSpPr>
          <p:cNvPr id="8" name="Footer Placeholder 7">
            <a:extLst>
              <a:ext uri="{FF2B5EF4-FFF2-40B4-BE49-F238E27FC236}">
                <a16:creationId xmlns:a16="http://schemas.microsoft.com/office/drawing/2014/main" id="{B078C668-2D2B-F54E-A3ED-562323216A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1CB57E-C827-C44C-A9E0-9FD800247462}"/>
              </a:ext>
            </a:extLst>
          </p:cNvPr>
          <p:cNvSpPr>
            <a:spLocks noGrp="1"/>
          </p:cNvSpPr>
          <p:nvPr>
            <p:ph type="sldNum" sz="quarter" idx="12"/>
          </p:nvPr>
        </p:nvSpPr>
        <p:spPr/>
        <p:txBody>
          <a:bodyPr/>
          <a:lstStyle/>
          <a:p>
            <a:fld id="{3EB7AC24-2A86-BC44-9727-0D01A34E4B3C}" type="slidenum">
              <a:rPr lang="en-US" smtClean="0"/>
              <a:t>‹#›</a:t>
            </a:fld>
            <a:endParaRPr lang="en-US"/>
          </a:p>
        </p:txBody>
      </p:sp>
    </p:spTree>
    <p:extLst>
      <p:ext uri="{BB962C8B-B14F-4D97-AF65-F5344CB8AC3E}">
        <p14:creationId xmlns:p14="http://schemas.microsoft.com/office/powerpoint/2010/main" val="3799507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6F5AC-2A6C-A845-8367-56FA8150D7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EAF0E5-2D75-894C-91B4-2B46F23B4B83}"/>
              </a:ext>
            </a:extLst>
          </p:cNvPr>
          <p:cNvSpPr>
            <a:spLocks noGrp="1"/>
          </p:cNvSpPr>
          <p:nvPr>
            <p:ph type="dt" sz="half" idx="10"/>
          </p:nvPr>
        </p:nvSpPr>
        <p:spPr/>
        <p:txBody>
          <a:bodyPr/>
          <a:lstStyle/>
          <a:p>
            <a:fld id="{086CCFAD-47E5-B74A-BDAD-C046EA15C5E7}" type="datetimeFigureOut">
              <a:rPr lang="en-US" smtClean="0"/>
              <a:t>4/22/21</a:t>
            </a:fld>
            <a:endParaRPr lang="en-US"/>
          </a:p>
        </p:txBody>
      </p:sp>
      <p:sp>
        <p:nvSpPr>
          <p:cNvPr id="4" name="Footer Placeholder 3">
            <a:extLst>
              <a:ext uri="{FF2B5EF4-FFF2-40B4-BE49-F238E27FC236}">
                <a16:creationId xmlns:a16="http://schemas.microsoft.com/office/drawing/2014/main" id="{4C0B6456-21EB-434F-8774-293304BE35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AF67B2-AE42-E648-AA0D-6A5F9D9AD96F}"/>
              </a:ext>
            </a:extLst>
          </p:cNvPr>
          <p:cNvSpPr>
            <a:spLocks noGrp="1"/>
          </p:cNvSpPr>
          <p:nvPr>
            <p:ph type="sldNum" sz="quarter" idx="12"/>
          </p:nvPr>
        </p:nvSpPr>
        <p:spPr/>
        <p:txBody>
          <a:bodyPr/>
          <a:lstStyle/>
          <a:p>
            <a:fld id="{3EB7AC24-2A86-BC44-9727-0D01A34E4B3C}" type="slidenum">
              <a:rPr lang="en-US" smtClean="0"/>
              <a:t>‹#›</a:t>
            </a:fld>
            <a:endParaRPr lang="en-US"/>
          </a:p>
        </p:txBody>
      </p:sp>
    </p:spTree>
    <p:extLst>
      <p:ext uri="{BB962C8B-B14F-4D97-AF65-F5344CB8AC3E}">
        <p14:creationId xmlns:p14="http://schemas.microsoft.com/office/powerpoint/2010/main" val="2394037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95FBE8-A74D-CF49-A953-201D63A29487}"/>
              </a:ext>
            </a:extLst>
          </p:cNvPr>
          <p:cNvSpPr>
            <a:spLocks noGrp="1"/>
          </p:cNvSpPr>
          <p:nvPr>
            <p:ph type="dt" sz="half" idx="10"/>
          </p:nvPr>
        </p:nvSpPr>
        <p:spPr/>
        <p:txBody>
          <a:bodyPr/>
          <a:lstStyle/>
          <a:p>
            <a:fld id="{086CCFAD-47E5-B74A-BDAD-C046EA15C5E7}" type="datetimeFigureOut">
              <a:rPr lang="en-US" smtClean="0"/>
              <a:t>4/22/21</a:t>
            </a:fld>
            <a:endParaRPr lang="en-US"/>
          </a:p>
        </p:txBody>
      </p:sp>
      <p:sp>
        <p:nvSpPr>
          <p:cNvPr id="3" name="Footer Placeholder 2">
            <a:extLst>
              <a:ext uri="{FF2B5EF4-FFF2-40B4-BE49-F238E27FC236}">
                <a16:creationId xmlns:a16="http://schemas.microsoft.com/office/drawing/2014/main" id="{410D1A00-F1AE-F345-8DBF-A18C4361A2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9A3985-B353-BA48-B3E0-C313AF87272B}"/>
              </a:ext>
            </a:extLst>
          </p:cNvPr>
          <p:cNvSpPr>
            <a:spLocks noGrp="1"/>
          </p:cNvSpPr>
          <p:nvPr>
            <p:ph type="sldNum" sz="quarter" idx="12"/>
          </p:nvPr>
        </p:nvSpPr>
        <p:spPr/>
        <p:txBody>
          <a:bodyPr/>
          <a:lstStyle/>
          <a:p>
            <a:fld id="{3EB7AC24-2A86-BC44-9727-0D01A34E4B3C}" type="slidenum">
              <a:rPr lang="en-US" smtClean="0"/>
              <a:t>‹#›</a:t>
            </a:fld>
            <a:endParaRPr lang="en-US"/>
          </a:p>
        </p:txBody>
      </p:sp>
    </p:spTree>
    <p:extLst>
      <p:ext uri="{BB962C8B-B14F-4D97-AF65-F5344CB8AC3E}">
        <p14:creationId xmlns:p14="http://schemas.microsoft.com/office/powerpoint/2010/main" val="2556669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775D0-5104-A843-A15A-CA4EA07B81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2222EE-DD17-3E41-9E8A-893C243263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C0AA36-F687-5C4F-8EB2-E614F51940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73415C-570B-9B4D-A864-4DFEA12BC757}"/>
              </a:ext>
            </a:extLst>
          </p:cNvPr>
          <p:cNvSpPr>
            <a:spLocks noGrp="1"/>
          </p:cNvSpPr>
          <p:nvPr>
            <p:ph type="dt" sz="half" idx="10"/>
          </p:nvPr>
        </p:nvSpPr>
        <p:spPr/>
        <p:txBody>
          <a:bodyPr/>
          <a:lstStyle/>
          <a:p>
            <a:fld id="{086CCFAD-47E5-B74A-BDAD-C046EA15C5E7}" type="datetimeFigureOut">
              <a:rPr lang="en-US" smtClean="0"/>
              <a:t>4/22/21</a:t>
            </a:fld>
            <a:endParaRPr lang="en-US"/>
          </a:p>
        </p:txBody>
      </p:sp>
      <p:sp>
        <p:nvSpPr>
          <p:cNvPr id="6" name="Footer Placeholder 5">
            <a:extLst>
              <a:ext uri="{FF2B5EF4-FFF2-40B4-BE49-F238E27FC236}">
                <a16:creationId xmlns:a16="http://schemas.microsoft.com/office/drawing/2014/main" id="{633655E3-08FA-BE4B-95CC-0FB77C1E25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0031C6-93C2-3744-8AA9-2493D56796BE}"/>
              </a:ext>
            </a:extLst>
          </p:cNvPr>
          <p:cNvSpPr>
            <a:spLocks noGrp="1"/>
          </p:cNvSpPr>
          <p:nvPr>
            <p:ph type="sldNum" sz="quarter" idx="12"/>
          </p:nvPr>
        </p:nvSpPr>
        <p:spPr/>
        <p:txBody>
          <a:bodyPr/>
          <a:lstStyle/>
          <a:p>
            <a:fld id="{3EB7AC24-2A86-BC44-9727-0D01A34E4B3C}" type="slidenum">
              <a:rPr lang="en-US" smtClean="0"/>
              <a:t>‹#›</a:t>
            </a:fld>
            <a:endParaRPr lang="en-US"/>
          </a:p>
        </p:txBody>
      </p:sp>
    </p:spTree>
    <p:extLst>
      <p:ext uri="{BB962C8B-B14F-4D97-AF65-F5344CB8AC3E}">
        <p14:creationId xmlns:p14="http://schemas.microsoft.com/office/powerpoint/2010/main" val="2833630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8B339-AFEC-BC4D-B6F1-780055C514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1DF608-167F-4346-933D-831BEAB67D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302291-DBF5-8C40-8B9A-9CE9DC32DD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436E4D-8435-6B4C-9F3E-3E7B9BFDEA77}"/>
              </a:ext>
            </a:extLst>
          </p:cNvPr>
          <p:cNvSpPr>
            <a:spLocks noGrp="1"/>
          </p:cNvSpPr>
          <p:nvPr>
            <p:ph type="dt" sz="half" idx="10"/>
          </p:nvPr>
        </p:nvSpPr>
        <p:spPr/>
        <p:txBody>
          <a:bodyPr/>
          <a:lstStyle/>
          <a:p>
            <a:fld id="{086CCFAD-47E5-B74A-BDAD-C046EA15C5E7}" type="datetimeFigureOut">
              <a:rPr lang="en-US" smtClean="0"/>
              <a:t>4/22/21</a:t>
            </a:fld>
            <a:endParaRPr lang="en-US"/>
          </a:p>
        </p:txBody>
      </p:sp>
      <p:sp>
        <p:nvSpPr>
          <p:cNvPr id="6" name="Footer Placeholder 5">
            <a:extLst>
              <a:ext uri="{FF2B5EF4-FFF2-40B4-BE49-F238E27FC236}">
                <a16:creationId xmlns:a16="http://schemas.microsoft.com/office/drawing/2014/main" id="{4B76F25E-6A58-1D49-A73A-7FDB9302C6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7A29FB-1CE3-F141-9244-89CB46A3E1C9}"/>
              </a:ext>
            </a:extLst>
          </p:cNvPr>
          <p:cNvSpPr>
            <a:spLocks noGrp="1"/>
          </p:cNvSpPr>
          <p:nvPr>
            <p:ph type="sldNum" sz="quarter" idx="12"/>
          </p:nvPr>
        </p:nvSpPr>
        <p:spPr/>
        <p:txBody>
          <a:bodyPr/>
          <a:lstStyle/>
          <a:p>
            <a:fld id="{3EB7AC24-2A86-BC44-9727-0D01A34E4B3C}" type="slidenum">
              <a:rPr lang="en-US" smtClean="0"/>
              <a:t>‹#›</a:t>
            </a:fld>
            <a:endParaRPr lang="en-US"/>
          </a:p>
        </p:txBody>
      </p:sp>
    </p:spTree>
    <p:extLst>
      <p:ext uri="{BB962C8B-B14F-4D97-AF65-F5344CB8AC3E}">
        <p14:creationId xmlns:p14="http://schemas.microsoft.com/office/powerpoint/2010/main" val="2385225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F778EF-8F91-534F-AA27-46D016782B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1BEDFC-4777-DE4F-8BD7-41E1B98975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FBF211-9580-BF42-BE40-4BFE92AAD4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CFAD-47E5-B74A-BDAD-C046EA15C5E7}" type="datetimeFigureOut">
              <a:rPr lang="en-US" smtClean="0"/>
              <a:t>4/22/21</a:t>
            </a:fld>
            <a:endParaRPr lang="en-US"/>
          </a:p>
        </p:txBody>
      </p:sp>
      <p:sp>
        <p:nvSpPr>
          <p:cNvPr id="5" name="Footer Placeholder 4">
            <a:extLst>
              <a:ext uri="{FF2B5EF4-FFF2-40B4-BE49-F238E27FC236}">
                <a16:creationId xmlns:a16="http://schemas.microsoft.com/office/drawing/2014/main" id="{38E36C58-5A5F-7243-85F3-F5BF34C159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9A5F81-99F7-C340-8077-AFFEBBB018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B7AC24-2A86-BC44-9727-0D01A34E4B3C}" type="slidenum">
              <a:rPr lang="en-US" smtClean="0"/>
              <a:t>‹#›</a:t>
            </a:fld>
            <a:endParaRPr lang="en-US"/>
          </a:p>
        </p:txBody>
      </p:sp>
    </p:spTree>
    <p:extLst>
      <p:ext uri="{BB962C8B-B14F-4D97-AF65-F5344CB8AC3E}">
        <p14:creationId xmlns:p14="http://schemas.microsoft.com/office/powerpoint/2010/main" val="32343660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AA95A-C780-1943-B06E-FE026B69A318}"/>
              </a:ext>
            </a:extLst>
          </p:cNvPr>
          <p:cNvSpPr>
            <a:spLocks noGrp="1"/>
          </p:cNvSpPr>
          <p:nvPr>
            <p:ph type="ctrTitle"/>
          </p:nvPr>
        </p:nvSpPr>
        <p:spPr>
          <a:xfrm>
            <a:off x="1524000" y="1760037"/>
            <a:ext cx="9144000" cy="2387600"/>
          </a:xfrm>
        </p:spPr>
        <p:txBody>
          <a:bodyPr>
            <a:normAutofit/>
          </a:bodyPr>
          <a:lstStyle/>
          <a:p>
            <a:r>
              <a:rPr lang="en-US" b="1"/>
              <a:t>How milkweed plants defend against monarch butterflies</a:t>
            </a:r>
            <a:endParaRPr lang="en-US" dirty="0"/>
          </a:p>
        </p:txBody>
      </p:sp>
      <p:sp>
        <p:nvSpPr>
          <p:cNvPr id="3" name="Subtitle 2">
            <a:extLst>
              <a:ext uri="{FF2B5EF4-FFF2-40B4-BE49-F238E27FC236}">
                <a16:creationId xmlns:a16="http://schemas.microsoft.com/office/drawing/2014/main" id="{CD790CCD-DBF4-2146-B6F1-3332856DB13B}"/>
              </a:ext>
            </a:extLst>
          </p:cNvPr>
          <p:cNvSpPr>
            <a:spLocks noGrp="1"/>
          </p:cNvSpPr>
          <p:nvPr>
            <p:ph type="subTitle" idx="1"/>
          </p:nvPr>
        </p:nvSpPr>
        <p:spPr>
          <a:xfrm>
            <a:off x="1524000" y="4720975"/>
            <a:ext cx="9144000" cy="1655762"/>
          </a:xfrm>
        </p:spPr>
        <p:txBody>
          <a:bodyPr/>
          <a:lstStyle/>
          <a:p>
            <a:r>
              <a:rPr lang="en-US" dirty="0"/>
              <a:t>Featured scientist: Anurag Agrawal (He/Him/His) </a:t>
            </a:r>
          </a:p>
          <a:p>
            <a:r>
              <a:rPr lang="en-US" dirty="0"/>
              <a:t>from Cornell University</a:t>
            </a:r>
          </a:p>
          <a:p>
            <a:endParaRPr lang="en-US" dirty="0"/>
          </a:p>
        </p:txBody>
      </p:sp>
      <p:pic>
        <p:nvPicPr>
          <p:cNvPr id="4" name="Picture 3" descr="Untitled">
            <a:extLst>
              <a:ext uri="{FF2B5EF4-FFF2-40B4-BE49-F238E27FC236}">
                <a16:creationId xmlns:a16="http://schemas.microsoft.com/office/drawing/2014/main" id="{BF6A78EF-4A78-8A43-90AF-74788C0E4F0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39964" y="674558"/>
            <a:ext cx="5312072" cy="1628107"/>
          </a:xfrm>
          <a:prstGeom prst="rect">
            <a:avLst/>
          </a:prstGeom>
          <a:noFill/>
          <a:ln>
            <a:noFill/>
          </a:ln>
        </p:spPr>
      </p:pic>
      <p:pic>
        <p:nvPicPr>
          <p:cNvPr id="5" name="Picture 4" descr="A butterfly with a white background&#10;&#10;Description automatically generated with medium confidence">
            <a:extLst>
              <a:ext uri="{FF2B5EF4-FFF2-40B4-BE49-F238E27FC236}">
                <a16:creationId xmlns:a16="http://schemas.microsoft.com/office/drawing/2014/main" id="{F4FBF34D-405B-C947-B73B-F63DFF60A34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49330" y="4526133"/>
            <a:ext cx="2054028" cy="2045446"/>
          </a:xfrm>
          <a:prstGeom prst="rect">
            <a:avLst/>
          </a:prstGeom>
        </p:spPr>
      </p:pic>
      <p:pic>
        <p:nvPicPr>
          <p:cNvPr id="6" name="Content Placeholder 4" descr="Diagram, engineering drawing, schematic&#10;&#10;Description automatically generated">
            <a:extLst>
              <a:ext uri="{FF2B5EF4-FFF2-40B4-BE49-F238E27FC236}">
                <a16:creationId xmlns:a16="http://schemas.microsoft.com/office/drawing/2014/main" id="{D98139C9-00F6-064F-B884-7C7B98C9605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258413" y="4526133"/>
            <a:ext cx="2548839" cy="1837062"/>
          </a:xfrm>
          <a:prstGeom prst="rect">
            <a:avLst/>
          </a:prstGeom>
        </p:spPr>
      </p:pic>
    </p:spTree>
    <p:extLst>
      <p:ext uri="{BB962C8B-B14F-4D97-AF65-F5344CB8AC3E}">
        <p14:creationId xmlns:p14="http://schemas.microsoft.com/office/powerpoint/2010/main" val="4196996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A4F0B8-22A9-F248-B695-517B9D5E182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0" y="0"/>
            <a:ext cx="7881218" cy="6858000"/>
          </a:xfrm>
          <a:prstGeom prst="rect">
            <a:avLst/>
          </a:prstGeom>
        </p:spPr>
      </p:pic>
      <p:pic>
        <p:nvPicPr>
          <p:cNvPr id="9" name="Picture 8">
            <a:extLst>
              <a:ext uri="{FF2B5EF4-FFF2-40B4-BE49-F238E27FC236}">
                <a16:creationId xmlns:a16="http://schemas.microsoft.com/office/drawing/2014/main" id="{4072968F-5EA8-C244-A45A-49212BDBAB2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006309" y="704535"/>
            <a:ext cx="4064208" cy="5418944"/>
          </a:xfrm>
          <a:prstGeom prst="rect">
            <a:avLst/>
          </a:prstGeom>
        </p:spPr>
      </p:pic>
      <p:sp>
        <p:nvSpPr>
          <p:cNvPr id="10" name="TextBox 9">
            <a:extLst>
              <a:ext uri="{FF2B5EF4-FFF2-40B4-BE49-F238E27FC236}">
                <a16:creationId xmlns:a16="http://schemas.microsoft.com/office/drawing/2014/main" id="{79413034-B91C-C542-A78F-1993846F8ECF}"/>
              </a:ext>
            </a:extLst>
          </p:cNvPr>
          <p:cNvSpPr txBox="1"/>
          <p:nvPr/>
        </p:nvSpPr>
        <p:spPr>
          <a:xfrm>
            <a:off x="8006309" y="6147149"/>
            <a:ext cx="4064208" cy="369332"/>
          </a:xfrm>
          <a:prstGeom prst="rect">
            <a:avLst/>
          </a:prstGeom>
          <a:noFill/>
        </p:spPr>
        <p:txBody>
          <a:bodyPr wrap="square" rtlCol="0">
            <a:spAutoFit/>
          </a:bodyPr>
          <a:lstStyle/>
          <a:p>
            <a:pPr algn="ctr"/>
            <a:r>
              <a:rPr lang="en-US" dirty="0"/>
              <a:t>Anurag Agrawal</a:t>
            </a:r>
          </a:p>
        </p:txBody>
      </p:sp>
    </p:spTree>
    <p:extLst>
      <p:ext uri="{BB962C8B-B14F-4D97-AF65-F5344CB8AC3E}">
        <p14:creationId xmlns:p14="http://schemas.microsoft.com/office/powerpoint/2010/main" val="481249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438EC-6BCE-9642-BA81-CFD894D508F3}"/>
              </a:ext>
            </a:extLst>
          </p:cNvPr>
          <p:cNvSpPr>
            <a:spLocks noGrp="1"/>
          </p:cNvSpPr>
          <p:nvPr>
            <p:ph type="title"/>
          </p:nvPr>
        </p:nvSpPr>
        <p:spPr>
          <a:xfrm>
            <a:off x="614362" y="99498"/>
            <a:ext cx="10963275" cy="1325563"/>
          </a:xfrm>
        </p:spPr>
        <p:txBody>
          <a:bodyPr/>
          <a:lstStyle/>
          <a:p>
            <a:pPr algn="ctr"/>
            <a:r>
              <a:rPr lang="en-US" dirty="0"/>
              <a:t>Coevolution between monarchs and milkweeds</a:t>
            </a:r>
          </a:p>
        </p:txBody>
      </p:sp>
      <p:pic>
        <p:nvPicPr>
          <p:cNvPr id="5" name="Content Placeholder 4" descr="A close-up of a plant&#10;&#10;Description automatically generated with medium confidence">
            <a:extLst>
              <a:ext uri="{FF2B5EF4-FFF2-40B4-BE49-F238E27FC236}">
                <a16:creationId xmlns:a16="http://schemas.microsoft.com/office/drawing/2014/main" id="{B1983E7D-0EF1-B143-8065-E7991468F874}"/>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tretch>
            <a:fillRect/>
          </a:stretch>
        </p:blipFill>
        <p:spPr>
          <a:xfrm>
            <a:off x="0" y="1425061"/>
            <a:ext cx="4071938" cy="5432940"/>
          </a:xfrm>
        </p:spPr>
      </p:pic>
      <p:pic>
        <p:nvPicPr>
          <p:cNvPr id="4" name="Picture 3">
            <a:extLst>
              <a:ext uri="{FF2B5EF4-FFF2-40B4-BE49-F238E27FC236}">
                <a16:creationId xmlns:a16="http://schemas.microsoft.com/office/drawing/2014/main" id="{EEFC449A-6F3C-C040-A926-E04259382E7D}"/>
              </a:ext>
            </a:extLst>
          </p:cNvPr>
          <p:cNvPicPr>
            <a:picLocks noChangeAspect="1"/>
          </p:cNvPicPr>
          <p:nvPr/>
        </p:nvPicPr>
        <p:blipFill>
          <a:blip r:embed="rId4"/>
          <a:stretch>
            <a:fillRect/>
          </a:stretch>
        </p:blipFill>
        <p:spPr>
          <a:xfrm>
            <a:off x="4302640" y="1422103"/>
            <a:ext cx="3627156" cy="5435897"/>
          </a:xfrm>
          <a:prstGeom prst="rect">
            <a:avLst/>
          </a:prstGeom>
        </p:spPr>
      </p:pic>
      <p:pic>
        <p:nvPicPr>
          <p:cNvPr id="11" name="Picture 10">
            <a:extLst>
              <a:ext uri="{FF2B5EF4-FFF2-40B4-BE49-F238E27FC236}">
                <a16:creationId xmlns:a16="http://schemas.microsoft.com/office/drawing/2014/main" id="{DDD3889E-12EA-3D44-973C-42FDA28FD4DC}"/>
              </a:ext>
            </a:extLst>
          </p:cNvPr>
          <p:cNvPicPr>
            <a:picLocks noChangeAspect="1"/>
          </p:cNvPicPr>
          <p:nvPr/>
        </p:nvPicPr>
        <p:blipFill>
          <a:blip r:embed="rId5"/>
          <a:stretch>
            <a:fillRect/>
          </a:stretch>
        </p:blipFill>
        <p:spPr>
          <a:xfrm>
            <a:off x="8131649" y="1422102"/>
            <a:ext cx="4060350" cy="5435897"/>
          </a:xfrm>
          <a:prstGeom prst="rect">
            <a:avLst/>
          </a:prstGeom>
        </p:spPr>
      </p:pic>
    </p:spTree>
    <p:extLst>
      <p:ext uri="{BB962C8B-B14F-4D97-AF65-F5344CB8AC3E}">
        <p14:creationId xmlns:p14="http://schemas.microsoft.com/office/powerpoint/2010/main" val="2158479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10;&#10;Description automatically generated">
            <a:extLst>
              <a:ext uri="{FF2B5EF4-FFF2-40B4-BE49-F238E27FC236}">
                <a16:creationId xmlns:a16="http://schemas.microsoft.com/office/drawing/2014/main" id="{D9FE70EF-F45D-C84B-A305-36FD5CFDFFF6}"/>
              </a:ext>
            </a:extLst>
          </p:cNvPr>
          <p:cNvPicPr>
            <a:picLocks noChangeAspect="1"/>
          </p:cNvPicPr>
          <p:nvPr/>
        </p:nvPicPr>
        <p:blipFill>
          <a:blip r:embed="rId3"/>
          <a:stretch>
            <a:fillRect/>
          </a:stretch>
        </p:blipFill>
        <p:spPr>
          <a:xfrm>
            <a:off x="271463" y="1305651"/>
            <a:ext cx="6953464" cy="5348818"/>
          </a:xfrm>
          <a:prstGeom prst="rect">
            <a:avLst/>
          </a:prstGeom>
        </p:spPr>
      </p:pic>
      <p:pic>
        <p:nvPicPr>
          <p:cNvPr id="10" name="Picture 9" descr="A picture containing wave&#10;&#10;Description automatically generated">
            <a:extLst>
              <a:ext uri="{FF2B5EF4-FFF2-40B4-BE49-F238E27FC236}">
                <a16:creationId xmlns:a16="http://schemas.microsoft.com/office/drawing/2014/main" id="{B21C134C-48C3-B243-A918-7093B286695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458075" y="217268"/>
            <a:ext cx="4598001" cy="6437201"/>
          </a:xfrm>
          <a:prstGeom prst="rect">
            <a:avLst/>
          </a:prstGeom>
        </p:spPr>
      </p:pic>
      <p:sp>
        <p:nvSpPr>
          <p:cNvPr id="6" name="Title 1">
            <a:extLst>
              <a:ext uri="{FF2B5EF4-FFF2-40B4-BE49-F238E27FC236}">
                <a16:creationId xmlns:a16="http://schemas.microsoft.com/office/drawing/2014/main" id="{C0E8A2F5-CD00-314A-BBB2-8C4A69A78B5F}"/>
              </a:ext>
            </a:extLst>
          </p:cNvPr>
          <p:cNvSpPr txBox="1">
            <a:spLocks/>
          </p:cNvSpPr>
          <p:nvPr/>
        </p:nvSpPr>
        <p:spPr>
          <a:xfrm>
            <a:off x="280987" y="128128"/>
            <a:ext cx="10515600" cy="105773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dirty="0"/>
              <a:t>Trichomes</a:t>
            </a:r>
          </a:p>
        </p:txBody>
      </p:sp>
    </p:spTree>
    <p:extLst>
      <p:ext uri="{BB962C8B-B14F-4D97-AF65-F5344CB8AC3E}">
        <p14:creationId xmlns:p14="http://schemas.microsoft.com/office/powerpoint/2010/main" val="3962630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8C451-FBCF-9740-A45E-2589118A51E9}"/>
              </a:ext>
            </a:extLst>
          </p:cNvPr>
          <p:cNvSpPr>
            <a:spLocks noGrp="1"/>
          </p:cNvSpPr>
          <p:nvPr>
            <p:ph type="title"/>
          </p:nvPr>
        </p:nvSpPr>
        <p:spPr>
          <a:xfrm>
            <a:off x="138107" y="128127"/>
            <a:ext cx="2147888" cy="1325563"/>
          </a:xfrm>
        </p:spPr>
        <p:txBody>
          <a:bodyPr>
            <a:normAutofit/>
          </a:bodyPr>
          <a:lstStyle/>
          <a:p>
            <a:pPr algn="r"/>
            <a:r>
              <a:rPr lang="en-US" sz="4800" dirty="0"/>
              <a:t>Latex</a:t>
            </a:r>
          </a:p>
        </p:txBody>
      </p:sp>
      <p:pic>
        <p:nvPicPr>
          <p:cNvPr id="6" name="Content Placeholder 4" descr="A yellow and black butterfly&#10;&#10;Description automatically generated with low confidence">
            <a:extLst>
              <a:ext uri="{FF2B5EF4-FFF2-40B4-BE49-F238E27FC236}">
                <a16:creationId xmlns:a16="http://schemas.microsoft.com/office/drawing/2014/main" id="{3921A3DE-D332-1544-ABB3-0DEBEA6FDCE6}"/>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tretch>
            <a:fillRect/>
          </a:stretch>
        </p:blipFill>
        <p:spPr>
          <a:xfrm>
            <a:off x="2532018" y="3494321"/>
            <a:ext cx="4520785" cy="3235552"/>
          </a:xfrm>
        </p:spPr>
      </p:pic>
      <p:pic>
        <p:nvPicPr>
          <p:cNvPr id="7" name="Picture 6">
            <a:extLst>
              <a:ext uri="{FF2B5EF4-FFF2-40B4-BE49-F238E27FC236}">
                <a16:creationId xmlns:a16="http://schemas.microsoft.com/office/drawing/2014/main" id="{01C379AE-8D31-A04A-BB98-81130CD618A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523678" y="114303"/>
            <a:ext cx="4529125" cy="3235089"/>
          </a:xfrm>
          <a:prstGeom prst="rect">
            <a:avLst/>
          </a:prstGeom>
        </p:spPr>
      </p:pic>
      <p:pic>
        <p:nvPicPr>
          <p:cNvPr id="8" name="Picture 7" descr="A person holding a bug&#10;&#10;Description automatically generated with low confidence">
            <a:extLst>
              <a:ext uri="{FF2B5EF4-FFF2-40B4-BE49-F238E27FC236}">
                <a16:creationId xmlns:a16="http://schemas.microsoft.com/office/drawing/2014/main" id="{EB3741A0-6365-9644-A2A6-0E968CBD205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179578" y="3494321"/>
            <a:ext cx="4853328" cy="3235552"/>
          </a:xfrm>
          <a:prstGeom prst="rect">
            <a:avLst/>
          </a:prstGeom>
        </p:spPr>
      </p:pic>
      <p:pic>
        <p:nvPicPr>
          <p:cNvPr id="9" name="Content Placeholder 4" descr="A close-up of a person holding a small insect&#10;&#10;Description automatically generated with low confidence">
            <a:extLst>
              <a:ext uri="{FF2B5EF4-FFF2-40B4-BE49-F238E27FC236}">
                <a16:creationId xmlns:a16="http://schemas.microsoft.com/office/drawing/2014/main" id="{BB0309E8-D74E-2B4E-A689-E22468E671B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179578" y="114304"/>
            <a:ext cx="4869542" cy="3235089"/>
          </a:xfrm>
          <a:prstGeom prst="rect">
            <a:avLst/>
          </a:prstGeom>
        </p:spPr>
      </p:pic>
    </p:spTree>
    <p:extLst>
      <p:ext uri="{BB962C8B-B14F-4D97-AF65-F5344CB8AC3E}">
        <p14:creationId xmlns:p14="http://schemas.microsoft.com/office/powerpoint/2010/main" val="133956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 engineering drawing, schematic&#10;&#10;Description automatically generated">
            <a:extLst>
              <a:ext uri="{FF2B5EF4-FFF2-40B4-BE49-F238E27FC236}">
                <a16:creationId xmlns:a16="http://schemas.microsoft.com/office/drawing/2014/main" id="{E194EAEB-7915-6043-AAD0-E3B85A5F7DA6}"/>
              </a:ext>
            </a:extLst>
          </p:cNvPr>
          <p:cNvPicPr>
            <a:picLocks noChangeAspect="1"/>
          </p:cNvPicPr>
          <p:nvPr/>
        </p:nvPicPr>
        <p:blipFill>
          <a:blip r:embed="rId3"/>
          <a:stretch>
            <a:fillRect/>
          </a:stretch>
        </p:blipFill>
        <p:spPr>
          <a:xfrm>
            <a:off x="3257551" y="716170"/>
            <a:ext cx="7183437" cy="5177424"/>
          </a:xfrm>
          <a:prstGeom prst="rect">
            <a:avLst/>
          </a:prstGeom>
        </p:spPr>
      </p:pic>
      <p:sp>
        <p:nvSpPr>
          <p:cNvPr id="2" name="Title 1">
            <a:extLst>
              <a:ext uri="{FF2B5EF4-FFF2-40B4-BE49-F238E27FC236}">
                <a16:creationId xmlns:a16="http://schemas.microsoft.com/office/drawing/2014/main" id="{27566AB5-3D11-9B49-A0C4-675605C5C3DF}"/>
              </a:ext>
            </a:extLst>
          </p:cNvPr>
          <p:cNvSpPr>
            <a:spLocks noGrp="1"/>
          </p:cNvSpPr>
          <p:nvPr>
            <p:ph type="title"/>
          </p:nvPr>
        </p:nvSpPr>
        <p:spPr/>
        <p:txBody>
          <a:bodyPr/>
          <a:lstStyle/>
          <a:p>
            <a:r>
              <a:rPr lang="en-US" dirty="0"/>
              <a:t>Cardiac glycosides</a:t>
            </a:r>
          </a:p>
        </p:txBody>
      </p:sp>
    </p:spTree>
    <p:extLst>
      <p:ext uri="{BB962C8B-B14F-4D97-AF65-F5344CB8AC3E}">
        <p14:creationId xmlns:p14="http://schemas.microsoft.com/office/powerpoint/2010/main" val="2293289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8C451-FBCF-9740-A45E-2589118A51E9}"/>
              </a:ext>
            </a:extLst>
          </p:cNvPr>
          <p:cNvSpPr>
            <a:spLocks noGrp="1"/>
          </p:cNvSpPr>
          <p:nvPr>
            <p:ph type="title"/>
          </p:nvPr>
        </p:nvSpPr>
        <p:spPr>
          <a:xfrm>
            <a:off x="257176" y="150812"/>
            <a:ext cx="2971800" cy="1325563"/>
          </a:xfrm>
        </p:spPr>
        <p:txBody>
          <a:bodyPr/>
          <a:lstStyle/>
          <a:p>
            <a:pPr algn="r"/>
            <a:r>
              <a:rPr lang="en-US" dirty="0"/>
              <a:t>Caterpillar behavior</a:t>
            </a:r>
          </a:p>
        </p:txBody>
      </p:sp>
      <p:pic>
        <p:nvPicPr>
          <p:cNvPr id="5" name="Picture 4" descr="A butterfly on a leaf&#10;&#10;Description automatically generated">
            <a:extLst>
              <a:ext uri="{FF2B5EF4-FFF2-40B4-BE49-F238E27FC236}">
                <a16:creationId xmlns:a16="http://schemas.microsoft.com/office/drawing/2014/main" id="{6A34B71A-F0C4-D34B-8840-DFC5D27A7E9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43000" y="2732919"/>
            <a:ext cx="5791200" cy="4125081"/>
          </a:xfrm>
          <a:prstGeom prst="rect">
            <a:avLst/>
          </a:prstGeom>
        </p:spPr>
      </p:pic>
      <p:pic>
        <p:nvPicPr>
          <p:cNvPr id="8" name="Content Placeholder 4" descr="A picture containing green&#10;&#10;Description automatically generated">
            <a:extLst>
              <a:ext uri="{FF2B5EF4-FFF2-40B4-BE49-F238E27FC236}">
                <a16:creationId xmlns:a16="http://schemas.microsoft.com/office/drawing/2014/main" id="{EE83F383-D415-7649-8E4D-5D11B47A3444}"/>
              </a:ext>
            </a:extLst>
          </p:cNvPr>
          <p:cNvPicPr>
            <a:picLocks noChangeAspect="1"/>
          </p:cNvPicPr>
          <p:nvPr/>
        </p:nvPicPr>
        <p:blipFill>
          <a:blip r:embed="rId4"/>
          <a:stretch>
            <a:fillRect/>
          </a:stretch>
        </p:blipFill>
        <p:spPr>
          <a:xfrm>
            <a:off x="7043697" y="-1"/>
            <a:ext cx="5148304" cy="6869071"/>
          </a:xfrm>
          <a:prstGeom prst="rect">
            <a:avLst/>
          </a:prstGeom>
        </p:spPr>
      </p:pic>
      <p:pic>
        <p:nvPicPr>
          <p:cNvPr id="9" name="Picture 8" descr="A close up of a bug&#10;&#10;Description automatically generated with low confidence">
            <a:extLst>
              <a:ext uri="{FF2B5EF4-FFF2-40B4-BE49-F238E27FC236}">
                <a16:creationId xmlns:a16="http://schemas.microsoft.com/office/drawing/2014/main" id="{5CDCAA39-BFA9-0B4D-AE37-637EA00E6F6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443288" y="0"/>
            <a:ext cx="3490912" cy="2616406"/>
          </a:xfrm>
          <a:prstGeom prst="rect">
            <a:avLst/>
          </a:prstGeom>
        </p:spPr>
      </p:pic>
    </p:spTree>
    <p:extLst>
      <p:ext uri="{BB962C8B-B14F-4D97-AF65-F5344CB8AC3E}">
        <p14:creationId xmlns:p14="http://schemas.microsoft.com/office/powerpoint/2010/main" val="33704012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A close up of a bug&#10;&#10;Description automatically generated with medium confidence">
            <a:extLst>
              <a:ext uri="{FF2B5EF4-FFF2-40B4-BE49-F238E27FC236}">
                <a16:creationId xmlns:a16="http://schemas.microsoft.com/office/drawing/2014/main" id="{0EFAD7A2-518B-5D4C-BD43-F03D31663BC0}"/>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tretch>
            <a:fillRect/>
          </a:stretch>
        </p:blipFill>
        <p:spPr>
          <a:xfrm>
            <a:off x="1282028" y="0"/>
            <a:ext cx="9627944" cy="6858000"/>
          </a:xfrm>
        </p:spPr>
      </p:pic>
    </p:spTree>
    <p:extLst>
      <p:ext uri="{BB962C8B-B14F-4D97-AF65-F5344CB8AC3E}">
        <p14:creationId xmlns:p14="http://schemas.microsoft.com/office/powerpoint/2010/main" val="3848657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409</Words>
  <Application>Microsoft Macintosh PowerPoint</Application>
  <PresentationFormat>Widescreen</PresentationFormat>
  <Paragraphs>33</Paragraphs>
  <Slides>8</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How milkweed plants defend against monarch butterflies</vt:lpstr>
      <vt:lpstr>PowerPoint Presentation</vt:lpstr>
      <vt:lpstr>Coevolution between monarchs and milkweeds</vt:lpstr>
      <vt:lpstr>PowerPoint Presentation</vt:lpstr>
      <vt:lpstr>Latex</vt:lpstr>
      <vt:lpstr>Cardiac glycosides</vt:lpstr>
      <vt:lpstr>Caterpillar behavior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Uselman, Melissa</dc:creator>
  <cp:lastModifiedBy>Kochmanski, Elizabeth</cp:lastModifiedBy>
  <cp:revision>26</cp:revision>
  <dcterms:created xsi:type="dcterms:W3CDTF">2021-04-19T18:41:33Z</dcterms:created>
  <dcterms:modified xsi:type="dcterms:W3CDTF">2021-04-22T18:57:53Z</dcterms:modified>
</cp:coreProperties>
</file>