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57" r:id="rId4"/>
    <p:sldId id="259" r:id="rId5"/>
    <p:sldId id="260" r:id="rId6"/>
    <p:sldId id="262" r:id="rId7"/>
    <p:sldId id="263" r:id="rId8"/>
    <p:sldId id="266" r:id="rId9"/>
    <p:sldId id="267" r:id="rId10"/>
    <p:sldId id="270" r:id="rId11"/>
    <p:sldId id="271" r:id="rId12"/>
    <p:sldId id="277" r:id="rId13"/>
    <p:sldId id="272" r:id="rId14"/>
    <p:sldId id="273" r:id="rId15"/>
    <p:sldId id="274" r:id="rId16"/>
    <p:sldId id="275" r:id="rId17"/>
    <p:sldId id="276"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94" autoAdjust="0"/>
  </p:normalViewPr>
  <p:slideViewPr>
    <p:cSldViewPr snapToGrid="0">
      <p:cViewPr varScale="1">
        <p:scale>
          <a:sx n="65" d="100"/>
          <a:sy n="65" d="100"/>
        </p:scale>
        <p:origin x="9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108C7-F0BE-4232-8B1D-3B241D22EE64}" type="datetimeFigureOut">
              <a:rPr lang="en-US" smtClean="0"/>
              <a:t>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03CF4-3E6A-401F-A304-3561BDBD75FB}" type="slidenum">
              <a:rPr lang="en-US" smtClean="0"/>
              <a:t>‹#›</a:t>
            </a:fld>
            <a:endParaRPr lang="en-US"/>
          </a:p>
        </p:txBody>
      </p:sp>
    </p:spTree>
    <p:extLst>
      <p:ext uri="{BB962C8B-B14F-4D97-AF65-F5344CB8AC3E}">
        <p14:creationId xmlns:p14="http://schemas.microsoft.com/office/powerpoint/2010/main" val="174387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pcc.ch/report/2019-refinement-to-the-2006-ipcc-guidelines-for-national-greenhouse-gas-inventori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 </a:t>
            </a:r>
            <a:r>
              <a:rPr lang="en-US" dirty="0" smtClean="0"/>
              <a:t>warming, illustration by Habib </a:t>
            </a:r>
            <a:r>
              <a:rPr lang="en-US" dirty="0" err="1" smtClean="0"/>
              <a:t>Aina</a:t>
            </a:r>
            <a:endParaRPr lang="en-US" dirty="0"/>
          </a:p>
        </p:txBody>
      </p:sp>
      <p:sp>
        <p:nvSpPr>
          <p:cNvPr id="4" name="Slide Number Placeholder 3"/>
          <p:cNvSpPr>
            <a:spLocks noGrp="1"/>
          </p:cNvSpPr>
          <p:nvPr>
            <p:ph type="sldNum" sz="quarter" idx="10"/>
          </p:nvPr>
        </p:nvSpPr>
        <p:spPr/>
        <p:txBody>
          <a:bodyPr/>
          <a:lstStyle/>
          <a:p>
            <a:fld id="{30903CF4-3E6A-401F-A304-3561BDBD75FB}" type="slidenum">
              <a:rPr lang="en-US" smtClean="0"/>
              <a:t>2</a:t>
            </a:fld>
            <a:endParaRPr lang="en-US"/>
          </a:p>
        </p:txBody>
      </p:sp>
    </p:spTree>
    <p:extLst>
      <p:ext uri="{BB962C8B-B14F-4D97-AF65-F5344CB8AC3E}">
        <p14:creationId xmlns:p14="http://schemas.microsoft.com/office/powerpoint/2010/main" val="924002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Contiguous United States and Southern Canada</a:t>
            </a:r>
            <a:endParaRPr lang="en-US" dirty="0"/>
          </a:p>
        </p:txBody>
      </p:sp>
      <p:sp>
        <p:nvSpPr>
          <p:cNvPr id="4" name="Slide Number Placeholder 3"/>
          <p:cNvSpPr>
            <a:spLocks noGrp="1"/>
          </p:cNvSpPr>
          <p:nvPr>
            <p:ph type="sldNum" sz="quarter" idx="10"/>
          </p:nvPr>
        </p:nvSpPr>
        <p:spPr/>
        <p:txBody>
          <a:bodyPr/>
          <a:lstStyle/>
          <a:p>
            <a:fld id="{30903CF4-3E6A-401F-A304-3561BDBD75FB}" type="slidenum">
              <a:rPr lang="en-US" smtClean="0"/>
              <a:t>12</a:t>
            </a:fld>
            <a:endParaRPr lang="en-US"/>
          </a:p>
        </p:txBody>
      </p:sp>
    </p:spTree>
    <p:extLst>
      <p:ext uri="{BB962C8B-B14F-4D97-AF65-F5344CB8AC3E}">
        <p14:creationId xmlns:p14="http://schemas.microsoft.com/office/powerpoint/2010/main" val="145340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Colombia</a:t>
            </a:r>
            <a:endParaRPr lang="en-US" dirty="0"/>
          </a:p>
        </p:txBody>
      </p:sp>
      <p:sp>
        <p:nvSpPr>
          <p:cNvPr id="4" name="Slide Number Placeholder 3"/>
          <p:cNvSpPr>
            <a:spLocks noGrp="1"/>
          </p:cNvSpPr>
          <p:nvPr>
            <p:ph type="sldNum" sz="quarter" idx="10"/>
          </p:nvPr>
        </p:nvSpPr>
        <p:spPr/>
        <p:txBody>
          <a:bodyPr/>
          <a:lstStyle/>
          <a:p>
            <a:fld id="{30903CF4-3E6A-401F-A304-3561BDBD75FB}" type="slidenum">
              <a:rPr lang="en-US" smtClean="0"/>
              <a:t>13</a:t>
            </a:fld>
            <a:endParaRPr lang="en-US"/>
          </a:p>
        </p:txBody>
      </p:sp>
    </p:spTree>
    <p:extLst>
      <p:ext uri="{BB962C8B-B14F-4D97-AF65-F5344CB8AC3E}">
        <p14:creationId xmlns:p14="http://schemas.microsoft.com/office/powerpoint/2010/main" val="2158480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Spain and Portugal </a:t>
            </a:r>
            <a:endParaRPr lang="en-US" dirty="0"/>
          </a:p>
        </p:txBody>
      </p:sp>
      <p:sp>
        <p:nvSpPr>
          <p:cNvPr id="4" name="Slide Number Placeholder 3"/>
          <p:cNvSpPr>
            <a:spLocks noGrp="1"/>
          </p:cNvSpPr>
          <p:nvPr>
            <p:ph type="sldNum" sz="quarter" idx="10"/>
          </p:nvPr>
        </p:nvSpPr>
        <p:spPr/>
        <p:txBody>
          <a:bodyPr/>
          <a:lstStyle/>
          <a:p>
            <a:fld id="{30903CF4-3E6A-401F-A304-3561BDBD75FB}" type="slidenum">
              <a:rPr lang="en-US" smtClean="0"/>
              <a:t>14</a:t>
            </a:fld>
            <a:endParaRPr lang="en-US"/>
          </a:p>
        </p:txBody>
      </p:sp>
    </p:spTree>
    <p:extLst>
      <p:ext uri="{BB962C8B-B14F-4D97-AF65-F5344CB8AC3E}">
        <p14:creationId xmlns:p14="http://schemas.microsoft.com/office/powerpoint/2010/main" val="3948031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India</a:t>
            </a:r>
            <a:endParaRPr lang="en-US" dirty="0"/>
          </a:p>
        </p:txBody>
      </p:sp>
      <p:sp>
        <p:nvSpPr>
          <p:cNvPr id="4" name="Slide Number Placeholder 3"/>
          <p:cNvSpPr>
            <a:spLocks noGrp="1"/>
          </p:cNvSpPr>
          <p:nvPr>
            <p:ph type="sldNum" sz="quarter" idx="10"/>
          </p:nvPr>
        </p:nvSpPr>
        <p:spPr/>
        <p:txBody>
          <a:bodyPr/>
          <a:lstStyle/>
          <a:p>
            <a:fld id="{30903CF4-3E6A-401F-A304-3561BDBD75FB}" type="slidenum">
              <a:rPr lang="en-US" smtClean="0"/>
              <a:t>15</a:t>
            </a:fld>
            <a:endParaRPr lang="en-US"/>
          </a:p>
        </p:txBody>
      </p:sp>
    </p:spTree>
    <p:extLst>
      <p:ext uri="{BB962C8B-B14F-4D97-AF65-F5344CB8AC3E}">
        <p14:creationId xmlns:p14="http://schemas.microsoft.com/office/powerpoint/2010/main" val="2644945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Ethiopia</a:t>
            </a:r>
            <a:endParaRPr lang="en-US" dirty="0"/>
          </a:p>
        </p:txBody>
      </p:sp>
      <p:sp>
        <p:nvSpPr>
          <p:cNvPr id="4" name="Slide Number Placeholder 3"/>
          <p:cNvSpPr>
            <a:spLocks noGrp="1"/>
          </p:cNvSpPr>
          <p:nvPr>
            <p:ph type="sldNum" sz="quarter" idx="10"/>
          </p:nvPr>
        </p:nvSpPr>
        <p:spPr/>
        <p:txBody>
          <a:bodyPr/>
          <a:lstStyle/>
          <a:p>
            <a:fld id="{30903CF4-3E6A-401F-A304-3561BDBD75FB}" type="slidenum">
              <a:rPr lang="en-US" smtClean="0"/>
              <a:t>16</a:t>
            </a:fld>
            <a:endParaRPr lang="en-US"/>
          </a:p>
        </p:txBody>
      </p:sp>
    </p:spTree>
    <p:extLst>
      <p:ext uri="{BB962C8B-B14F-4D97-AF65-F5344CB8AC3E}">
        <p14:creationId xmlns:p14="http://schemas.microsoft.com/office/powerpoint/2010/main" val="32898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FOREST REGROWTH IN OREGON Forest regrowth after a fire in Sweet Home, OR. This photo was entered into The Nature Conservancy's 2018 Photo Contest. © Cindy Christina</a:t>
            </a:r>
            <a:endParaRPr lang="en-US" dirty="0"/>
          </a:p>
        </p:txBody>
      </p:sp>
      <p:sp>
        <p:nvSpPr>
          <p:cNvPr id="4" name="Slide Number Placeholder 3"/>
          <p:cNvSpPr>
            <a:spLocks noGrp="1"/>
          </p:cNvSpPr>
          <p:nvPr>
            <p:ph type="sldNum" sz="quarter" idx="10"/>
          </p:nvPr>
        </p:nvSpPr>
        <p:spPr/>
        <p:txBody>
          <a:bodyPr/>
          <a:lstStyle/>
          <a:p>
            <a:fld id="{30903CF4-3E6A-401F-A304-3561BDBD75FB}" type="slidenum">
              <a:rPr lang="en-US" smtClean="0"/>
              <a:t>3</a:t>
            </a:fld>
            <a:endParaRPr lang="en-US"/>
          </a:p>
        </p:txBody>
      </p:sp>
    </p:spTree>
    <p:extLst>
      <p:ext uri="{BB962C8B-B14F-4D97-AF65-F5344CB8AC3E}">
        <p14:creationId xmlns:p14="http://schemas.microsoft.com/office/powerpoint/2010/main" val="342602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cap="all" dirty="0" smtClean="0">
                <a:solidFill>
                  <a:schemeClr val="tx1"/>
                </a:solidFill>
                <a:effectLst/>
                <a:latin typeface="+mn-lt"/>
                <a:ea typeface="+mn-ea"/>
                <a:cs typeface="+mn-cs"/>
              </a:rPr>
              <a:t>CUMBERLAND GAP</a:t>
            </a:r>
            <a:r>
              <a:rPr lang="en-US" sz="1200" b="0" i="0" kern="1200" dirty="0" smtClean="0">
                <a:solidFill>
                  <a:schemeClr val="tx1"/>
                </a:solidFill>
                <a:effectLst/>
                <a:latin typeface="+mn-lt"/>
                <a:ea typeface="+mn-ea"/>
                <a:cs typeface="+mn-cs"/>
              </a:rPr>
              <a:t> Aerial photograph of the Cumberland Gap in Kentucky, USA. © Cameron Davidson</a:t>
            </a:r>
            <a:endParaRPr lang="en-US" dirty="0" smtClean="0"/>
          </a:p>
        </p:txBody>
      </p:sp>
      <p:sp>
        <p:nvSpPr>
          <p:cNvPr id="4" name="Slide Number Placeholder 3"/>
          <p:cNvSpPr>
            <a:spLocks noGrp="1"/>
          </p:cNvSpPr>
          <p:nvPr>
            <p:ph type="sldNum" sz="quarter" idx="10"/>
          </p:nvPr>
        </p:nvSpPr>
        <p:spPr/>
        <p:txBody>
          <a:bodyPr/>
          <a:lstStyle/>
          <a:p>
            <a:fld id="{30903CF4-3E6A-401F-A304-3561BDBD75FB}" type="slidenum">
              <a:rPr lang="en-US" smtClean="0"/>
              <a:t>4</a:t>
            </a:fld>
            <a:endParaRPr lang="en-US"/>
          </a:p>
        </p:txBody>
      </p:sp>
    </p:spTree>
    <p:extLst>
      <p:ext uri="{BB962C8B-B14F-4D97-AF65-F5344CB8AC3E}">
        <p14:creationId xmlns:p14="http://schemas.microsoft.com/office/powerpoint/2010/main" val="1019130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sng" kern="1200" dirty="0" smtClean="0">
                <a:solidFill>
                  <a:schemeClr val="tx1"/>
                </a:solidFill>
                <a:effectLst/>
                <a:latin typeface="+mn-lt"/>
                <a:ea typeface="+mn-ea"/>
                <a:cs typeface="+mn-cs"/>
                <a:hlinkClick r:id="rId3"/>
              </a:rPr>
              <a:t>https://www.ipcc.ch/report/2019-refinement-to-the-2006-ipcc-guidelines-for-national-greenhouse-gas-inventories/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2D4AC9-79D7-4CE9-A9C9-705AFE8E6D1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92177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https://forc-db.github.io/, </a:t>
            </a:r>
            <a:endParaRPr lang="en-US" dirty="0"/>
          </a:p>
        </p:txBody>
      </p:sp>
      <p:sp>
        <p:nvSpPr>
          <p:cNvPr id="4" name="Slide Number Placeholder 3"/>
          <p:cNvSpPr>
            <a:spLocks noGrp="1"/>
          </p:cNvSpPr>
          <p:nvPr>
            <p:ph type="sldNum" sz="quarter" idx="10"/>
          </p:nvPr>
        </p:nvSpPr>
        <p:spPr/>
        <p:txBody>
          <a:bodyPr/>
          <a:lstStyle/>
          <a:p>
            <a:fld id="{30903CF4-3E6A-401F-A304-3561BDBD75FB}" type="slidenum">
              <a:rPr lang="en-US" smtClean="0"/>
              <a:t>7</a:t>
            </a:fld>
            <a:endParaRPr lang="en-US"/>
          </a:p>
        </p:txBody>
      </p:sp>
    </p:spTree>
    <p:extLst>
      <p:ext uri="{BB962C8B-B14F-4D97-AF65-F5344CB8AC3E}">
        <p14:creationId xmlns:p14="http://schemas.microsoft.com/office/powerpoint/2010/main" val="185324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Illustration by Habib </a:t>
            </a:r>
            <a:r>
              <a:rPr lang="en-US" dirty="0" err="1" smtClean="0"/>
              <a:t>Aina</a:t>
            </a:r>
            <a:endParaRPr lang="en-US" dirty="0"/>
          </a:p>
        </p:txBody>
      </p:sp>
      <p:sp>
        <p:nvSpPr>
          <p:cNvPr id="4" name="Slide Number Placeholder 3"/>
          <p:cNvSpPr>
            <a:spLocks noGrp="1"/>
          </p:cNvSpPr>
          <p:nvPr>
            <p:ph type="sldNum" sz="quarter" idx="10"/>
          </p:nvPr>
        </p:nvSpPr>
        <p:spPr/>
        <p:txBody>
          <a:bodyPr/>
          <a:lstStyle/>
          <a:p>
            <a:fld id="{30903CF4-3E6A-401F-A304-3561BDBD75FB}" type="slidenum">
              <a:rPr lang="en-US" smtClean="0"/>
              <a:t>8</a:t>
            </a:fld>
            <a:endParaRPr lang="en-US"/>
          </a:p>
        </p:txBody>
      </p:sp>
    </p:spTree>
    <p:extLst>
      <p:ext uri="{BB962C8B-B14F-4D97-AF65-F5344CB8AC3E}">
        <p14:creationId xmlns:p14="http://schemas.microsoft.com/office/powerpoint/2010/main" val="181568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https://www.globalforestwatch.org/</a:t>
            </a:r>
            <a:endParaRPr lang="en-US" dirty="0"/>
          </a:p>
        </p:txBody>
      </p:sp>
      <p:sp>
        <p:nvSpPr>
          <p:cNvPr id="4" name="Slide Number Placeholder 3"/>
          <p:cNvSpPr>
            <a:spLocks noGrp="1"/>
          </p:cNvSpPr>
          <p:nvPr>
            <p:ph type="sldNum" sz="quarter" idx="10"/>
          </p:nvPr>
        </p:nvSpPr>
        <p:spPr/>
        <p:txBody>
          <a:bodyPr/>
          <a:lstStyle/>
          <a:p>
            <a:fld id="{30903CF4-3E6A-401F-A304-3561BDBD75FB}" type="slidenum">
              <a:rPr lang="en-US" smtClean="0"/>
              <a:t>9</a:t>
            </a:fld>
            <a:endParaRPr lang="en-US"/>
          </a:p>
        </p:txBody>
      </p:sp>
    </p:spTree>
    <p:extLst>
      <p:ext uri="{BB962C8B-B14F-4D97-AF65-F5344CB8AC3E}">
        <p14:creationId xmlns:p14="http://schemas.microsoft.com/office/powerpoint/2010/main" val="388508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maps are designed to highlight some</a:t>
            </a:r>
            <a:r>
              <a:rPr lang="en-US" baseline="0" dirty="0" smtClean="0"/>
              <a:t> parts of the world that can benefit from natural forest regrowth. Check out the link above to create your own map. These slides are merely screen shots of the larger map. You can have students explore the map and determine some of the best places in the world to reforest. Remember to focus on the legend. The darker green, the more carbon </a:t>
            </a:r>
            <a:r>
              <a:rPr lang="en-US" baseline="0" smtClean="0"/>
              <a:t>accumulation potential</a:t>
            </a:r>
            <a:endParaRPr lang="en-US" dirty="0"/>
          </a:p>
        </p:txBody>
      </p:sp>
      <p:sp>
        <p:nvSpPr>
          <p:cNvPr id="4" name="Slide Number Placeholder 3"/>
          <p:cNvSpPr>
            <a:spLocks noGrp="1"/>
          </p:cNvSpPr>
          <p:nvPr>
            <p:ph type="sldNum" sz="quarter" idx="10"/>
          </p:nvPr>
        </p:nvSpPr>
        <p:spPr/>
        <p:txBody>
          <a:bodyPr/>
          <a:lstStyle/>
          <a:p>
            <a:fld id="{30903CF4-3E6A-401F-A304-3561BDBD75FB}" type="slidenum">
              <a:rPr lang="en-US" smtClean="0"/>
              <a:t>10</a:t>
            </a:fld>
            <a:endParaRPr lang="en-US"/>
          </a:p>
        </p:txBody>
      </p:sp>
    </p:spTree>
    <p:extLst>
      <p:ext uri="{BB962C8B-B14F-4D97-AF65-F5344CB8AC3E}">
        <p14:creationId xmlns:p14="http://schemas.microsoft.com/office/powerpoint/2010/main" val="2002776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Southern Mexico</a:t>
            </a:r>
            <a:endParaRPr lang="en-US" dirty="0"/>
          </a:p>
        </p:txBody>
      </p:sp>
      <p:sp>
        <p:nvSpPr>
          <p:cNvPr id="4" name="Slide Number Placeholder 3"/>
          <p:cNvSpPr>
            <a:spLocks noGrp="1"/>
          </p:cNvSpPr>
          <p:nvPr>
            <p:ph type="sldNum" sz="quarter" idx="10"/>
          </p:nvPr>
        </p:nvSpPr>
        <p:spPr/>
        <p:txBody>
          <a:bodyPr/>
          <a:lstStyle/>
          <a:p>
            <a:fld id="{30903CF4-3E6A-401F-A304-3561BDBD75FB}" type="slidenum">
              <a:rPr lang="en-US" smtClean="0"/>
              <a:t>11</a:t>
            </a:fld>
            <a:endParaRPr lang="en-US"/>
          </a:p>
        </p:txBody>
      </p:sp>
    </p:spTree>
    <p:extLst>
      <p:ext uri="{BB962C8B-B14F-4D97-AF65-F5344CB8AC3E}">
        <p14:creationId xmlns:p14="http://schemas.microsoft.com/office/powerpoint/2010/main" val="978247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6276A1-C72F-4D0E-9D0D-8A1204B7B9D2}"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6D04A-24FD-4833-833B-832E688A5C2B}" type="slidenum">
              <a:rPr lang="en-US" smtClean="0"/>
              <a:t>‹#›</a:t>
            </a:fld>
            <a:endParaRPr lang="en-US"/>
          </a:p>
        </p:txBody>
      </p:sp>
    </p:spTree>
    <p:extLst>
      <p:ext uri="{BB962C8B-B14F-4D97-AF65-F5344CB8AC3E}">
        <p14:creationId xmlns:p14="http://schemas.microsoft.com/office/powerpoint/2010/main" val="297426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276A1-C72F-4D0E-9D0D-8A1204B7B9D2}"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6D04A-24FD-4833-833B-832E688A5C2B}" type="slidenum">
              <a:rPr lang="en-US" smtClean="0"/>
              <a:t>‹#›</a:t>
            </a:fld>
            <a:endParaRPr lang="en-US"/>
          </a:p>
        </p:txBody>
      </p:sp>
    </p:spTree>
    <p:extLst>
      <p:ext uri="{BB962C8B-B14F-4D97-AF65-F5344CB8AC3E}">
        <p14:creationId xmlns:p14="http://schemas.microsoft.com/office/powerpoint/2010/main" val="217618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276A1-C72F-4D0E-9D0D-8A1204B7B9D2}"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6D04A-24FD-4833-833B-832E688A5C2B}" type="slidenum">
              <a:rPr lang="en-US" smtClean="0"/>
              <a:t>‹#›</a:t>
            </a:fld>
            <a:endParaRPr lang="en-US"/>
          </a:p>
        </p:txBody>
      </p:sp>
    </p:spTree>
    <p:extLst>
      <p:ext uri="{BB962C8B-B14F-4D97-AF65-F5344CB8AC3E}">
        <p14:creationId xmlns:p14="http://schemas.microsoft.com/office/powerpoint/2010/main" val="274607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2890C2-A226-4708-945E-99F157835B52}"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D0E38-36CA-474E-8BC8-112C17843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08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890C2-A226-4708-945E-99F157835B52}"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D0E38-36CA-474E-8BC8-112C17843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729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2890C2-A226-4708-945E-99F157835B52}"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D0E38-36CA-474E-8BC8-112C17843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6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2890C2-A226-4708-945E-99F157835B52}" type="datetimeFigureOut">
              <a:rPr lang="en-US" smtClean="0">
                <a:solidFill>
                  <a:prstClr val="black">
                    <a:tint val="75000"/>
                  </a:prstClr>
                </a:solidFill>
              </a:rPr>
              <a:pPr/>
              <a:t>2/10/2021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D0E38-36CA-474E-8BC8-112C17843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209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2890C2-A226-4708-945E-99F157835B52}" type="datetimeFigureOut">
              <a:rPr lang="en-US" smtClean="0">
                <a:solidFill>
                  <a:prstClr val="black">
                    <a:tint val="75000"/>
                  </a:prstClr>
                </a:solidFill>
              </a:rPr>
              <a:pPr/>
              <a:t>2/10/2021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D0E38-36CA-474E-8BC8-112C17843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88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2890C2-A226-4708-945E-99F157835B52}" type="datetimeFigureOut">
              <a:rPr lang="en-US" smtClean="0">
                <a:solidFill>
                  <a:prstClr val="black">
                    <a:tint val="75000"/>
                  </a:prstClr>
                </a:solidFill>
              </a:rPr>
              <a:pPr/>
              <a:t>2/10/2021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D0E38-36CA-474E-8BC8-112C17843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751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890C2-A226-4708-945E-99F157835B52}" type="datetimeFigureOut">
              <a:rPr lang="en-US" smtClean="0">
                <a:solidFill>
                  <a:prstClr val="black">
                    <a:tint val="75000"/>
                  </a:prstClr>
                </a:solidFill>
              </a:rPr>
              <a:pPr/>
              <a:t>2/10/2021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D0E38-36CA-474E-8BC8-112C17843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588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2890C2-A226-4708-945E-99F157835B52}" type="datetimeFigureOut">
              <a:rPr lang="en-US" smtClean="0">
                <a:solidFill>
                  <a:prstClr val="black">
                    <a:tint val="75000"/>
                  </a:prstClr>
                </a:solidFill>
              </a:rPr>
              <a:pPr/>
              <a:t>2/10/2021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D0E38-36CA-474E-8BC8-112C17843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85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276A1-C72F-4D0E-9D0D-8A1204B7B9D2}"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6D04A-24FD-4833-833B-832E688A5C2B}" type="slidenum">
              <a:rPr lang="en-US" smtClean="0"/>
              <a:t>‹#›</a:t>
            </a:fld>
            <a:endParaRPr lang="en-US"/>
          </a:p>
        </p:txBody>
      </p:sp>
    </p:spTree>
    <p:extLst>
      <p:ext uri="{BB962C8B-B14F-4D97-AF65-F5344CB8AC3E}">
        <p14:creationId xmlns:p14="http://schemas.microsoft.com/office/powerpoint/2010/main" val="1530322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2890C2-A226-4708-945E-99F157835B52}" type="datetimeFigureOut">
              <a:rPr lang="en-US" smtClean="0">
                <a:solidFill>
                  <a:prstClr val="black">
                    <a:tint val="75000"/>
                  </a:prstClr>
                </a:solidFill>
              </a:rPr>
              <a:pPr/>
              <a:t>2/10/2021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D0E38-36CA-474E-8BC8-112C17843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548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890C2-A226-4708-945E-99F157835B52}"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D0E38-36CA-474E-8BC8-112C17843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522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890C2-A226-4708-945E-99F157835B52}"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D0E38-36CA-474E-8BC8-112C17843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455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6276A1-C72F-4D0E-9D0D-8A1204B7B9D2}" type="datetimeFigureOut">
              <a:rPr lang="en-US" smtClean="0"/>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6D04A-24FD-4833-833B-832E688A5C2B}" type="slidenum">
              <a:rPr lang="en-US" smtClean="0"/>
              <a:t>‹#›</a:t>
            </a:fld>
            <a:endParaRPr lang="en-US"/>
          </a:p>
        </p:txBody>
      </p:sp>
    </p:spTree>
    <p:extLst>
      <p:ext uri="{BB962C8B-B14F-4D97-AF65-F5344CB8AC3E}">
        <p14:creationId xmlns:p14="http://schemas.microsoft.com/office/powerpoint/2010/main" val="254619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6276A1-C72F-4D0E-9D0D-8A1204B7B9D2}"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6D04A-24FD-4833-833B-832E688A5C2B}" type="slidenum">
              <a:rPr lang="en-US" smtClean="0"/>
              <a:t>‹#›</a:t>
            </a:fld>
            <a:endParaRPr lang="en-US"/>
          </a:p>
        </p:txBody>
      </p:sp>
    </p:spTree>
    <p:extLst>
      <p:ext uri="{BB962C8B-B14F-4D97-AF65-F5344CB8AC3E}">
        <p14:creationId xmlns:p14="http://schemas.microsoft.com/office/powerpoint/2010/main" val="106061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6276A1-C72F-4D0E-9D0D-8A1204B7B9D2}" type="datetimeFigureOut">
              <a:rPr lang="en-US" smtClean="0"/>
              <a:t>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6D04A-24FD-4833-833B-832E688A5C2B}" type="slidenum">
              <a:rPr lang="en-US" smtClean="0"/>
              <a:t>‹#›</a:t>
            </a:fld>
            <a:endParaRPr lang="en-US"/>
          </a:p>
        </p:txBody>
      </p:sp>
    </p:spTree>
    <p:extLst>
      <p:ext uri="{BB962C8B-B14F-4D97-AF65-F5344CB8AC3E}">
        <p14:creationId xmlns:p14="http://schemas.microsoft.com/office/powerpoint/2010/main" val="4619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6276A1-C72F-4D0E-9D0D-8A1204B7B9D2}" type="datetimeFigureOut">
              <a:rPr lang="en-US" smtClean="0"/>
              <a:t>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6D04A-24FD-4833-833B-832E688A5C2B}" type="slidenum">
              <a:rPr lang="en-US" smtClean="0"/>
              <a:t>‹#›</a:t>
            </a:fld>
            <a:endParaRPr lang="en-US"/>
          </a:p>
        </p:txBody>
      </p:sp>
    </p:spTree>
    <p:extLst>
      <p:ext uri="{BB962C8B-B14F-4D97-AF65-F5344CB8AC3E}">
        <p14:creationId xmlns:p14="http://schemas.microsoft.com/office/powerpoint/2010/main" val="225679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276A1-C72F-4D0E-9D0D-8A1204B7B9D2}" type="datetimeFigureOut">
              <a:rPr lang="en-US" smtClean="0"/>
              <a:t>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6D04A-24FD-4833-833B-832E688A5C2B}" type="slidenum">
              <a:rPr lang="en-US" smtClean="0"/>
              <a:t>‹#›</a:t>
            </a:fld>
            <a:endParaRPr lang="en-US"/>
          </a:p>
        </p:txBody>
      </p:sp>
    </p:spTree>
    <p:extLst>
      <p:ext uri="{BB962C8B-B14F-4D97-AF65-F5344CB8AC3E}">
        <p14:creationId xmlns:p14="http://schemas.microsoft.com/office/powerpoint/2010/main" val="228887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276A1-C72F-4D0E-9D0D-8A1204B7B9D2}"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6D04A-24FD-4833-833B-832E688A5C2B}" type="slidenum">
              <a:rPr lang="en-US" smtClean="0"/>
              <a:t>‹#›</a:t>
            </a:fld>
            <a:endParaRPr lang="en-US"/>
          </a:p>
        </p:txBody>
      </p:sp>
    </p:spTree>
    <p:extLst>
      <p:ext uri="{BB962C8B-B14F-4D97-AF65-F5344CB8AC3E}">
        <p14:creationId xmlns:p14="http://schemas.microsoft.com/office/powerpoint/2010/main" val="939546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276A1-C72F-4D0E-9D0D-8A1204B7B9D2}" type="datetimeFigureOut">
              <a:rPr lang="en-US" smtClean="0"/>
              <a:t>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6D04A-24FD-4833-833B-832E688A5C2B}" type="slidenum">
              <a:rPr lang="en-US" smtClean="0"/>
              <a:t>‹#›</a:t>
            </a:fld>
            <a:endParaRPr lang="en-US"/>
          </a:p>
        </p:txBody>
      </p:sp>
    </p:spTree>
    <p:extLst>
      <p:ext uri="{BB962C8B-B14F-4D97-AF65-F5344CB8AC3E}">
        <p14:creationId xmlns:p14="http://schemas.microsoft.com/office/powerpoint/2010/main" val="57479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276A1-C72F-4D0E-9D0D-8A1204B7B9D2}" type="datetimeFigureOut">
              <a:rPr lang="en-US" smtClean="0"/>
              <a:t>2/10/2021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6D04A-24FD-4833-833B-832E688A5C2B}" type="slidenum">
              <a:rPr lang="en-US" smtClean="0"/>
              <a:t>‹#›</a:t>
            </a:fld>
            <a:endParaRPr lang="en-US"/>
          </a:p>
        </p:txBody>
      </p:sp>
    </p:spTree>
    <p:extLst>
      <p:ext uri="{BB962C8B-B14F-4D97-AF65-F5344CB8AC3E}">
        <p14:creationId xmlns:p14="http://schemas.microsoft.com/office/powerpoint/2010/main" val="2263122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890C2-A226-4708-945E-99F157835B52}" type="datetimeFigureOut">
              <a:rPr lang="en-US" smtClean="0">
                <a:solidFill>
                  <a:prstClr val="black">
                    <a:tint val="75000"/>
                  </a:prstClr>
                </a:solidFill>
              </a:rPr>
              <a:pPr/>
              <a:t>2/10/2021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D0E38-36CA-474E-8BC8-112C17843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233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lobalforestwatch.org/map/global/?map=eyJjZW50ZXIiOnsibGF0Ijo1My44NzcyNDQ1Mjk1MjE1NCwibG5nIjotMS44NzM1Mjk0MTEwMjEyNDV9LCJ6b29tIjo0LCJkYXRhc2V0cyI6W3siZGF0YXNldCI6InBvdGVudGlhbC1jYXJib24tc2VxdWVzdHJhdGlvbi1yYXRlIiwib3BhY2l0eSI6MSwidmlzaWJpbGl0eSI6dHJ1ZSwibGF5ZXJzIjpbInBvdGVudGlhbC1jYXJib24tc2VxdWVzdHJhdGlvbi1yYXRlLTIwMjAiXX0seyJkYXRhc2V0IjoiYmMwOTllMmUtMDI5Mi00ZTIyLTk0NDUtOWQ0MjhlY2Y3YTU2Iiwib3BhY2l0eSI6MSwidmlzaWJpbGl0eSI6dHJ1ZSwibGF5ZXJzIjpbIjgwN2YwZDY1LWVmOTctNDBhOC05ZjdlLTdhMzk3MTZjMTJmOCJdfSx7ImRhdGFzZXQiOiJwb2xpdGljYWwtYm91bmRhcmllcyIsImxheWVycyI6WyJkaXNwdXRlZC1wb2xpdGljYWwtYm91bmRhcmllcyIsInBvbGl0aWNhbC1ib3VuZGFyaWVzIl0sIm9wYWNpdHkiOjEsInZpc2liaWxpdHkiOnRydWV9XX0%3D&amp;utm_campaign=WyJCTE9HOiBDYXJib24gU2VxdWVzdHJhdGlvbiBSYXRlcyIsIkJMT0c6IENhcmJvbiBTZXF1ZXN0cmF0aW9uIFJhdGVzIl0%3D"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pcc.ch/"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ipcc.ch/report/2019-refinement-to-the-2006-ipcc-guidelines-for-national-greenhouse-gas-inventor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forc-db.github.i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6704" y="2064059"/>
            <a:ext cx="9144000" cy="2387600"/>
          </a:xfrm>
        </p:spPr>
        <p:txBody>
          <a:bodyPr>
            <a:normAutofit fontScale="90000"/>
          </a:bodyPr>
          <a:lstStyle/>
          <a:p>
            <a:r>
              <a:rPr lang="en-US" dirty="0" smtClean="0"/>
              <a:t>How do the default forest regrowth values provided by the IPCC compare to ForC?</a:t>
            </a:r>
            <a:endParaRPr lang="en-US" dirty="0"/>
          </a:p>
        </p:txBody>
      </p:sp>
    </p:spTree>
    <p:extLst>
      <p:ext uri="{BB962C8B-B14F-4D97-AF65-F5344CB8AC3E}">
        <p14:creationId xmlns:p14="http://schemas.microsoft.com/office/powerpoint/2010/main" val="979590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529" y="2474143"/>
            <a:ext cx="7627374" cy="1325563"/>
          </a:xfrm>
        </p:spPr>
        <p:txBody>
          <a:bodyPr/>
          <a:lstStyle/>
          <a:p>
            <a:pPr algn="ctr"/>
            <a:r>
              <a:rPr lang="en-US" dirty="0" smtClean="0">
                <a:hlinkClick r:id="rId3"/>
              </a:rPr>
              <a:t>Mapping Carbon Accumulation</a:t>
            </a:r>
            <a:endParaRPr lang="en-US" dirty="0"/>
          </a:p>
        </p:txBody>
      </p:sp>
    </p:spTree>
    <p:extLst>
      <p:ext uri="{BB962C8B-B14F-4D97-AF65-F5344CB8AC3E}">
        <p14:creationId xmlns:p14="http://schemas.microsoft.com/office/powerpoint/2010/main" val="3511145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62231"/>
            <a:ext cx="12199032" cy="6577781"/>
          </a:xfrm>
          <a:prstGeom prst="rect">
            <a:avLst/>
          </a:prstGeom>
        </p:spPr>
      </p:pic>
    </p:spTree>
    <p:extLst>
      <p:ext uri="{BB962C8B-B14F-4D97-AF65-F5344CB8AC3E}">
        <p14:creationId xmlns:p14="http://schemas.microsoft.com/office/powerpoint/2010/main" val="274889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40310" y="0"/>
            <a:ext cx="8878555" cy="6858000"/>
          </a:xfrm>
          <a:prstGeom prst="rect">
            <a:avLst/>
          </a:prstGeom>
        </p:spPr>
      </p:pic>
    </p:spTree>
    <p:extLst>
      <p:ext uri="{BB962C8B-B14F-4D97-AF65-F5344CB8AC3E}">
        <p14:creationId xmlns:p14="http://schemas.microsoft.com/office/powerpoint/2010/main" val="3462032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1884" y="0"/>
            <a:ext cx="9625476" cy="6858000"/>
          </a:xfrm>
          <a:prstGeom prst="rect">
            <a:avLst/>
          </a:prstGeom>
        </p:spPr>
      </p:pic>
    </p:spTree>
    <p:extLst>
      <p:ext uri="{BB962C8B-B14F-4D97-AF65-F5344CB8AC3E}">
        <p14:creationId xmlns:p14="http://schemas.microsoft.com/office/powerpoint/2010/main" val="4197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50724"/>
            <a:ext cx="12192000" cy="6382870"/>
          </a:xfrm>
          <a:prstGeom prst="rect">
            <a:avLst/>
          </a:prstGeom>
        </p:spPr>
      </p:pic>
    </p:spTree>
    <p:extLst>
      <p:ext uri="{BB962C8B-B14F-4D97-AF65-F5344CB8AC3E}">
        <p14:creationId xmlns:p14="http://schemas.microsoft.com/office/powerpoint/2010/main" val="753209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838200" y="0"/>
            <a:ext cx="10898659" cy="6858000"/>
          </a:xfrm>
          <a:prstGeom prst="rect">
            <a:avLst/>
          </a:prstGeom>
        </p:spPr>
      </p:pic>
    </p:spTree>
    <p:extLst>
      <p:ext uri="{BB962C8B-B14F-4D97-AF65-F5344CB8AC3E}">
        <p14:creationId xmlns:p14="http://schemas.microsoft.com/office/powerpoint/2010/main" val="412788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4485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a:xfrm>
            <a:off x="838200" y="1423987"/>
            <a:ext cx="10515600" cy="803275"/>
          </a:xfrm>
        </p:spPr>
        <p:txBody>
          <a:bodyPr>
            <a:normAutofit fontScale="92500" lnSpcReduction="10000"/>
          </a:bodyPr>
          <a:lstStyle/>
          <a:p>
            <a:r>
              <a:rPr lang="en-US" dirty="0"/>
              <a:t>W</a:t>
            </a:r>
            <a:r>
              <a:rPr lang="en-US" dirty="0" smtClean="0"/>
              <a:t>e </a:t>
            </a:r>
            <a:r>
              <a:rPr lang="en-US" dirty="0"/>
              <a:t>would like to thank the following organizations for providing funding to make this endeavor possible</a:t>
            </a:r>
          </a:p>
          <a:p>
            <a:endParaRPr lang="en-US" dirty="0"/>
          </a:p>
        </p:txBody>
      </p:sp>
      <p:pic>
        <p:nvPicPr>
          <p:cNvPr id="4" name="Picture 3"/>
          <p:cNvPicPr>
            <a:picLocks noChangeAspect="1"/>
          </p:cNvPicPr>
          <p:nvPr/>
        </p:nvPicPr>
        <p:blipFill>
          <a:blip r:embed="rId2"/>
          <a:stretch>
            <a:fillRect/>
          </a:stretch>
        </p:blipFill>
        <p:spPr>
          <a:xfrm>
            <a:off x="2158605" y="2218021"/>
            <a:ext cx="7874790" cy="4639979"/>
          </a:xfrm>
          <a:prstGeom prst="rect">
            <a:avLst/>
          </a:prstGeom>
        </p:spPr>
      </p:pic>
    </p:spTree>
    <p:extLst>
      <p:ext uri="{BB962C8B-B14F-4D97-AF65-F5344CB8AC3E}">
        <p14:creationId xmlns:p14="http://schemas.microsoft.com/office/powerpoint/2010/main" val="763465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Global Warming</a:t>
            </a:r>
            <a:endParaRPr lang="en-US" sz="4200" dirty="0"/>
          </a:p>
        </p:txBody>
      </p:sp>
      <p:sp>
        <p:nvSpPr>
          <p:cNvPr id="3" name="Content Placeholder 2"/>
          <p:cNvSpPr>
            <a:spLocks noGrp="1"/>
          </p:cNvSpPr>
          <p:nvPr>
            <p:ph idx="1"/>
          </p:nvPr>
        </p:nvSpPr>
        <p:spPr>
          <a:xfrm>
            <a:off x="838200" y="1825625"/>
            <a:ext cx="4176252" cy="4351338"/>
          </a:xfrm>
        </p:spPr>
        <p:txBody>
          <a:bodyPr/>
          <a:lstStyle/>
          <a:p>
            <a:r>
              <a:rPr lang="en-US" dirty="0" smtClean="0"/>
              <a:t>Average global temperatures are now warmer by about 1 °C (1.8 °F)</a:t>
            </a:r>
          </a:p>
          <a:p>
            <a:r>
              <a:rPr lang="en-US" dirty="0"/>
              <a:t>G</a:t>
            </a:r>
            <a:r>
              <a:rPr lang="en-US" dirty="0" smtClean="0"/>
              <a:t>reenhouse gases released by human activities keep heat trapped longer and cause global temperatures to rise, slowly but surely.</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9346" y="1690688"/>
            <a:ext cx="7252654" cy="4079618"/>
          </a:xfrm>
          <a:prstGeom prst="rect">
            <a:avLst/>
          </a:prstGeom>
        </p:spPr>
      </p:pic>
    </p:spTree>
    <p:extLst>
      <p:ext uri="{BB962C8B-B14F-4D97-AF65-F5344CB8AC3E}">
        <p14:creationId xmlns:p14="http://schemas.microsoft.com/office/powerpoint/2010/main" val="868373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694" y="669156"/>
            <a:ext cx="3674806" cy="1325563"/>
          </a:xfrm>
        </p:spPr>
        <p:txBody>
          <a:bodyPr>
            <a:normAutofit/>
          </a:bodyPr>
          <a:lstStyle/>
          <a:p>
            <a:r>
              <a:rPr lang="en-US" sz="4200" dirty="0" smtClean="0"/>
              <a:t>Carbon Accumulation</a:t>
            </a:r>
            <a:endParaRPr lang="en-US" sz="4200" dirty="0"/>
          </a:p>
        </p:txBody>
      </p:sp>
      <p:sp>
        <p:nvSpPr>
          <p:cNvPr id="3" name="Content Placeholder 2"/>
          <p:cNvSpPr>
            <a:spLocks noGrp="1"/>
          </p:cNvSpPr>
          <p:nvPr>
            <p:ph idx="1"/>
          </p:nvPr>
        </p:nvSpPr>
        <p:spPr>
          <a:xfrm>
            <a:off x="838200" y="2085206"/>
            <a:ext cx="3114368" cy="4351338"/>
          </a:xfrm>
        </p:spPr>
        <p:txBody>
          <a:bodyPr>
            <a:normAutofit lnSpcReduction="10000"/>
          </a:bodyPr>
          <a:lstStyle/>
          <a:p>
            <a:r>
              <a:rPr lang="en-US" dirty="0"/>
              <a:t>A</a:t>
            </a:r>
            <a:r>
              <a:rPr lang="en-US" dirty="0" smtClean="0"/>
              <a:t> natural or artificial process where carbon dioxide is removed from the atmosphere and held in solid or liquid form.</a:t>
            </a:r>
          </a:p>
          <a:p>
            <a:r>
              <a:rPr lang="en-US" dirty="0" err="1" smtClean="0"/>
              <a:t>Regrowing</a:t>
            </a:r>
            <a:r>
              <a:rPr lang="en-US" dirty="0" smtClean="0"/>
              <a:t> forests can </a:t>
            </a:r>
            <a:r>
              <a:rPr lang="en-US" dirty="0"/>
              <a:t>a</a:t>
            </a:r>
            <a:r>
              <a:rPr lang="en-US" dirty="0" smtClean="0"/>
              <a:t>bsorb carbon quickly</a:t>
            </a:r>
            <a:endParaRPr lang="en-US" dirty="0"/>
          </a:p>
        </p:txBody>
      </p:sp>
      <p:pic>
        <p:nvPicPr>
          <p:cNvPr id="1026" name="Picture 2" descr="https://natureconservancy-h.assetsadobe.com/is/image/content/dam/tnc/nature/en/photos/OR_Forest_CindyChristina.jpg?crop=69,0,1101,826&amp;wid=820&amp;hei=615&amp;scl=1.34308943089430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669156"/>
            <a:ext cx="7810500" cy="585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157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8653"/>
            <a:ext cx="3543299" cy="1325563"/>
          </a:xfrm>
        </p:spPr>
        <p:txBody>
          <a:bodyPr/>
          <a:lstStyle/>
          <a:p>
            <a:r>
              <a:rPr lang="en-US" dirty="0" smtClean="0"/>
              <a:t>Forest Regrowth</a:t>
            </a:r>
            <a:endParaRPr lang="en-US" dirty="0"/>
          </a:p>
        </p:txBody>
      </p:sp>
      <p:sp>
        <p:nvSpPr>
          <p:cNvPr id="3" name="Content Placeholder 2"/>
          <p:cNvSpPr>
            <a:spLocks noGrp="1"/>
          </p:cNvSpPr>
          <p:nvPr>
            <p:ph idx="1"/>
          </p:nvPr>
        </p:nvSpPr>
        <p:spPr>
          <a:xfrm>
            <a:off x="838200" y="2205191"/>
            <a:ext cx="3543300" cy="4351338"/>
          </a:xfrm>
        </p:spPr>
        <p:txBody>
          <a:bodyPr>
            <a:normAutofit fontScale="92500" lnSpcReduction="20000"/>
          </a:bodyPr>
          <a:lstStyle/>
          <a:p>
            <a:r>
              <a:rPr lang="en-US" dirty="0"/>
              <a:t>L</a:t>
            </a:r>
            <a:r>
              <a:rPr lang="en-US" dirty="0" smtClean="0"/>
              <a:t>etting forests regrow naturally has the potential to absorb up to 8.9 billion metric tons of carbon dioxide from the atmosphere each year through 2050</a:t>
            </a:r>
          </a:p>
          <a:p>
            <a:r>
              <a:rPr lang="en-US" dirty="0" smtClean="0"/>
              <a:t>That’s the equivalent of soaking up one-quarter of global fossil fuel emissions from the atmosphere every year. </a:t>
            </a:r>
            <a:endParaRPr lang="en-US" dirty="0"/>
          </a:p>
        </p:txBody>
      </p:sp>
      <p:pic>
        <p:nvPicPr>
          <p:cNvPr id="2052" name="Picture 4" descr="https://natureconservancy-h.assetsadobe.com/is/image/content/dam/tnc/nature/en/photos/MAG19008_190528_738.jpg?crop=221,0,3556,2667&amp;wid=820&amp;hei=615&amp;scl=4.3365853658536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698653"/>
            <a:ext cx="7810500" cy="585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43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vs Accuracy</a:t>
            </a:r>
            <a:endParaRPr lang="en-US" dirty="0"/>
          </a:p>
        </p:txBody>
      </p:sp>
      <p:sp>
        <p:nvSpPr>
          <p:cNvPr id="3" name="Content Placeholder 2"/>
          <p:cNvSpPr>
            <a:spLocks noGrp="1"/>
          </p:cNvSpPr>
          <p:nvPr>
            <p:ph idx="1"/>
          </p:nvPr>
        </p:nvSpPr>
        <p:spPr/>
        <p:txBody>
          <a:bodyPr/>
          <a:lstStyle/>
          <a:p>
            <a:r>
              <a:rPr lang="en-US" b="1" dirty="0" smtClean="0"/>
              <a:t>Accuracy</a:t>
            </a:r>
            <a:r>
              <a:rPr lang="en-US" dirty="0" smtClean="0"/>
              <a:t> is how close a measurement is to the “true” value. </a:t>
            </a:r>
          </a:p>
          <a:p>
            <a:r>
              <a:rPr lang="en-US" b="1" dirty="0"/>
              <a:t>Precision</a:t>
            </a:r>
            <a:r>
              <a:rPr lang="en-US" dirty="0"/>
              <a:t> </a:t>
            </a:r>
            <a:r>
              <a:rPr lang="en-US" dirty="0" smtClean="0"/>
              <a:t>is how </a:t>
            </a:r>
            <a:r>
              <a:rPr lang="en-US" dirty="0"/>
              <a:t>close measurements of </a:t>
            </a:r>
            <a:r>
              <a:rPr lang="en-US" dirty="0" smtClean="0"/>
              <a:t>are </a:t>
            </a:r>
            <a:r>
              <a:rPr lang="en-US" dirty="0"/>
              <a:t>to each other</a:t>
            </a:r>
            <a:r>
              <a:rPr lang="en-US" dirty="0" smtClean="0"/>
              <a:t>.</a:t>
            </a:r>
          </a:p>
          <a:p>
            <a:r>
              <a:rPr lang="en-US" b="1" dirty="0"/>
              <a:t>Precision</a:t>
            </a:r>
            <a:r>
              <a:rPr lang="en-US" dirty="0"/>
              <a:t> is independent of </a:t>
            </a:r>
            <a:r>
              <a:rPr lang="en-US" b="1" dirty="0" smtClean="0"/>
              <a:t>accuracy</a:t>
            </a:r>
          </a:p>
          <a:p>
            <a:r>
              <a:rPr lang="en-US" dirty="0" smtClean="0"/>
              <a:t>In</a:t>
            </a:r>
            <a:r>
              <a:rPr lang="en-US" b="1" dirty="0" smtClean="0"/>
              <a:t> </a:t>
            </a:r>
            <a:r>
              <a:rPr lang="en-US" dirty="0" smtClean="0"/>
              <a:t>this study, Kristina and Susan are specifically studying the precision of the values generated by ForC compared to those provided by the IPCC, in different forest types.</a:t>
            </a:r>
            <a:endParaRPr lang="en-US" dirty="0"/>
          </a:p>
        </p:txBody>
      </p:sp>
    </p:spTree>
    <p:extLst>
      <p:ext uri="{BB962C8B-B14F-4D97-AF65-F5344CB8AC3E}">
        <p14:creationId xmlns:p14="http://schemas.microsoft.com/office/powerpoint/2010/main" val="3136336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Intergovernmental Panel on Climate Change</a:t>
            </a:r>
            <a:endParaRPr lang="en-US" dirty="0"/>
          </a:p>
        </p:txBody>
      </p:sp>
      <p:sp>
        <p:nvSpPr>
          <p:cNvPr id="3" name="Content Placeholder 2"/>
          <p:cNvSpPr>
            <a:spLocks noGrp="1"/>
          </p:cNvSpPr>
          <p:nvPr>
            <p:ph idx="1"/>
          </p:nvPr>
        </p:nvSpPr>
        <p:spPr>
          <a:xfrm>
            <a:off x="838200" y="1825625"/>
            <a:ext cx="7812024" cy="4351338"/>
          </a:xfrm>
        </p:spPr>
        <p:txBody>
          <a:bodyPr/>
          <a:lstStyle/>
          <a:p>
            <a:r>
              <a:rPr lang="en-US" dirty="0" smtClean="0"/>
              <a:t>The </a:t>
            </a:r>
            <a:r>
              <a:rPr lang="en-US" dirty="0" smtClean="0">
                <a:hlinkClick r:id="rId3"/>
              </a:rPr>
              <a:t>IPCC</a:t>
            </a:r>
            <a:r>
              <a:rPr lang="en-US" dirty="0" smtClean="0"/>
              <a:t> is an intergovernmental body of the United Nations established in 1988</a:t>
            </a:r>
          </a:p>
          <a:p>
            <a:r>
              <a:rPr lang="en-US" dirty="0" smtClean="0"/>
              <a:t>Its primary purpose is to provide objective information relevant to human-induced climate change.</a:t>
            </a:r>
          </a:p>
          <a:p>
            <a:pPr lvl="1"/>
            <a:r>
              <a:rPr lang="en-US" dirty="0" smtClean="0"/>
              <a:t>Includes: Research, Policy Recommendations, Economic Impacts, Risks, Possible Response options, etc.</a:t>
            </a:r>
          </a:p>
          <a:p>
            <a:r>
              <a:rPr lang="en-US" dirty="0" smtClean="0">
                <a:hlinkClick r:id="rId4"/>
              </a:rPr>
              <a:t>2019 refinement of forest carbon accumulation</a:t>
            </a:r>
            <a:endParaRPr lang="en-US" dirty="0" smtClean="0"/>
          </a:p>
          <a:p>
            <a:pPr lvl="1"/>
            <a:r>
              <a:rPr lang="en-US" dirty="0" smtClean="0"/>
              <a:t>This is the report that produced the default forest carbon accumulation values</a:t>
            </a:r>
          </a:p>
        </p:txBody>
      </p:sp>
      <p:pic>
        <p:nvPicPr>
          <p:cNvPr id="6146" name="Picture 2" descr="https://upload.wikimedia.org/wikipedia/commons/thumb/1/10/Intergovernmental_Panel_on_Climate_Change_Logo.svg/200px-Intergovernmental_Panel_on_Climate_Change_Logo.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0848" y="1825625"/>
            <a:ext cx="2891639" cy="15759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le:Emblem of the United Nations.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0848" y="3536505"/>
            <a:ext cx="2671724" cy="227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96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raw.githubusercontent.com/forc-db/ForC/master/figures/World_Map_with_Biogeographic_regions_and_si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806" y="823297"/>
            <a:ext cx="9048194" cy="53536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ForC</a:t>
            </a:r>
            <a:r>
              <a:rPr lang="en-US" dirty="0" smtClean="0"/>
              <a:t>: The Forest Carbon database</a:t>
            </a:r>
            <a:endParaRPr lang="en-US" dirty="0"/>
          </a:p>
        </p:txBody>
      </p:sp>
      <p:sp>
        <p:nvSpPr>
          <p:cNvPr id="3" name="Content Placeholder 2"/>
          <p:cNvSpPr>
            <a:spLocks noGrp="1"/>
          </p:cNvSpPr>
          <p:nvPr>
            <p:ph idx="1"/>
          </p:nvPr>
        </p:nvSpPr>
        <p:spPr>
          <a:xfrm>
            <a:off x="838200" y="1825625"/>
            <a:ext cx="2568678" cy="4351338"/>
          </a:xfrm>
        </p:spPr>
        <p:txBody>
          <a:bodyPr>
            <a:normAutofit/>
          </a:bodyPr>
          <a:lstStyle/>
          <a:p>
            <a:r>
              <a:rPr lang="en-US" dirty="0" smtClean="0">
                <a:hlinkClick r:id="rId4"/>
              </a:rPr>
              <a:t>ForC</a:t>
            </a:r>
            <a:r>
              <a:rPr lang="en-US" dirty="0" smtClean="0"/>
              <a:t> is an open-access database containing over 40,000 records from 10,000 plots in 1,500 distinct areas.</a:t>
            </a:r>
          </a:p>
        </p:txBody>
      </p:sp>
    </p:spTree>
    <p:extLst>
      <p:ext uri="{BB962C8B-B14F-4D97-AF65-F5344CB8AC3E}">
        <p14:creationId xmlns:p14="http://schemas.microsoft.com/office/powerpoint/2010/main" val="312701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Site Locations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27355"/>
            <a:ext cx="9823526" cy="5530645"/>
          </a:xfrm>
          <a:prstGeom prst="rect">
            <a:avLst/>
          </a:prstGeom>
        </p:spPr>
      </p:pic>
    </p:spTree>
    <p:extLst>
      <p:ext uri="{BB962C8B-B14F-4D97-AF65-F5344CB8AC3E}">
        <p14:creationId xmlns:p14="http://schemas.microsoft.com/office/powerpoint/2010/main" val="353034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Stepping Back to Move Forward</a:t>
            </a:r>
          </a:p>
        </p:txBody>
      </p:sp>
      <p:sp>
        <p:nvSpPr>
          <p:cNvPr id="3" name="Content Placeholder 2"/>
          <p:cNvSpPr>
            <a:spLocks noGrp="1"/>
          </p:cNvSpPr>
          <p:nvPr>
            <p:ph idx="1"/>
          </p:nvPr>
        </p:nvSpPr>
        <p:spPr/>
        <p:txBody>
          <a:bodyPr>
            <a:normAutofit lnSpcReduction="10000"/>
          </a:bodyPr>
          <a:lstStyle/>
          <a:p>
            <a:r>
              <a:rPr lang="en-US" dirty="0"/>
              <a:t>Letting previously forested land recover carbon naturally can contribute to the 730 billion metric tons of carbon dioxide the IPCC says must be removed from the atmosphere by the end of this century to avert the worst impacts of climate change</a:t>
            </a:r>
            <a:r>
              <a:rPr lang="en-US" dirty="0" smtClean="0"/>
              <a:t>.</a:t>
            </a:r>
          </a:p>
          <a:p>
            <a:r>
              <a:rPr lang="en-US" dirty="0"/>
              <a:t>Increasing forest cover can also bring additional benefits beyond climate change mitigation, such as preventing floods, regulating rainfall, slowing biodiversity loss, and sustaining traditional ways of life and economies</a:t>
            </a:r>
            <a:r>
              <a:rPr lang="en-US" dirty="0" smtClean="0"/>
              <a:t>.</a:t>
            </a:r>
          </a:p>
          <a:p>
            <a:r>
              <a:rPr lang="en-US" dirty="0"/>
              <a:t>Equipped with a more detailed understanding of forests’ potential to capture carbon, officials can make rapid assessments on how to best use land for the greatest climate return. </a:t>
            </a:r>
          </a:p>
        </p:txBody>
      </p:sp>
    </p:spTree>
    <p:extLst>
      <p:ext uri="{BB962C8B-B14F-4D97-AF65-F5344CB8AC3E}">
        <p14:creationId xmlns:p14="http://schemas.microsoft.com/office/powerpoint/2010/main" val="47827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533</Words>
  <Application>Microsoft Office PowerPoint</Application>
  <PresentationFormat>Widescreen</PresentationFormat>
  <Paragraphs>59</Paragraphs>
  <Slides>17</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1_Office Theme</vt:lpstr>
      <vt:lpstr>How do the default forest regrowth values provided by the IPCC compare to ForC?</vt:lpstr>
      <vt:lpstr>Global Warming</vt:lpstr>
      <vt:lpstr>Carbon Accumulation</vt:lpstr>
      <vt:lpstr>Forest Regrowth</vt:lpstr>
      <vt:lpstr>Precision vs Accuracy</vt:lpstr>
      <vt:lpstr>Intergovernmental Panel on Climate Change</vt:lpstr>
      <vt:lpstr>ForC: The Forest Carbon database</vt:lpstr>
      <vt:lpstr>Study Site Locations</vt:lpstr>
      <vt:lpstr>Stepping Back to Move Forward</vt:lpstr>
      <vt:lpstr>Mapping Carbon Accumulation</vt:lpstr>
      <vt:lpstr>PowerPoint Presentation</vt:lpstr>
      <vt:lpstr>PowerPoint Presentation</vt:lpstr>
      <vt:lpstr>PowerPoint Presentation</vt:lpstr>
      <vt:lpstr>PowerPoint Presentation</vt:lpstr>
      <vt:lpstr>PowerPoint Presentation</vt:lpstr>
      <vt:lpstr>PowerPoint Presentation</vt:lpstr>
      <vt:lpstr>Acknowledgements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11</cp:revision>
  <dcterms:created xsi:type="dcterms:W3CDTF">2021-01-30T17:05:17Z</dcterms:created>
  <dcterms:modified xsi:type="dcterms:W3CDTF">2021-02-10T14:29:45Z</dcterms:modified>
</cp:coreProperties>
</file>