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6" r:id="rId2"/>
    <p:sldId id="260" r:id="rId3"/>
    <p:sldId id="258" r:id="rId4"/>
    <p:sldId id="257"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5290"/>
  </p:normalViewPr>
  <p:slideViewPr>
    <p:cSldViewPr snapToGrid="0" snapToObjects="1">
      <p:cViewPr varScale="1">
        <p:scale>
          <a:sx n="96" d="100"/>
          <a:sy n="96" d="100"/>
        </p:scale>
        <p:origin x="1160"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FE3057-556C-B04E-9BD6-C1FA760F1CE3}" type="datetimeFigureOut">
              <a:rPr lang="en-US" smtClean="0"/>
              <a:t>2/8/21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C81D47-6705-0847-9B45-51045D30C639}" type="slidenum">
              <a:rPr lang="en-US" smtClean="0"/>
              <a:t>‹#›</a:t>
            </a:fld>
            <a:endParaRPr lang="en-US"/>
          </a:p>
        </p:txBody>
      </p:sp>
    </p:spTree>
    <p:extLst>
      <p:ext uri="{BB962C8B-B14F-4D97-AF65-F5344CB8AC3E}">
        <p14:creationId xmlns:p14="http://schemas.microsoft.com/office/powerpoint/2010/main" val="349721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lter.konza.ksu.edu</a:t>
            </a:r>
            <a:r>
              <a:rPr lang="en-US" dirty="0"/>
              <a:t>/</a:t>
            </a:r>
            <a:r>
              <a:rPr lang="en-US" dirty="0" err="1"/>
              <a:t>konza</a:t>
            </a:r>
            <a:r>
              <a:rPr lang="en-US" dirty="0"/>
              <a:t>-prairie-long-term-ecological-research-</a:t>
            </a:r>
            <a:r>
              <a:rPr lang="en-US" dirty="0" err="1"/>
              <a:t>lter</a:t>
            </a:r>
            <a:endParaRPr lang="en-US" dirty="0"/>
          </a:p>
        </p:txBody>
      </p:sp>
      <p:sp>
        <p:nvSpPr>
          <p:cNvPr id="4" name="Slide Number Placeholder 3"/>
          <p:cNvSpPr>
            <a:spLocks noGrp="1"/>
          </p:cNvSpPr>
          <p:nvPr>
            <p:ph type="sldNum" sz="quarter" idx="5"/>
          </p:nvPr>
        </p:nvSpPr>
        <p:spPr/>
        <p:txBody>
          <a:bodyPr/>
          <a:lstStyle/>
          <a:p>
            <a:fld id="{A0C81D47-6705-0847-9B45-51045D30C639}" type="slidenum">
              <a:rPr lang="en-US" smtClean="0"/>
              <a:t>1</a:t>
            </a:fld>
            <a:endParaRPr lang="en-US"/>
          </a:p>
        </p:txBody>
      </p:sp>
    </p:spTree>
    <p:extLst>
      <p:ext uri="{BB962C8B-B14F-4D97-AF65-F5344CB8AC3E}">
        <p14:creationId xmlns:p14="http://schemas.microsoft.com/office/powerpoint/2010/main" val="4082651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data from this experiment come from the </a:t>
            </a:r>
            <a:r>
              <a:rPr lang="en-US" sz="1200" kern="1200" dirty="0" err="1">
                <a:solidFill>
                  <a:schemeClr val="tx1"/>
                </a:solidFill>
                <a:effectLst/>
                <a:latin typeface="+mn-lt"/>
                <a:ea typeface="+mn-ea"/>
                <a:cs typeface="+mn-cs"/>
              </a:rPr>
              <a:t>Konza</a:t>
            </a:r>
            <a:r>
              <a:rPr lang="en-US" sz="1200" kern="1200" dirty="0">
                <a:solidFill>
                  <a:schemeClr val="tx1"/>
                </a:solidFill>
                <a:effectLst/>
                <a:latin typeface="+mn-lt"/>
                <a:ea typeface="+mn-ea"/>
                <a:cs typeface="+mn-cs"/>
              </a:rPr>
              <a:t> Prairie Biological Station. The experiment was set up in 1986 and the treatments were applied at the field site every year until 2017! Lydia and Christine focused on the fertilizer (nitrogen) addition and prescribed burning treatments to answer their questions. The nitrogen treatment had eight plots where nitrogen had been added and eight with no nitrogen as a control. Similarly, the prescribed burn treatment was applied to eight plots, while eight plots had no burning as a control. These two treatments were also crossed with each other, meaning that some plots were burned and nitrogen was added.</a:t>
            </a:r>
          </a:p>
        </p:txBody>
      </p:sp>
      <p:sp>
        <p:nvSpPr>
          <p:cNvPr id="4" name="Slide Number Placeholder 3"/>
          <p:cNvSpPr>
            <a:spLocks noGrp="1"/>
          </p:cNvSpPr>
          <p:nvPr>
            <p:ph type="sldNum" sz="quarter" idx="5"/>
          </p:nvPr>
        </p:nvSpPr>
        <p:spPr/>
        <p:txBody>
          <a:bodyPr/>
          <a:lstStyle/>
          <a:p>
            <a:fld id="{A0C81D47-6705-0847-9B45-51045D30C639}" type="slidenum">
              <a:rPr lang="en-US" smtClean="0"/>
              <a:t>2</a:t>
            </a:fld>
            <a:endParaRPr lang="en-US"/>
          </a:p>
        </p:txBody>
      </p:sp>
    </p:spTree>
    <p:extLst>
      <p:ext uri="{BB962C8B-B14F-4D97-AF65-F5344CB8AC3E}">
        <p14:creationId xmlns:p14="http://schemas.microsoft.com/office/powerpoint/2010/main" val="1385356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are two different experimental plots within the large field experiment at </a:t>
            </a:r>
            <a:r>
              <a:rPr lang="en-US" sz="1200" kern="1200" dirty="0" err="1">
                <a:solidFill>
                  <a:schemeClr val="tx1"/>
                </a:solidFill>
                <a:effectLst/>
                <a:latin typeface="+mn-lt"/>
                <a:ea typeface="+mn-ea"/>
                <a:cs typeface="+mn-cs"/>
              </a:rPr>
              <a:t>Konza</a:t>
            </a:r>
            <a:r>
              <a:rPr lang="en-US" sz="1200" kern="1200" dirty="0">
                <a:solidFill>
                  <a:schemeClr val="tx1"/>
                </a:solidFill>
                <a:effectLst/>
                <a:latin typeface="+mn-lt"/>
                <a:ea typeface="+mn-ea"/>
                <a:cs typeface="+mn-cs"/>
              </a:rPr>
              <a:t> Prairie Biological Station. The one with lots of trees is an unburned plot, the one with lots of grass is a burned plot. </a:t>
            </a:r>
          </a:p>
        </p:txBody>
      </p:sp>
      <p:sp>
        <p:nvSpPr>
          <p:cNvPr id="4" name="Slide Number Placeholder 3"/>
          <p:cNvSpPr>
            <a:spLocks noGrp="1"/>
          </p:cNvSpPr>
          <p:nvPr>
            <p:ph type="sldNum" sz="quarter" idx="5"/>
          </p:nvPr>
        </p:nvSpPr>
        <p:spPr/>
        <p:txBody>
          <a:bodyPr/>
          <a:lstStyle/>
          <a:p>
            <a:fld id="{A0C81D47-6705-0847-9B45-51045D30C639}" type="slidenum">
              <a:rPr lang="en-US" smtClean="0"/>
              <a:t>3</a:t>
            </a:fld>
            <a:endParaRPr lang="en-US"/>
          </a:p>
        </p:txBody>
      </p:sp>
    </p:spTree>
    <p:extLst>
      <p:ext uri="{BB962C8B-B14F-4D97-AF65-F5344CB8AC3E}">
        <p14:creationId xmlns:p14="http://schemas.microsoft.com/office/powerpoint/2010/main" val="3696441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Christine collecting samples from the experimental plots to measure root growth.  </a:t>
            </a:r>
          </a:p>
        </p:txBody>
      </p:sp>
      <p:sp>
        <p:nvSpPr>
          <p:cNvPr id="4" name="Slide Number Placeholder 3"/>
          <p:cNvSpPr>
            <a:spLocks noGrp="1"/>
          </p:cNvSpPr>
          <p:nvPr>
            <p:ph type="sldNum" sz="quarter" idx="5"/>
          </p:nvPr>
        </p:nvSpPr>
        <p:spPr/>
        <p:txBody>
          <a:bodyPr/>
          <a:lstStyle/>
          <a:p>
            <a:fld id="{A0C81D47-6705-0847-9B45-51045D30C639}" type="slidenum">
              <a:rPr lang="en-US" smtClean="0"/>
              <a:t>4</a:t>
            </a:fld>
            <a:endParaRPr lang="en-US"/>
          </a:p>
        </p:txBody>
      </p:sp>
    </p:spTree>
    <p:extLst>
      <p:ext uri="{BB962C8B-B14F-4D97-AF65-F5344CB8AC3E}">
        <p14:creationId xmlns:p14="http://schemas.microsoft.com/office/powerpoint/2010/main" val="3951354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81D47-6705-0847-9B45-51045D30C639}" type="slidenum">
              <a:rPr lang="en-US" smtClean="0"/>
              <a:t>5</a:t>
            </a:fld>
            <a:endParaRPr lang="en-US"/>
          </a:p>
        </p:txBody>
      </p:sp>
    </p:spTree>
    <p:extLst>
      <p:ext uri="{BB962C8B-B14F-4D97-AF65-F5344CB8AC3E}">
        <p14:creationId xmlns:p14="http://schemas.microsoft.com/office/powerpoint/2010/main" val="2579102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7D86F-A9F9-EF40-AC70-97698FAE2F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9A993F-6745-E943-B911-ECA4E3396D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4BC092-8108-7443-B048-F9FAD251E1F5}"/>
              </a:ext>
            </a:extLst>
          </p:cNvPr>
          <p:cNvSpPr>
            <a:spLocks noGrp="1"/>
          </p:cNvSpPr>
          <p:nvPr>
            <p:ph type="dt" sz="half" idx="10"/>
          </p:nvPr>
        </p:nvSpPr>
        <p:spPr/>
        <p:txBody>
          <a:bodyPr/>
          <a:lstStyle/>
          <a:p>
            <a:fld id="{3CE77F28-CADE-B047-A5A9-0838178D35CB}" type="datetimeFigureOut">
              <a:rPr lang="en-US" smtClean="0"/>
              <a:t>2/8/21</a:t>
            </a:fld>
            <a:endParaRPr lang="en-US"/>
          </a:p>
        </p:txBody>
      </p:sp>
      <p:sp>
        <p:nvSpPr>
          <p:cNvPr id="5" name="Footer Placeholder 4">
            <a:extLst>
              <a:ext uri="{FF2B5EF4-FFF2-40B4-BE49-F238E27FC236}">
                <a16:creationId xmlns:a16="http://schemas.microsoft.com/office/drawing/2014/main" id="{6D8FAF11-969B-084A-9A53-F3532E448B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A5F301-ECA4-134C-A2C4-5B6C7F559670}"/>
              </a:ext>
            </a:extLst>
          </p:cNvPr>
          <p:cNvSpPr>
            <a:spLocks noGrp="1"/>
          </p:cNvSpPr>
          <p:nvPr>
            <p:ph type="sldNum" sz="quarter" idx="12"/>
          </p:nvPr>
        </p:nvSpPr>
        <p:spPr/>
        <p:txBody>
          <a:bodyPr/>
          <a:lstStyle/>
          <a:p>
            <a:fld id="{E33DBFF2-1341-FB43-8A81-F294238D83D1}" type="slidenum">
              <a:rPr lang="en-US" smtClean="0"/>
              <a:t>‹#›</a:t>
            </a:fld>
            <a:endParaRPr lang="en-US"/>
          </a:p>
        </p:txBody>
      </p:sp>
    </p:spTree>
    <p:extLst>
      <p:ext uri="{BB962C8B-B14F-4D97-AF65-F5344CB8AC3E}">
        <p14:creationId xmlns:p14="http://schemas.microsoft.com/office/powerpoint/2010/main" val="618336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A737D-9036-F44A-B23C-BBCA525FEF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3E9606-727F-A14B-88F0-BD446023F2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149EB4-436B-FA41-9EF8-EEE47983F9E8}"/>
              </a:ext>
            </a:extLst>
          </p:cNvPr>
          <p:cNvSpPr>
            <a:spLocks noGrp="1"/>
          </p:cNvSpPr>
          <p:nvPr>
            <p:ph type="dt" sz="half" idx="10"/>
          </p:nvPr>
        </p:nvSpPr>
        <p:spPr/>
        <p:txBody>
          <a:bodyPr/>
          <a:lstStyle/>
          <a:p>
            <a:fld id="{3CE77F28-CADE-B047-A5A9-0838178D35CB}" type="datetimeFigureOut">
              <a:rPr lang="en-US" smtClean="0"/>
              <a:t>2/8/21</a:t>
            </a:fld>
            <a:endParaRPr lang="en-US"/>
          </a:p>
        </p:txBody>
      </p:sp>
      <p:sp>
        <p:nvSpPr>
          <p:cNvPr id="5" name="Footer Placeholder 4">
            <a:extLst>
              <a:ext uri="{FF2B5EF4-FFF2-40B4-BE49-F238E27FC236}">
                <a16:creationId xmlns:a16="http://schemas.microsoft.com/office/drawing/2014/main" id="{2B651425-FF76-DA46-89FD-E3431A5EAD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229410-9F99-4A46-AF9D-B4FAD0DACF5B}"/>
              </a:ext>
            </a:extLst>
          </p:cNvPr>
          <p:cNvSpPr>
            <a:spLocks noGrp="1"/>
          </p:cNvSpPr>
          <p:nvPr>
            <p:ph type="sldNum" sz="quarter" idx="12"/>
          </p:nvPr>
        </p:nvSpPr>
        <p:spPr/>
        <p:txBody>
          <a:bodyPr/>
          <a:lstStyle/>
          <a:p>
            <a:fld id="{E33DBFF2-1341-FB43-8A81-F294238D83D1}" type="slidenum">
              <a:rPr lang="en-US" smtClean="0"/>
              <a:t>‹#›</a:t>
            </a:fld>
            <a:endParaRPr lang="en-US"/>
          </a:p>
        </p:txBody>
      </p:sp>
    </p:spTree>
    <p:extLst>
      <p:ext uri="{BB962C8B-B14F-4D97-AF65-F5344CB8AC3E}">
        <p14:creationId xmlns:p14="http://schemas.microsoft.com/office/powerpoint/2010/main" val="2903488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C990B-EAC9-D94D-BD8E-0EE1565410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E62710-FD2E-3C4D-9F3F-2EF200DB59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92497D-CF53-8A49-94D8-8BDEB8AD8180}"/>
              </a:ext>
            </a:extLst>
          </p:cNvPr>
          <p:cNvSpPr>
            <a:spLocks noGrp="1"/>
          </p:cNvSpPr>
          <p:nvPr>
            <p:ph type="dt" sz="half" idx="10"/>
          </p:nvPr>
        </p:nvSpPr>
        <p:spPr/>
        <p:txBody>
          <a:bodyPr/>
          <a:lstStyle/>
          <a:p>
            <a:fld id="{3CE77F28-CADE-B047-A5A9-0838178D35CB}" type="datetimeFigureOut">
              <a:rPr lang="en-US" smtClean="0"/>
              <a:t>2/8/21</a:t>
            </a:fld>
            <a:endParaRPr lang="en-US"/>
          </a:p>
        </p:txBody>
      </p:sp>
      <p:sp>
        <p:nvSpPr>
          <p:cNvPr id="5" name="Footer Placeholder 4">
            <a:extLst>
              <a:ext uri="{FF2B5EF4-FFF2-40B4-BE49-F238E27FC236}">
                <a16:creationId xmlns:a16="http://schemas.microsoft.com/office/drawing/2014/main" id="{2B3469A2-2A66-3D4B-B4C0-AC415ED33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2208F-9017-0E4A-84F6-2FBDA2B5D515}"/>
              </a:ext>
            </a:extLst>
          </p:cNvPr>
          <p:cNvSpPr>
            <a:spLocks noGrp="1"/>
          </p:cNvSpPr>
          <p:nvPr>
            <p:ph type="sldNum" sz="quarter" idx="12"/>
          </p:nvPr>
        </p:nvSpPr>
        <p:spPr/>
        <p:txBody>
          <a:bodyPr/>
          <a:lstStyle/>
          <a:p>
            <a:fld id="{E33DBFF2-1341-FB43-8A81-F294238D83D1}" type="slidenum">
              <a:rPr lang="en-US" smtClean="0"/>
              <a:t>‹#›</a:t>
            </a:fld>
            <a:endParaRPr lang="en-US"/>
          </a:p>
        </p:txBody>
      </p:sp>
    </p:spTree>
    <p:extLst>
      <p:ext uri="{BB962C8B-B14F-4D97-AF65-F5344CB8AC3E}">
        <p14:creationId xmlns:p14="http://schemas.microsoft.com/office/powerpoint/2010/main" val="208798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85C51-3FF2-0A44-849E-FB508CB0EB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49225E-B50D-6947-8490-25F0CCEC41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DE061D-0CD6-404F-8FDA-82D4C9CFA35F}"/>
              </a:ext>
            </a:extLst>
          </p:cNvPr>
          <p:cNvSpPr>
            <a:spLocks noGrp="1"/>
          </p:cNvSpPr>
          <p:nvPr>
            <p:ph type="dt" sz="half" idx="10"/>
          </p:nvPr>
        </p:nvSpPr>
        <p:spPr/>
        <p:txBody>
          <a:bodyPr/>
          <a:lstStyle/>
          <a:p>
            <a:fld id="{3CE77F28-CADE-B047-A5A9-0838178D35CB}" type="datetimeFigureOut">
              <a:rPr lang="en-US" smtClean="0"/>
              <a:t>2/8/21</a:t>
            </a:fld>
            <a:endParaRPr lang="en-US"/>
          </a:p>
        </p:txBody>
      </p:sp>
      <p:sp>
        <p:nvSpPr>
          <p:cNvPr id="5" name="Footer Placeholder 4">
            <a:extLst>
              <a:ext uri="{FF2B5EF4-FFF2-40B4-BE49-F238E27FC236}">
                <a16:creationId xmlns:a16="http://schemas.microsoft.com/office/drawing/2014/main" id="{F31CA1DD-6798-7C4F-965C-84DE78F538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DB1EC0-0A94-7349-8DD3-0624164165A4}"/>
              </a:ext>
            </a:extLst>
          </p:cNvPr>
          <p:cNvSpPr>
            <a:spLocks noGrp="1"/>
          </p:cNvSpPr>
          <p:nvPr>
            <p:ph type="sldNum" sz="quarter" idx="12"/>
          </p:nvPr>
        </p:nvSpPr>
        <p:spPr/>
        <p:txBody>
          <a:bodyPr/>
          <a:lstStyle/>
          <a:p>
            <a:fld id="{E33DBFF2-1341-FB43-8A81-F294238D83D1}" type="slidenum">
              <a:rPr lang="en-US" smtClean="0"/>
              <a:t>‹#›</a:t>
            </a:fld>
            <a:endParaRPr lang="en-US"/>
          </a:p>
        </p:txBody>
      </p:sp>
    </p:spTree>
    <p:extLst>
      <p:ext uri="{BB962C8B-B14F-4D97-AF65-F5344CB8AC3E}">
        <p14:creationId xmlns:p14="http://schemas.microsoft.com/office/powerpoint/2010/main" val="1369579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6B5F1-31F1-2949-9B7C-0217EC08ED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2D921F-3577-1C4D-8DFC-46FA2081DD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997682-85D3-1E4A-97A3-225EB34E4392}"/>
              </a:ext>
            </a:extLst>
          </p:cNvPr>
          <p:cNvSpPr>
            <a:spLocks noGrp="1"/>
          </p:cNvSpPr>
          <p:nvPr>
            <p:ph type="dt" sz="half" idx="10"/>
          </p:nvPr>
        </p:nvSpPr>
        <p:spPr/>
        <p:txBody>
          <a:bodyPr/>
          <a:lstStyle/>
          <a:p>
            <a:fld id="{3CE77F28-CADE-B047-A5A9-0838178D35CB}" type="datetimeFigureOut">
              <a:rPr lang="en-US" smtClean="0"/>
              <a:t>2/8/21</a:t>
            </a:fld>
            <a:endParaRPr lang="en-US"/>
          </a:p>
        </p:txBody>
      </p:sp>
      <p:sp>
        <p:nvSpPr>
          <p:cNvPr id="5" name="Footer Placeholder 4">
            <a:extLst>
              <a:ext uri="{FF2B5EF4-FFF2-40B4-BE49-F238E27FC236}">
                <a16:creationId xmlns:a16="http://schemas.microsoft.com/office/drawing/2014/main" id="{78089135-D7F7-B04C-B8FF-77710E2474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BB16DB-45BC-2E46-9BB6-603CEDC3610C}"/>
              </a:ext>
            </a:extLst>
          </p:cNvPr>
          <p:cNvSpPr>
            <a:spLocks noGrp="1"/>
          </p:cNvSpPr>
          <p:nvPr>
            <p:ph type="sldNum" sz="quarter" idx="12"/>
          </p:nvPr>
        </p:nvSpPr>
        <p:spPr/>
        <p:txBody>
          <a:bodyPr/>
          <a:lstStyle/>
          <a:p>
            <a:fld id="{E33DBFF2-1341-FB43-8A81-F294238D83D1}" type="slidenum">
              <a:rPr lang="en-US" smtClean="0"/>
              <a:t>‹#›</a:t>
            </a:fld>
            <a:endParaRPr lang="en-US"/>
          </a:p>
        </p:txBody>
      </p:sp>
    </p:spTree>
    <p:extLst>
      <p:ext uri="{BB962C8B-B14F-4D97-AF65-F5344CB8AC3E}">
        <p14:creationId xmlns:p14="http://schemas.microsoft.com/office/powerpoint/2010/main" val="3088692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87FF1-2368-234A-91A2-E1E236EC15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C06E36-5EAA-4D4D-A6B5-8CDA3CC2AC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0BB16F-6F83-0747-B2A8-81F72DFE68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2B6821-95F5-9343-A7CE-A46B3D704264}"/>
              </a:ext>
            </a:extLst>
          </p:cNvPr>
          <p:cNvSpPr>
            <a:spLocks noGrp="1"/>
          </p:cNvSpPr>
          <p:nvPr>
            <p:ph type="dt" sz="half" idx="10"/>
          </p:nvPr>
        </p:nvSpPr>
        <p:spPr/>
        <p:txBody>
          <a:bodyPr/>
          <a:lstStyle/>
          <a:p>
            <a:fld id="{3CE77F28-CADE-B047-A5A9-0838178D35CB}" type="datetimeFigureOut">
              <a:rPr lang="en-US" smtClean="0"/>
              <a:t>2/8/21</a:t>
            </a:fld>
            <a:endParaRPr lang="en-US"/>
          </a:p>
        </p:txBody>
      </p:sp>
      <p:sp>
        <p:nvSpPr>
          <p:cNvPr id="6" name="Footer Placeholder 5">
            <a:extLst>
              <a:ext uri="{FF2B5EF4-FFF2-40B4-BE49-F238E27FC236}">
                <a16:creationId xmlns:a16="http://schemas.microsoft.com/office/drawing/2014/main" id="{B9FA1836-C733-6941-8519-B70CDA83C7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617F70-47DB-5046-948D-F720E7B634CE}"/>
              </a:ext>
            </a:extLst>
          </p:cNvPr>
          <p:cNvSpPr>
            <a:spLocks noGrp="1"/>
          </p:cNvSpPr>
          <p:nvPr>
            <p:ph type="sldNum" sz="quarter" idx="12"/>
          </p:nvPr>
        </p:nvSpPr>
        <p:spPr/>
        <p:txBody>
          <a:bodyPr/>
          <a:lstStyle/>
          <a:p>
            <a:fld id="{E33DBFF2-1341-FB43-8A81-F294238D83D1}" type="slidenum">
              <a:rPr lang="en-US" smtClean="0"/>
              <a:t>‹#›</a:t>
            </a:fld>
            <a:endParaRPr lang="en-US"/>
          </a:p>
        </p:txBody>
      </p:sp>
    </p:spTree>
    <p:extLst>
      <p:ext uri="{BB962C8B-B14F-4D97-AF65-F5344CB8AC3E}">
        <p14:creationId xmlns:p14="http://schemas.microsoft.com/office/powerpoint/2010/main" val="1199738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97F61-018D-6240-B72C-B4A1B1EBA0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AD17B6-D501-D540-9A76-38239D4A77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1DD951-D422-1D4E-9C62-0714CE3F50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95A7D3-EAAD-C242-8E49-0BB51DD1E7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0ECA05-7EB6-6C4E-B944-4DE1DE3F5F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3F3330-8430-FB46-882F-BF8503C72D22}"/>
              </a:ext>
            </a:extLst>
          </p:cNvPr>
          <p:cNvSpPr>
            <a:spLocks noGrp="1"/>
          </p:cNvSpPr>
          <p:nvPr>
            <p:ph type="dt" sz="half" idx="10"/>
          </p:nvPr>
        </p:nvSpPr>
        <p:spPr/>
        <p:txBody>
          <a:bodyPr/>
          <a:lstStyle/>
          <a:p>
            <a:fld id="{3CE77F28-CADE-B047-A5A9-0838178D35CB}" type="datetimeFigureOut">
              <a:rPr lang="en-US" smtClean="0"/>
              <a:t>2/8/21</a:t>
            </a:fld>
            <a:endParaRPr lang="en-US"/>
          </a:p>
        </p:txBody>
      </p:sp>
      <p:sp>
        <p:nvSpPr>
          <p:cNvPr id="8" name="Footer Placeholder 7">
            <a:extLst>
              <a:ext uri="{FF2B5EF4-FFF2-40B4-BE49-F238E27FC236}">
                <a16:creationId xmlns:a16="http://schemas.microsoft.com/office/drawing/2014/main" id="{78A44152-3EF1-C343-8E91-860336B25E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E21501-5789-D045-889A-7E11DC6645BF}"/>
              </a:ext>
            </a:extLst>
          </p:cNvPr>
          <p:cNvSpPr>
            <a:spLocks noGrp="1"/>
          </p:cNvSpPr>
          <p:nvPr>
            <p:ph type="sldNum" sz="quarter" idx="12"/>
          </p:nvPr>
        </p:nvSpPr>
        <p:spPr/>
        <p:txBody>
          <a:bodyPr/>
          <a:lstStyle/>
          <a:p>
            <a:fld id="{E33DBFF2-1341-FB43-8A81-F294238D83D1}" type="slidenum">
              <a:rPr lang="en-US" smtClean="0"/>
              <a:t>‹#›</a:t>
            </a:fld>
            <a:endParaRPr lang="en-US"/>
          </a:p>
        </p:txBody>
      </p:sp>
    </p:spTree>
    <p:extLst>
      <p:ext uri="{BB962C8B-B14F-4D97-AF65-F5344CB8AC3E}">
        <p14:creationId xmlns:p14="http://schemas.microsoft.com/office/powerpoint/2010/main" val="317887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8FC22-37C1-8147-87D2-833117A03B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376A57-FB33-D844-9D25-2D6FC3100216}"/>
              </a:ext>
            </a:extLst>
          </p:cNvPr>
          <p:cNvSpPr>
            <a:spLocks noGrp="1"/>
          </p:cNvSpPr>
          <p:nvPr>
            <p:ph type="dt" sz="half" idx="10"/>
          </p:nvPr>
        </p:nvSpPr>
        <p:spPr/>
        <p:txBody>
          <a:bodyPr/>
          <a:lstStyle/>
          <a:p>
            <a:fld id="{3CE77F28-CADE-B047-A5A9-0838178D35CB}" type="datetimeFigureOut">
              <a:rPr lang="en-US" smtClean="0"/>
              <a:t>2/8/21</a:t>
            </a:fld>
            <a:endParaRPr lang="en-US"/>
          </a:p>
        </p:txBody>
      </p:sp>
      <p:sp>
        <p:nvSpPr>
          <p:cNvPr id="4" name="Footer Placeholder 3">
            <a:extLst>
              <a:ext uri="{FF2B5EF4-FFF2-40B4-BE49-F238E27FC236}">
                <a16:creationId xmlns:a16="http://schemas.microsoft.com/office/drawing/2014/main" id="{6B1F293C-0679-4E4C-BFD4-7E990624AF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BC55BC-F59B-4746-B62F-F1AA8EF14229}"/>
              </a:ext>
            </a:extLst>
          </p:cNvPr>
          <p:cNvSpPr>
            <a:spLocks noGrp="1"/>
          </p:cNvSpPr>
          <p:nvPr>
            <p:ph type="sldNum" sz="quarter" idx="12"/>
          </p:nvPr>
        </p:nvSpPr>
        <p:spPr/>
        <p:txBody>
          <a:bodyPr/>
          <a:lstStyle/>
          <a:p>
            <a:fld id="{E33DBFF2-1341-FB43-8A81-F294238D83D1}" type="slidenum">
              <a:rPr lang="en-US" smtClean="0"/>
              <a:t>‹#›</a:t>
            </a:fld>
            <a:endParaRPr lang="en-US"/>
          </a:p>
        </p:txBody>
      </p:sp>
    </p:spTree>
    <p:extLst>
      <p:ext uri="{BB962C8B-B14F-4D97-AF65-F5344CB8AC3E}">
        <p14:creationId xmlns:p14="http://schemas.microsoft.com/office/powerpoint/2010/main" val="13429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2016C9-E514-9B4D-9048-1546A6A81879}"/>
              </a:ext>
            </a:extLst>
          </p:cNvPr>
          <p:cNvSpPr>
            <a:spLocks noGrp="1"/>
          </p:cNvSpPr>
          <p:nvPr>
            <p:ph type="dt" sz="half" idx="10"/>
          </p:nvPr>
        </p:nvSpPr>
        <p:spPr/>
        <p:txBody>
          <a:bodyPr/>
          <a:lstStyle/>
          <a:p>
            <a:fld id="{3CE77F28-CADE-B047-A5A9-0838178D35CB}" type="datetimeFigureOut">
              <a:rPr lang="en-US" smtClean="0"/>
              <a:t>2/8/21</a:t>
            </a:fld>
            <a:endParaRPr lang="en-US"/>
          </a:p>
        </p:txBody>
      </p:sp>
      <p:sp>
        <p:nvSpPr>
          <p:cNvPr id="3" name="Footer Placeholder 2">
            <a:extLst>
              <a:ext uri="{FF2B5EF4-FFF2-40B4-BE49-F238E27FC236}">
                <a16:creationId xmlns:a16="http://schemas.microsoft.com/office/drawing/2014/main" id="{F49933B3-22AD-2A45-A13B-63561733C2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C8128A-CB08-0E47-BE3F-14A0E363785C}"/>
              </a:ext>
            </a:extLst>
          </p:cNvPr>
          <p:cNvSpPr>
            <a:spLocks noGrp="1"/>
          </p:cNvSpPr>
          <p:nvPr>
            <p:ph type="sldNum" sz="quarter" idx="12"/>
          </p:nvPr>
        </p:nvSpPr>
        <p:spPr/>
        <p:txBody>
          <a:bodyPr/>
          <a:lstStyle/>
          <a:p>
            <a:fld id="{E33DBFF2-1341-FB43-8A81-F294238D83D1}" type="slidenum">
              <a:rPr lang="en-US" smtClean="0"/>
              <a:t>‹#›</a:t>
            </a:fld>
            <a:endParaRPr lang="en-US"/>
          </a:p>
        </p:txBody>
      </p:sp>
    </p:spTree>
    <p:extLst>
      <p:ext uri="{BB962C8B-B14F-4D97-AF65-F5344CB8AC3E}">
        <p14:creationId xmlns:p14="http://schemas.microsoft.com/office/powerpoint/2010/main" val="303270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DD03D-5A30-494E-B8FA-F6A8386031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BCF378-6083-C246-BB51-6751F8C4E7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C657CD-10C6-D64C-9DEB-19A8442AC2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07D9C1-6A8D-5C46-9666-4AFF55587E30}"/>
              </a:ext>
            </a:extLst>
          </p:cNvPr>
          <p:cNvSpPr>
            <a:spLocks noGrp="1"/>
          </p:cNvSpPr>
          <p:nvPr>
            <p:ph type="dt" sz="half" idx="10"/>
          </p:nvPr>
        </p:nvSpPr>
        <p:spPr/>
        <p:txBody>
          <a:bodyPr/>
          <a:lstStyle/>
          <a:p>
            <a:fld id="{3CE77F28-CADE-B047-A5A9-0838178D35CB}" type="datetimeFigureOut">
              <a:rPr lang="en-US" smtClean="0"/>
              <a:t>2/8/21</a:t>
            </a:fld>
            <a:endParaRPr lang="en-US"/>
          </a:p>
        </p:txBody>
      </p:sp>
      <p:sp>
        <p:nvSpPr>
          <p:cNvPr id="6" name="Footer Placeholder 5">
            <a:extLst>
              <a:ext uri="{FF2B5EF4-FFF2-40B4-BE49-F238E27FC236}">
                <a16:creationId xmlns:a16="http://schemas.microsoft.com/office/drawing/2014/main" id="{6E29A228-9EFD-3549-B710-04C579FF58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58A7CC-AA03-E846-B226-E808D97B8456}"/>
              </a:ext>
            </a:extLst>
          </p:cNvPr>
          <p:cNvSpPr>
            <a:spLocks noGrp="1"/>
          </p:cNvSpPr>
          <p:nvPr>
            <p:ph type="sldNum" sz="quarter" idx="12"/>
          </p:nvPr>
        </p:nvSpPr>
        <p:spPr/>
        <p:txBody>
          <a:bodyPr/>
          <a:lstStyle/>
          <a:p>
            <a:fld id="{E33DBFF2-1341-FB43-8A81-F294238D83D1}" type="slidenum">
              <a:rPr lang="en-US" smtClean="0"/>
              <a:t>‹#›</a:t>
            </a:fld>
            <a:endParaRPr lang="en-US"/>
          </a:p>
        </p:txBody>
      </p:sp>
    </p:spTree>
    <p:extLst>
      <p:ext uri="{BB962C8B-B14F-4D97-AF65-F5344CB8AC3E}">
        <p14:creationId xmlns:p14="http://schemas.microsoft.com/office/powerpoint/2010/main" val="2587135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81F7A-BF2B-6240-860B-1ED0BAB740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10E3B5-095B-EF43-A193-942FF74A4A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220748-8B5F-564A-A444-7FB25F9FF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202809-8DD0-8A4E-9800-4A31A6FA4328}"/>
              </a:ext>
            </a:extLst>
          </p:cNvPr>
          <p:cNvSpPr>
            <a:spLocks noGrp="1"/>
          </p:cNvSpPr>
          <p:nvPr>
            <p:ph type="dt" sz="half" idx="10"/>
          </p:nvPr>
        </p:nvSpPr>
        <p:spPr/>
        <p:txBody>
          <a:bodyPr/>
          <a:lstStyle/>
          <a:p>
            <a:fld id="{3CE77F28-CADE-B047-A5A9-0838178D35CB}" type="datetimeFigureOut">
              <a:rPr lang="en-US" smtClean="0"/>
              <a:t>2/8/21</a:t>
            </a:fld>
            <a:endParaRPr lang="en-US"/>
          </a:p>
        </p:txBody>
      </p:sp>
      <p:sp>
        <p:nvSpPr>
          <p:cNvPr id="6" name="Footer Placeholder 5">
            <a:extLst>
              <a:ext uri="{FF2B5EF4-FFF2-40B4-BE49-F238E27FC236}">
                <a16:creationId xmlns:a16="http://schemas.microsoft.com/office/drawing/2014/main" id="{CAF96377-6BBC-6842-9CBC-A730B7845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AB3E43-9B32-5C44-8508-D0FDAADEDDD2}"/>
              </a:ext>
            </a:extLst>
          </p:cNvPr>
          <p:cNvSpPr>
            <a:spLocks noGrp="1"/>
          </p:cNvSpPr>
          <p:nvPr>
            <p:ph type="sldNum" sz="quarter" idx="12"/>
          </p:nvPr>
        </p:nvSpPr>
        <p:spPr/>
        <p:txBody>
          <a:bodyPr/>
          <a:lstStyle/>
          <a:p>
            <a:fld id="{E33DBFF2-1341-FB43-8A81-F294238D83D1}" type="slidenum">
              <a:rPr lang="en-US" smtClean="0"/>
              <a:t>‹#›</a:t>
            </a:fld>
            <a:endParaRPr lang="en-US"/>
          </a:p>
        </p:txBody>
      </p:sp>
    </p:spTree>
    <p:extLst>
      <p:ext uri="{BB962C8B-B14F-4D97-AF65-F5344CB8AC3E}">
        <p14:creationId xmlns:p14="http://schemas.microsoft.com/office/powerpoint/2010/main" val="2227925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F2638D-ED74-1545-84B3-C2C1B193DE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8B29BA-426B-3F4D-85FE-9694E29E73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FC1022-BE5C-3A42-944F-682111D563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E77F28-CADE-B047-A5A9-0838178D35CB}" type="datetimeFigureOut">
              <a:rPr lang="en-US" smtClean="0"/>
              <a:t>2/8/21</a:t>
            </a:fld>
            <a:endParaRPr lang="en-US"/>
          </a:p>
        </p:txBody>
      </p:sp>
      <p:sp>
        <p:nvSpPr>
          <p:cNvPr id="5" name="Footer Placeholder 4">
            <a:extLst>
              <a:ext uri="{FF2B5EF4-FFF2-40B4-BE49-F238E27FC236}">
                <a16:creationId xmlns:a16="http://schemas.microsoft.com/office/drawing/2014/main" id="{20A2B548-F451-5747-879D-E56115076D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F5C664-2C12-FB4E-AEE4-7291286723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3DBFF2-1341-FB43-8A81-F294238D83D1}" type="slidenum">
              <a:rPr lang="en-US" smtClean="0"/>
              <a:t>‹#›</a:t>
            </a:fld>
            <a:endParaRPr lang="en-US"/>
          </a:p>
        </p:txBody>
      </p:sp>
    </p:spTree>
    <p:extLst>
      <p:ext uri="{BB962C8B-B14F-4D97-AF65-F5344CB8AC3E}">
        <p14:creationId xmlns:p14="http://schemas.microsoft.com/office/powerpoint/2010/main" val="1438319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21F07-AEFD-1148-B418-06E8FED33B4A}"/>
              </a:ext>
            </a:extLst>
          </p:cNvPr>
          <p:cNvSpPr>
            <a:spLocks noGrp="1"/>
          </p:cNvSpPr>
          <p:nvPr>
            <p:ph type="ctrTitle"/>
          </p:nvPr>
        </p:nvSpPr>
        <p:spPr>
          <a:xfrm>
            <a:off x="1524000" y="1546434"/>
            <a:ext cx="9144000" cy="2387600"/>
          </a:xfrm>
        </p:spPr>
        <p:txBody>
          <a:bodyPr>
            <a:normAutofit fontScale="90000"/>
          </a:bodyPr>
          <a:lstStyle/>
          <a:p>
            <a:r>
              <a:rPr lang="en-US" b="1" dirty="0">
                <a:latin typeface="Arial" panose="020B0604020202020204" pitchFamily="34" charset="0"/>
                <a:cs typeface="Arial" panose="020B0604020202020204" pitchFamily="34" charset="0"/>
              </a:rPr>
              <a:t>Fertilizer and fire change microbes in prairie soil</a:t>
            </a:r>
            <a:endParaRPr lang="en-US"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84BCEAF8-BDBE-7148-AAD9-519662DDCABD}"/>
              </a:ext>
            </a:extLst>
          </p:cNvPr>
          <p:cNvSpPr>
            <a:spLocks noGrp="1"/>
          </p:cNvSpPr>
          <p:nvPr>
            <p:ph type="subTitle" idx="1"/>
          </p:nvPr>
        </p:nvSpPr>
        <p:spPr>
          <a:xfrm>
            <a:off x="1524000" y="4026109"/>
            <a:ext cx="9144000" cy="1655762"/>
          </a:xfrm>
        </p:spPr>
        <p:txBody>
          <a:bodyPr/>
          <a:lstStyle/>
          <a:p>
            <a:r>
              <a:rPr lang="en-US" dirty="0">
                <a:latin typeface="Arial" panose="020B0604020202020204" pitchFamily="34" charset="0"/>
                <a:cs typeface="Arial" panose="020B0604020202020204" pitchFamily="34" charset="0"/>
              </a:rPr>
              <a:t>Featured Scientists: Lydia </a:t>
            </a:r>
            <a:r>
              <a:rPr lang="en-US" dirty="0" err="1">
                <a:latin typeface="Arial" panose="020B0604020202020204" pitchFamily="34" charset="0"/>
                <a:cs typeface="Arial" panose="020B0604020202020204" pitchFamily="34" charset="0"/>
              </a:rPr>
              <a:t>Zeglin</a:t>
            </a:r>
            <a:r>
              <a:rPr lang="en-US" dirty="0">
                <a:latin typeface="Arial" panose="020B0604020202020204" pitchFamily="34" charset="0"/>
                <a:cs typeface="Arial" panose="020B0604020202020204" pitchFamily="34" charset="0"/>
              </a:rPr>
              <a:t> and Christine Carson from the </a:t>
            </a:r>
            <a:r>
              <a:rPr lang="en-US" dirty="0" err="1">
                <a:latin typeface="Arial" panose="020B0604020202020204" pitchFamily="34" charset="0"/>
                <a:cs typeface="Arial" panose="020B0604020202020204" pitchFamily="34" charset="0"/>
              </a:rPr>
              <a:t>Konza</a:t>
            </a:r>
            <a:r>
              <a:rPr lang="en-US" dirty="0">
                <a:latin typeface="Arial" panose="020B0604020202020204" pitchFamily="34" charset="0"/>
                <a:cs typeface="Arial" panose="020B0604020202020204" pitchFamily="34" charset="0"/>
              </a:rPr>
              <a:t> Prairie Biological Station. Written By: </a:t>
            </a:r>
            <a:r>
              <a:rPr lang="en-US" dirty="0" err="1">
                <a:latin typeface="Arial" panose="020B0604020202020204" pitchFamily="34" charset="0"/>
                <a:cs typeface="Arial" panose="020B0604020202020204" pitchFamily="34" charset="0"/>
              </a:rPr>
              <a:t>Jaide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Allenbrand</a:t>
            </a: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7B2155E-D7AF-BE43-91CA-ACA3ADFBEFBC}"/>
              </a:ext>
            </a:extLst>
          </p:cNvPr>
          <p:cNvPicPr>
            <a:picLocks noChangeAspect="1"/>
          </p:cNvPicPr>
          <p:nvPr/>
        </p:nvPicPr>
        <p:blipFill>
          <a:blip r:embed="rId3"/>
          <a:stretch>
            <a:fillRect/>
          </a:stretch>
        </p:blipFill>
        <p:spPr>
          <a:xfrm>
            <a:off x="180971" y="5572125"/>
            <a:ext cx="1173164" cy="1173164"/>
          </a:xfrm>
          <a:prstGeom prst="rect">
            <a:avLst/>
          </a:prstGeom>
        </p:spPr>
      </p:pic>
      <p:pic>
        <p:nvPicPr>
          <p:cNvPr id="7" name="Picture 6">
            <a:extLst>
              <a:ext uri="{FF2B5EF4-FFF2-40B4-BE49-F238E27FC236}">
                <a16:creationId xmlns:a16="http://schemas.microsoft.com/office/drawing/2014/main" id="{8C814AC5-AAA1-D343-B81A-4E07A1E26BBD}"/>
              </a:ext>
            </a:extLst>
          </p:cNvPr>
          <p:cNvPicPr>
            <a:picLocks noChangeAspect="1"/>
          </p:cNvPicPr>
          <p:nvPr/>
        </p:nvPicPr>
        <p:blipFill>
          <a:blip r:embed="rId4"/>
          <a:stretch>
            <a:fillRect/>
          </a:stretch>
        </p:blipFill>
        <p:spPr>
          <a:xfrm>
            <a:off x="1481136" y="5686428"/>
            <a:ext cx="1505440" cy="850901"/>
          </a:xfrm>
          <a:prstGeom prst="rect">
            <a:avLst/>
          </a:prstGeom>
        </p:spPr>
      </p:pic>
      <p:pic>
        <p:nvPicPr>
          <p:cNvPr id="8" name="Picture 7" descr="Untitled">
            <a:extLst>
              <a:ext uri="{FF2B5EF4-FFF2-40B4-BE49-F238E27FC236}">
                <a16:creationId xmlns:a16="http://schemas.microsoft.com/office/drawing/2014/main" id="{87996DDE-EF9B-A54A-BB22-57B599D97AE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0528" y="1099393"/>
            <a:ext cx="4070943" cy="1247711"/>
          </a:xfrm>
          <a:prstGeom prst="rect">
            <a:avLst/>
          </a:prstGeom>
          <a:noFill/>
          <a:ln>
            <a:noFill/>
          </a:ln>
        </p:spPr>
      </p:pic>
    </p:spTree>
    <p:extLst>
      <p:ext uri="{BB962C8B-B14F-4D97-AF65-F5344CB8AC3E}">
        <p14:creationId xmlns:p14="http://schemas.microsoft.com/office/powerpoint/2010/main" val="3409126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4F8A49-41D7-124A-93E2-CA559D4FEECE}"/>
              </a:ext>
            </a:extLst>
          </p:cNvPr>
          <p:cNvPicPr>
            <a:picLocks noChangeAspect="1"/>
          </p:cNvPicPr>
          <p:nvPr/>
        </p:nvPicPr>
        <p:blipFill>
          <a:blip r:embed="rId3"/>
          <a:stretch>
            <a:fillRect/>
          </a:stretch>
        </p:blipFill>
        <p:spPr>
          <a:xfrm>
            <a:off x="3510756" y="0"/>
            <a:ext cx="5170488" cy="6777736"/>
          </a:xfrm>
          <a:prstGeom prst="rect">
            <a:avLst/>
          </a:prstGeom>
        </p:spPr>
      </p:pic>
    </p:spTree>
    <p:extLst>
      <p:ext uri="{BB962C8B-B14F-4D97-AF65-F5344CB8AC3E}">
        <p14:creationId xmlns:p14="http://schemas.microsoft.com/office/powerpoint/2010/main" val="4218155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E837A098-6B42-7E40-AB27-130B42427E03}"/>
              </a:ext>
            </a:extLst>
          </p:cNvPr>
          <p:cNvPicPr>
            <a:picLocks noChangeAspect="1"/>
          </p:cNvPicPr>
          <p:nvPr/>
        </p:nvPicPr>
        <p:blipFill rotWithShape="1">
          <a:blip r:embed="rId3"/>
          <a:srcRect r="3067" b="-1"/>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6" name="TextBox 5">
            <a:extLst>
              <a:ext uri="{FF2B5EF4-FFF2-40B4-BE49-F238E27FC236}">
                <a16:creationId xmlns:a16="http://schemas.microsoft.com/office/drawing/2014/main" id="{372783F1-0C77-2946-8BDD-C747E84E21F6}"/>
              </a:ext>
            </a:extLst>
          </p:cNvPr>
          <p:cNvSpPr txBox="1"/>
          <p:nvPr/>
        </p:nvSpPr>
        <p:spPr>
          <a:xfrm>
            <a:off x="2769703" y="5380662"/>
            <a:ext cx="6467061" cy="1477328"/>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These are two different experimental plots within the large field experiment at </a:t>
            </a:r>
            <a:r>
              <a:rPr lang="en-US" b="1" dirty="0" err="1">
                <a:solidFill>
                  <a:schemeClr val="bg1"/>
                </a:solidFill>
                <a:latin typeface="Arial" panose="020B0604020202020204" pitchFamily="34" charset="0"/>
                <a:cs typeface="Arial" panose="020B0604020202020204" pitchFamily="34" charset="0"/>
              </a:rPr>
              <a:t>Konza</a:t>
            </a:r>
            <a:r>
              <a:rPr lang="en-US" b="1" dirty="0">
                <a:solidFill>
                  <a:schemeClr val="bg1"/>
                </a:solidFill>
                <a:latin typeface="Arial" panose="020B0604020202020204" pitchFamily="34" charset="0"/>
                <a:cs typeface="Arial" panose="020B0604020202020204" pitchFamily="34" charset="0"/>
              </a:rPr>
              <a:t> Prairie Biological Station. The one with lots of trees is an unburned plot, the one with lots of grass is a burned plot. </a:t>
            </a:r>
          </a:p>
          <a:p>
            <a:endParaRPr lang="en-US" dirty="0"/>
          </a:p>
        </p:txBody>
      </p:sp>
    </p:spTree>
    <p:extLst>
      <p:ext uri="{BB962C8B-B14F-4D97-AF65-F5344CB8AC3E}">
        <p14:creationId xmlns:p14="http://schemas.microsoft.com/office/powerpoint/2010/main" val="1337716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F841E84C-6590-2544-B532-8DC61CDCFF12}"/>
              </a:ext>
            </a:extLst>
          </p:cNvPr>
          <p:cNvPicPr>
            <a:picLocks noChangeAspect="1"/>
          </p:cNvPicPr>
          <p:nvPr/>
        </p:nvPicPr>
        <p:blipFill>
          <a:blip r:embed="rId3"/>
          <a:stretch>
            <a:fillRect/>
          </a:stretch>
        </p:blipFill>
        <p:spPr>
          <a:xfrm>
            <a:off x="4888303" y="1201003"/>
            <a:ext cx="2675837" cy="4107976"/>
          </a:xfrm>
          <a:prstGeom prst="rect">
            <a:avLst/>
          </a:prstGeom>
        </p:spPr>
      </p:pic>
      <p:sp>
        <p:nvSpPr>
          <p:cNvPr id="6" name="TextBox 5">
            <a:extLst>
              <a:ext uri="{FF2B5EF4-FFF2-40B4-BE49-F238E27FC236}">
                <a16:creationId xmlns:a16="http://schemas.microsoft.com/office/drawing/2014/main" id="{41E6A575-7868-114F-8F50-8EA07AEA5211}"/>
              </a:ext>
            </a:extLst>
          </p:cNvPr>
          <p:cNvSpPr txBox="1"/>
          <p:nvPr/>
        </p:nvSpPr>
        <p:spPr>
          <a:xfrm>
            <a:off x="4888303" y="5344825"/>
            <a:ext cx="2675837" cy="1477328"/>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Christine collecting samples from the experimental plots to measure root growth.  </a:t>
            </a:r>
          </a:p>
          <a:p>
            <a:endParaRPr lang="en-US" dirty="0"/>
          </a:p>
        </p:txBody>
      </p:sp>
    </p:spTree>
    <p:extLst>
      <p:ext uri="{BB962C8B-B14F-4D97-AF65-F5344CB8AC3E}">
        <p14:creationId xmlns:p14="http://schemas.microsoft.com/office/powerpoint/2010/main" val="1610993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5D2679-C64C-8348-B8F9-B5568771B12E}"/>
              </a:ext>
            </a:extLst>
          </p:cNvPr>
          <p:cNvPicPr>
            <a:picLocks noChangeAspect="1"/>
          </p:cNvPicPr>
          <p:nvPr/>
        </p:nvPicPr>
        <p:blipFill>
          <a:blip r:embed="rId3"/>
          <a:stretch>
            <a:fillRect/>
          </a:stretch>
        </p:blipFill>
        <p:spPr>
          <a:xfrm>
            <a:off x="1913731" y="180192"/>
            <a:ext cx="8364537" cy="6497616"/>
          </a:xfrm>
          <a:prstGeom prst="rect">
            <a:avLst/>
          </a:prstGeom>
        </p:spPr>
      </p:pic>
    </p:spTree>
    <p:extLst>
      <p:ext uri="{BB962C8B-B14F-4D97-AF65-F5344CB8AC3E}">
        <p14:creationId xmlns:p14="http://schemas.microsoft.com/office/powerpoint/2010/main" val="27665034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263</Words>
  <Application>Microsoft Macintosh PowerPoint</Application>
  <PresentationFormat>Widescreen</PresentationFormat>
  <Paragraphs>13</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Fertilizer and fire change microbes in prairie soil</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Fertilizer and fire change microbes in prairie soil</dc:title>
  <dc:creator>Kochmanski, Elizabeth</dc:creator>
  <cp:lastModifiedBy>Kochmanski, Elizabeth</cp:lastModifiedBy>
  <cp:revision>7</cp:revision>
  <dcterms:created xsi:type="dcterms:W3CDTF">2021-01-08T19:17:27Z</dcterms:created>
  <dcterms:modified xsi:type="dcterms:W3CDTF">2021-02-08T20:04:20Z</dcterms:modified>
</cp:coreProperties>
</file>