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20" r:id="rId2"/>
    <p:sldId id="319" r:id="rId3"/>
    <p:sldId id="321" r:id="rId4"/>
    <p:sldId id="322" r:id="rId5"/>
    <p:sldId id="281" r:id="rId6"/>
    <p:sldId id="261" r:id="rId7"/>
    <p:sldId id="334" r:id="rId8"/>
    <p:sldId id="336" r:id="rId9"/>
    <p:sldId id="327" r:id="rId10"/>
    <p:sldId id="328" r:id="rId11"/>
    <p:sldId id="331" r:id="rId12"/>
    <p:sldId id="332" r:id="rId13"/>
    <p:sldId id="342" r:id="rId14"/>
    <p:sldId id="343" r:id="rId15"/>
    <p:sldId id="344" r:id="rId16"/>
    <p:sldId id="325" r:id="rId17"/>
    <p:sldId id="337" r:id="rId18"/>
    <p:sldId id="338" r:id="rId19"/>
    <p:sldId id="324" r:id="rId20"/>
    <p:sldId id="31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813" autoAdjust="0"/>
  </p:normalViewPr>
  <p:slideViewPr>
    <p:cSldViewPr snapToGrid="0">
      <p:cViewPr varScale="1">
        <p:scale>
          <a:sx n="53" d="100"/>
          <a:sy n="53" d="100"/>
        </p:scale>
        <p:origin x="138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74E74-F01F-4DDB-94D8-34CE33C93D77}" type="datetimeFigureOut">
              <a:rPr lang="en-US" smtClean="0"/>
              <a:t>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D4AC9-79D7-4CE9-A9C9-705AFE8E6D11}" type="slidenum">
              <a:rPr lang="en-US" smtClean="0"/>
              <a:t>‹#›</a:t>
            </a:fld>
            <a:endParaRPr lang="en-US"/>
          </a:p>
        </p:txBody>
      </p:sp>
    </p:spTree>
    <p:extLst>
      <p:ext uri="{BB962C8B-B14F-4D97-AF65-F5344CB8AC3E}">
        <p14:creationId xmlns:p14="http://schemas.microsoft.com/office/powerpoint/2010/main" val="95794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User:Adba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orc-db.github.i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oaa.gov/education/resource-collections/climate/carbon-cycl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Vegetation.p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thumb/5/5d/Taiga_ecoregion.png/800px-Taiga_ecoregion.p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students for input and predictions (not necessarily hypotheses yet) </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a:t>
            </a:fld>
            <a:endParaRPr lang="en-US"/>
          </a:p>
        </p:txBody>
      </p:sp>
    </p:spTree>
    <p:extLst>
      <p:ext uri="{BB962C8B-B14F-4D97-AF65-F5344CB8AC3E}">
        <p14:creationId xmlns:p14="http://schemas.microsoft.com/office/powerpoint/2010/main" val="320615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dirty="0" smtClean="0"/>
              <a:t>credits:</a:t>
            </a:r>
            <a:r>
              <a:rPr lang="en-US" baseline="0" dirty="0" smtClean="0"/>
              <a:t> By Agnieszka </a:t>
            </a:r>
            <a:r>
              <a:rPr lang="en-US" baseline="0" dirty="0" err="1" smtClean="0"/>
              <a:t>Kwiecień</a:t>
            </a:r>
            <a:endParaRPr lang="en-US" baseline="0" dirty="0" smtClean="0"/>
          </a:p>
          <a:p>
            <a:r>
              <a:rPr lang="en-US" dirty="0" smtClean="0"/>
              <a:t>https://en.wikipedia.org/wiki/File:Las_sosnowy_swiezy02.jpg</a:t>
            </a:r>
          </a:p>
          <a:p>
            <a:r>
              <a:rPr lang="en-US" dirty="0" smtClean="0"/>
              <a:t>By </a:t>
            </a:r>
            <a:r>
              <a:rPr lang="en-US" dirty="0" err="1" smtClean="0"/>
              <a:t>Doronenko</a:t>
            </a:r>
            <a:endParaRPr lang="en-US" dirty="0" smtClean="0"/>
          </a:p>
          <a:p>
            <a:r>
              <a:rPr lang="en-US" dirty="0" smtClean="0"/>
              <a:t>https://en.wikipedia.org/wiki/File:Bor_lowland_typical_forest.jpg</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12</a:t>
            </a:fld>
            <a:endParaRPr lang="en-US"/>
          </a:p>
        </p:txBody>
      </p:sp>
    </p:spTree>
    <p:extLst>
      <p:ext uri="{BB962C8B-B14F-4D97-AF65-F5344CB8AC3E}">
        <p14:creationId xmlns:p14="http://schemas.microsoft.com/office/powerpoint/2010/main" val="3647785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dirty="0" smtClean="0"/>
              <a:t>credits: By</a:t>
            </a:r>
            <a:r>
              <a:rPr lang="en-US" baseline="0" dirty="0" smtClean="0"/>
              <a:t> </a:t>
            </a:r>
            <a:r>
              <a:rPr lang="en-US" sz="1200" b="0" i="0" kern="1200" dirty="0" smtClean="0">
                <a:solidFill>
                  <a:schemeClr val="tx1"/>
                </a:solidFill>
                <a:effectLst/>
                <a:latin typeface="+mn-lt"/>
                <a:ea typeface="+mn-ea"/>
                <a:cs typeface="+mn-cs"/>
              </a:rPr>
              <a:t>F.B. Lucas</a:t>
            </a:r>
          </a:p>
          <a:p>
            <a:r>
              <a:rPr lang="en-US" dirty="0" smtClean="0"/>
              <a:t>https://en.wikipedia.org/wiki/File:Chacachacare_dry_forest_3.JPG</a:t>
            </a:r>
          </a:p>
          <a:p>
            <a:r>
              <a:rPr lang="en-US" dirty="0" smtClean="0"/>
              <a:t>By </a:t>
            </a:r>
            <a:r>
              <a:rPr lang="en-US" sz="1200" b="0" i="0" u="sng" kern="1200" dirty="0" err="1" smtClean="0">
                <a:solidFill>
                  <a:schemeClr val="tx1"/>
                </a:solidFill>
                <a:effectLst/>
                <a:latin typeface="+mn-lt"/>
                <a:ea typeface="+mn-ea"/>
                <a:cs typeface="+mn-cs"/>
                <a:hlinkClick r:id="rId3" tooltip="User:Adbar"/>
              </a:rPr>
              <a:t>Adbar</a:t>
            </a:r>
            <a:endParaRPr lang="en-US" sz="1200" b="0" i="0" u="sng" kern="1200" dirty="0" smtClean="0">
              <a:solidFill>
                <a:schemeClr val="tx1"/>
              </a:solidFill>
              <a:effectLst/>
              <a:latin typeface="+mn-lt"/>
              <a:ea typeface="+mn-ea"/>
              <a:cs typeface="+mn-cs"/>
            </a:endParaRPr>
          </a:p>
          <a:p>
            <a:r>
              <a:rPr lang="en-US" dirty="0" smtClean="0"/>
              <a:t>https://en.wikipedia.org/wiki/File:Subtropical_semi-evergreen_seasonal_forest_in_Northern_Thailand.JPG</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13</a:t>
            </a:fld>
            <a:endParaRPr lang="en-US"/>
          </a:p>
        </p:txBody>
      </p:sp>
    </p:spTree>
    <p:extLst>
      <p:ext uri="{BB962C8B-B14F-4D97-AF65-F5344CB8AC3E}">
        <p14:creationId xmlns:p14="http://schemas.microsoft.com/office/powerpoint/2010/main" val="50259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a:t>
            </a:r>
            <a:r>
              <a:rPr lang="en-US" baseline="0" dirty="0" smtClean="0"/>
              <a:t> </a:t>
            </a:r>
            <a:r>
              <a:rPr lang="en-US" baseline="0" dirty="0" smtClean="0"/>
              <a:t>By Agnieszka </a:t>
            </a:r>
            <a:r>
              <a:rPr lang="en-US" baseline="0" dirty="0" err="1" smtClean="0"/>
              <a:t>Kwiecień</a:t>
            </a:r>
            <a:endParaRPr lang="en-US" baseline="0" dirty="0" smtClean="0"/>
          </a:p>
          <a:p>
            <a:r>
              <a:rPr lang="en-US" dirty="0" smtClean="0"/>
              <a:t>https://en.wikipedia.org/wiki/File:Las_sosnowy_swiezy02.jpg</a:t>
            </a:r>
          </a:p>
          <a:p>
            <a:r>
              <a:rPr lang="en-US" dirty="0" smtClean="0"/>
              <a:t>By Dr. Thomas Wagner - Own work, CC BY-SA 3.0, https://commons.wikimedia.org/w/index.php?curid=5692029</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14</a:t>
            </a:fld>
            <a:endParaRPr lang="en-US"/>
          </a:p>
        </p:txBody>
      </p:sp>
    </p:spTree>
    <p:extLst>
      <p:ext uri="{BB962C8B-B14F-4D97-AF65-F5344CB8AC3E}">
        <p14:creationId xmlns:p14="http://schemas.microsoft.com/office/powerpoint/2010/main" val="239053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dirty="0" smtClean="0"/>
              <a:t>credits:</a:t>
            </a:r>
            <a:r>
              <a:rPr lang="en-US" baseline="0" dirty="0" smtClean="0"/>
              <a:t> By </a:t>
            </a:r>
            <a:r>
              <a:rPr lang="en-US" baseline="0" dirty="0" err="1" smtClean="0"/>
              <a:t>Mikenorton</a:t>
            </a:r>
            <a:r>
              <a:rPr lang="en-US" baseline="0" dirty="0" smtClean="0"/>
              <a:t> - Own work, CC BY-SA 3.0, https://commons.wikimedia.org/w/index.php?curid=5188293</a:t>
            </a:r>
          </a:p>
          <a:p>
            <a:r>
              <a:rPr lang="en-US" baseline="0" dirty="0" smtClean="0"/>
              <a:t>By Alessandro </a:t>
            </a:r>
            <a:r>
              <a:rPr lang="en-US" baseline="0" dirty="0" err="1" smtClean="0"/>
              <a:t>Cai</a:t>
            </a:r>
            <a:r>
              <a:rPr lang="en-US" baseline="0" dirty="0" smtClean="0"/>
              <a:t> (</a:t>
            </a:r>
            <a:r>
              <a:rPr lang="en-US" baseline="0" dirty="0" err="1" smtClean="0"/>
              <a:t>OliverZena</a:t>
            </a:r>
            <a:r>
              <a:rPr lang="en-US" baseline="0" dirty="0" smtClean="0"/>
              <a:t>) - own work, Public Domain, https://commons.wikimedia.org/w/index.php?curid=1850117</a:t>
            </a:r>
          </a:p>
          <a:p>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15</a:t>
            </a:fld>
            <a:endParaRPr lang="en-US"/>
          </a:p>
        </p:txBody>
      </p:sp>
    </p:spTree>
    <p:extLst>
      <p:ext uri="{BB962C8B-B14F-4D97-AF65-F5344CB8AC3E}">
        <p14:creationId xmlns:p14="http://schemas.microsoft.com/office/powerpoint/2010/main" val="3894227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Dr. Susan Cook-Patton stands in the </a:t>
            </a:r>
            <a:r>
              <a:rPr lang="en-US" baseline="0" dirty="0" err="1" smtClean="0"/>
              <a:t>Biodiversitree</a:t>
            </a:r>
            <a:r>
              <a:rPr lang="en-US" baseline="0" dirty="0" smtClean="0"/>
              <a:t> reforestation experiment in the Chesapeake Bay watershed.</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16</a:t>
            </a:fld>
            <a:endParaRPr lang="en-US"/>
          </a:p>
        </p:txBody>
      </p:sp>
    </p:spTree>
    <p:extLst>
      <p:ext uri="{BB962C8B-B14F-4D97-AF65-F5344CB8AC3E}">
        <p14:creationId xmlns:p14="http://schemas.microsoft.com/office/powerpoint/2010/main" val="81694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dirty="0" smtClean="0"/>
              <a:t>This</a:t>
            </a:r>
            <a:r>
              <a:rPr lang="en-US" sz="600" baseline="0" dirty="0" smtClean="0"/>
              <a:t> contains the ForC databases from around the world. Students will be working with data from different locations (</a:t>
            </a:r>
            <a:r>
              <a:rPr lang="en-US" sz="800" dirty="0" smtClean="0">
                <a:hlinkClick r:id="rId3"/>
              </a:rPr>
              <a:t>https://forc-db.github.io/</a:t>
            </a:r>
            <a:r>
              <a:rPr lang="en-US" sz="800" dirty="0" smtClean="0"/>
              <a:t>)</a:t>
            </a:r>
            <a:endParaRPr lang="en-US" sz="600" dirty="0"/>
          </a:p>
        </p:txBody>
      </p:sp>
      <p:sp>
        <p:nvSpPr>
          <p:cNvPr id="4" name="Slide Number Placeholder 3"/>
          <p:cNvSpPr>
            <a:spLocks noGrp="1"/>
          </p:cNvSpPr>
          <p:nvPr>
            <p:ph type="sldNum" sz="quarter" idx="10"/>
          </p:nvPr>
        </p:nvSpPr>
        <p:spPr/>
        <p:txBody>
          <a:bodyPr/>
          <a:lstStyle/>
          <a:p>
            <a:fld id="{D02D4AC9-79D7-4CE9-A9C9-705AFE8E6D11}" type="slidenum">
              <a:rPr lang="en-US" smtClean="0"/>
              <a:t>17</a:t>
            </a:fld>
            <a:endParaRPr lang="en-US"/>
          </a:p>
        </p:txBody>
      </p:sp>
    </p:spTree>
    <p:extLst>
      <p:ext uri="{BB962C8B-B14F-4D97-AF65-F5344CB8AC3E}">
        <p14:creationId xmlns:p14="http://schemas.microsoft.com/office/powerpoint/2010/main" val="1079884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on IPCC</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19</a:t>
            </a:fld>
            <a:endParaRPr lang="en-US"/>
          </a:p>
        </p:txBody>
      </p:sp>
    </p:spTree>
    <p:extLst>
      <p:ext uri="{BB962C8B-B14F-4D97-AF65-F5344CB8AC3E}">
        <p14:creationId xmlns:p14="http://schemas.microsoft.com/office/powerpoint/2010/main" val="66709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formulas for photosynthesis and cellular respiration, make sure to discuss their</a:t>
            </a:r>
            <a:r>
              <a:rPr lang="en-US" baseline="0" dirty="0" smtClean="0"/>
              <a:t> connections</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2</a:t>
            </a:fld>
            <a:endParaRPr lang="en-US"/>
          </a:p>
        </p:txBody>
      </p:sp>
    </p:spTree>
    <p:extLst>
      <p:ext uri="{BB962C8B-B14F-4D97-AF65-F5344CB8AC3E}">
        <p14:creationId xmlns:p14="http://schemas.microsoft.com/office/powerpoint/2010/main" val="4259475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Carbon can cycle quickly through this biological pathway, especially in aquatic ecosystems. Overall, an estimated 1,000 to 100,000 million metric tons of carbon move through the biological pathway each year. For context, a metric ton is about the weight of an elephant or a small </a:t>
            </a:r>
            <a:r>
              <a:rPr lang="en-US" sz="1200" b="0" i="0" kern="1200" dirty="0" smtClean="0">
                <a:solidFill>
                  <a:schemeClr val="tx1"/>
                </a:solidFill>
                <a:effectLst/>
                <a:latin typeface="+mn-lt"/>
                <a:ea typeface="+mn-ea"/>
                <a:cs typeface="+mn-cs"/>
              </a:rPr>
              <a:t>car</a:t>
            </a:r>
          </a:p>
          <a:p>
            <a:r>
              <a:rPr lang="en-US" sz="1200" b="0" i="0" kern="1200" dirty="0" smtClean="0">
                <a:solidFill>
                  <a:schemeClr val="tx1"/>
                </a:solidFill>
                <a:effectLst/>
                <a:latin typeface="+mn-lt"/>
                <a:ea typeface="+mn-ea"/>
                <a:cs typeface="+mn-cs"/>
              </a:rPr>
              <a:t>(photo - https://commons.wikimedia.org/wiki/File:Giant_Panda_Eating.jpg, by Chen Wu from Shanghai, China)</a:t>
            </a:r>
            <a:endParaRPr lang="en-US" dirty="0"/>
          </a:p>
        </p:txBody>
      </p:sp>
      <p:sp>
        <p:nvSpPr>
          <p:cNvPr id="4" name="Slide Number Placeholder 3"/>
          <p:cNvSpPr>
            <a:spLocks noGrp="1"/>
          </p:cNvSpPr>
          <p:nvPr>
            <p:ph type="sldNum" sz="quarter" idx="5"/>
          </p:nvPr>
        </p:nvSpPr>
        <p:spPr/>
        <p:txBody>
          <a:bodyPr/>
          <a:lstStyle/>
          <a:p>
            <a:fld id="{61131C0C-8AA0-481D-9103-3B136E62A5AF}" type="slidenum">
              <a:rPr lang="en-US" smtClean="0"/>
              <a:t>3</a:t>
            </a:fld>
            <a:endParaRPr lang="en-US"/>
          </a:p>
        </p:txBody>
      </p:sp>
    </p:spTree>
    <p:extLst>
      <p:ext uri="{BB962C8B-B14F-4D97-AF65-F5344CB8AC3E}">
        <p14:creationId xmlns:p14="http://schemas.microsoft.com/office/powerpoint/2010/main" val="336108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courtesy of Wikipedia</a:t>
            </a:r>
            <a:r>
              <a:rPr lang="en-US" baseline="0" dirty="0" smtClean="0"/>
              <a:t> commons, basic difference between carbon fixation (the algae) and carbon sequestration (the giant redwood)</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4</a:t>
            </a:fld>
            <a:endParaRPr lang="en-US"/>
          </a:p>
        </p:txBody>
      </p:sp>
    </p:spTree>
    <p:extLst>
      <p:ext uri="{BB962C8B-B14F-4D97-AF65-F5344CB8AC3E}">
        <p14:creationId xmlns:p14="http://schemas.microsoft.com/office/powerpoint/2010/main" val="397781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for input on the carbon cycle, review the basic process of global warming (where Carbon Dioxide in the atmosphere traps heat causing the global temperature to rise)</a:t>
            </a:r>
          </a:p>
          <a:p>
            <a:r>
              <a:rPr lang="en-US" baseline="0" dirty="0" smtClean="0"/>
              <a:t>(photo credit - </a:t>
            </a:r>
            <a:r>
              <a:rPr lang="en-US" dirty="0" smtClean="0">
                <a:hlinkClick r:id="rId3"/>
              </a:rPr>
              <a:t>https://www.noaa.gov/education/resource-collections/climate/carbon-cycle</a:t>
            </a:r>
            <a:r>
              <a:rPr lang="en-US" dirty="0" smtClean="0"/>
              <a:t>)</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5</a:t>
            </a:fld>
            <a:endParaRPr lang="en-US"/>
          </a:p>
        </p:txBody>
      </p:sp>
    </p:spTree>
    <p:extLst>
      <p:ext uri="{BB962C8B-B14F-4D97-AF65-F5344CB8AC3E}">
        <p14:creationId xmlns:p14="http://schemas.microsoft.com/office/powerpoint/2010/main" val="237467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shows</a:t>
            </a:r>
            <a:r>
              <a:rPr lang="en-US" baseline="0" dirty="0" smtClean="0"/>
              <a:t> fluctuations in carbon stocks. Note that most carbon is cycled through the forest and a small percentage overall is actually put into the forest sink. A negative number means carbon is being pulled from the atmosphere and a positive number means it’s being released.</a:t>
            </a:r>
            <a:endParaRPr lang="en-US" dirty="0" smtClean="0"/>
          </a:p>
          <a:p>
            <a:endParaRPr lang="en-US" dirty="0" smtClean="0"/>
          </a:p>
          <a:p>
            <a:r>
              <a:rPr lang="en-US" dirty="0" smtClean="0"/>
              <a:t>(photo credit – painting by Kristina</a:t>
            </a:r>
            <a:r>
              <a:rPr lang="en-US" baseline="0" dirty="0" smtClean="0"/>
              <a:t> Anderson-Teixeira, text by Valentine Hermann)</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6</a:t>
            </a:fld>
            <a:endParaRPr lang="en-US"/>
          </a:p>
        </p:txBody>
      </p:sp>
    </p:spTree>
    <p:extLst>
      <p:ext uri="{BB962C8B-B14F-4D97-AF65-F5344CB8AC3E}">
        <p14:creationId xmlns:p14="http://schemas.microsoft.com/office/powerpoint/2010/main" val="56956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Biomes</a:t>
            </a:r>
            <a:r>
              <a:rPr lang="en-US" baseline="0" dirty="0" smtClean="0"/>
              <a:t> around the world, photo credit </a:t>
            </a:r>
            <a:r>
              <a:rPr lang="en-US" sz="1200" b="0" i="0" kern="1200" dirty="0" smtClean="0">
                <a:solidFill>
                  <a:schemeClr val="tx1"/>
                </a:solidFill>
                <a:effectLst/>
                <a:latin typeface="+mn-lt"/>
                <a:ea typeface="+mn-ea"/>
                <a:cs typeface="+mn-cs"/>
              </a:rPr>
              <a:t>Ville </a:t>
            </a:r>
            <a:r>
              <a:rPr lang="en-US" sz="1200" b="0" i="0" kern="1200" dirty="0" err="1" smtClean="0">
                <a:solidFill>
                  <a:schemeClr val="tx1"/>
                </a:solidFill>
                <a:effectLst/>
                <a:latin typeface="+mn-lt"/>
                <a:ea typeface="+mn-ea"/>
                <a:cs typeface="+mn-cs"/>
              </a:rPr>
              <a:t>Koistinen</a:t>
            </a:r>
            <a:r>
              <a:rPr lang="en-US" sz="1200" b="0" i="0" kern="1200" dirty="0" smtClean="0">
                <a:solidFill>
                  <a:schemeClr val="tx1"/>
                </a:solidFill>
                <a:effectLst/>
                <a:latin typeface="+mn-lt"/>
                <a:ea typeface="+mn-ea"/>
                <a:cs typeface="+mn-cs"/>
              </a:rPr>
              <a:t>, Wikipedia commons </a:t>
            </a:r>
            <a:r>
              <a:rPr lang="en-US" dirty="0" smtClean="0">
                <a:hlinkClick r:id="rId3"/>
              </a:rPr>
              <a:t>https://commons.wikimedia.org/wiki/File:Vegetation.png</a:t>
            </a:r>
            <a:r>
              <a:rPr lang="en-US" dirty="0" smtClean="0"/>
              <a:t>. Though there are many biomes, our study focuses</a:t>
            </a:r>
            <a:r>
              <a:rPr lang="en-US" baseline="0" dirty="0" smtClean="0"/>
              <a:t> on four: Boreal forests, Temperate forests, Subtropical forests, and Tropical forests</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9</a:t>
            </a:fld>
            <a:endParaRPr lang="en-US"/>
          </a:p>
        </p:txBody>
      </p:sp>
    </p:spTree>
    <p:extLst>
      <p:ext uri="{BB962C8B-B14F-4D97-AF65-F5344CB8AC3E}">
        <p14:creationId xmlns:p14="http://schemas.microsoft.com/office/powerpoint/2010/main" val="2699418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credits: Wikipedia Commons </a:t>
            </a:r>
            <a:r>
              <a:rPr lang="en-US" dirty="0" smtClean="0">
                <a:hlinkClick r:id="rId3"/>
              </a:rPr>
              <a:t>https://</a:t>
            </a:r>
            <a:r>
              <a:rPr lang="en-US" dirty="0" smtClean="0">
                <a:hlinkClick r:id="rId3"/>
              </a:rPr>
              <a:t>upload.wikimedia.org/wikipedia/commons/thumb/5/5d/Taiga_ecoregion.png/800px-Taiga_ecoregion.png</a:t>
            </a:r>
            <a:endParaRPr lang="en-US" dirty="0" smtClean="0"/>
          </a:p>
          <a:p>
            <a:r>
              <a:rPr lang="en-US" dirty="0" smtClean="0"/>
              <a:t>ALL maps:</a:t>
            </a:r>
            <a:r>
              <a:rPr lang="en-US" baseline="0" dirty="0" smtClean="0"/>
              <a:t> By </a:t>
            </a:r>
            <a:r>
              <a:rPr lang="en-US" baseline="0" dirty="0" err="1" smtClean="0"/>
              <a:t>Terpsichores</a:t>
            </a:r>
            <a:r>
              <a:rPr lang="en-US" baseline="0" dirty="0" smtClean="0"/>
              <a:t> - Own work, CC BY-SA 3.0, https://commons.wikimedia.org/w/index.php?curid=22441315</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10</a:t>
            </a:fld>
            <a:endParaRPr lang="en-US"/>
          </a:p>
        </p:txBody>
      </p:sp>
    </p:spTree>
    <p:extLst>
      <p:ext uri="{BB962C8B-B14F-4D97-AF65-F5344CB8AC3E}">
        <p14:creationId xmlns:p14="http://schemas.microsoft.com/office/powerpoint/2010/main" val="4757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credits: By </a:t>
            </a:r>
            <a:r>
              <a:rPr lang="en-US" baseline="0" dirty="0" err="1" smtClean="0"/>
              <a:t>Terpsichores</a:t>
            </a:r>
            <a:r>
              <a:rPr lang="en-US" baseline="0" dirty="0" smtClean="0"/>
              <a:t> - Own work, CC BY-SA 3.0, https://commons.wikimedia.org/w/index.php?curid=22441317  </a:t>
            </a:r>
          </a:p>
          <a:p>
            <a:r>
              <a:rPr lang="en-US" dirty="0" smtClean="0"/>
              <a:t>By Norbert Nagel, </a:t>
            </a:r>
            <a:r>
              <a:rPr lang="en-US" dirty="0" err="1" smtClean="0"/>
              <a:t>Mörfelden-Walldorf</a:t>
            </a:r>
            <a:r>
              <a:rPr lang="en-US" dirty="0" smtClean="0"/>
              <a:t>, Germany - Own work, CC BY-SA 3.0, https://commons.wikimedia.org/w/index.php?curid=17255800 </a:t>
            </a:r>
            <a:endParaRPr lang="en-US" dirty="0"/>
          </a:p>
        </p:txBody>
      </p:sp>
      <p:sp>
        <p:nvSpPr>
          <p:cNvPr id="4" name="Slide Number Placeholder 3"/>
          <p:cNvSpPr>
            <a:spLocks noGrp="1"/>
          </p:cNvSpPr>
          <p:nvPr>
            <p:ph type="sldNum" sz="quarter" idx="10"/>
          </p:nvPr>
        </p:nvSpPr>
        <p:spPr/>
        <p:txBody>
          <a:bodyPr/>
          <a:lstStyle/>
          <a:p>
            <a:fld id="{D02D4AC9-79D7-4CE9-A9C9-705AFE8E6D11}" type="slidenum">
              <a:rPr lang="en-US" smtClean="0"/>
              <a:t>11</a:t>
            </a:fld>
            <a:endParaRPr lang="en-US"/>
          </a:p>
        </p:txBody>
      </p:sp>
    </p:spTree>
    <p:extLst>
      <p:ext uri="{BB962C8B-B14F-4D97-AF65-F5344CB8AC3E}">
        <p14:creationId xmlns:p14="http://schemas.microsoft.com/office/powerpoint/2010/main" val="397634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2890C2-A226-4708-945E-99F157835B52}"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2093006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2890C2-A226-4708-945E-99F157835B52}"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7781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2890C2-A226-4708-945E-99F157835B52}"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232846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2890C2-A226-4708-945E-99F157835B52}"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779387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2890C2-A226-4708-945E-99F157835B52}"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2605716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2890C2-A226-4708-945E-99F157835B52}"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133493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2890C2-A226-4708-945E-99F157835B52}" type="datetimeFigureOut">
              <a:rPr lang="en-US" smtClean="0"/>
              <a:t>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191922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2890C2-A226-4708-945E-99F157835B52}"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289189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2890C2-A226-4708-945E-99F157835B52}" type="datetimeFigureOut">
              <a:rPr lang="en-US" smtClean="0"/>
              <a:t>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16031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2890C2-A226-4708-945E-99F157835B52}"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306052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2890C2-A226-4708-945E-99F157835B52}"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D0E38-36CA-474E-8BC8-112C17843136}" type="slidenum">
              <a:rPr lang="en-US" smtClean="0"/>
              <a:t>‹#›</a:t>
            </a:fld>
            <a:endParaRPr lang="en-US"/>
          </a:p>
        </p:txBody>
      </p:sp>
    </p:spTree>
    <p:extLst>
      <p:ext uri="{BB962C8B-B14F-4D97-AF65-F5344CB8AC3E}">
        <p14:creationId xmlns:p14="http://schemas.microsoft.com/office/powerpoint/2010/main" val="769561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890C2-A226-4708-945E-99F157835B52}" type="datetimeFigureOut">
              <a:rPr lang="en-US" smtClean="0"/>
              <a:t>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D0E38-36CA-474E-8BC8-112C17843136}" type="slidenum">
              <a:rPr lang="en-US" smtClean="0"/>
              <a:t>‹#›</a:t>
            </a:fld>
            <a:endParaRPr lang="en-US"/>
          </a:p>
        </p:txBody>
      </p:sp>
    </p:spTree>
    <p:extLst>
      <p:ext uri="{BB962C8B-B14F-4D97-AF65-F5344CB8AC3E}">
        <p14:creationId xmlns:p14="http://schemas.microsoft.com/office/powerpoint/2010/main" val="331313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ipcc.ch/"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9314" y="1889806"/>
            <a:ext cx="9144000" cy="2387600"/>
          </a:xfrm>
        </p:spPr>
        <p:txBody>
          <a:bodyPr>
            <a:normAutofit fontScale="90000"/>
          </a:bodyPr>
          <a:lstStyle/>
          <a:p>
            <a:r>
              <a:rPr lang="en-US" dirty="0" smtClean="0"/>
              <a:t>How does carbon sequestration from natural forest regrowth differ around the world?</a:t>
            </a:r>
            <a:endParaRPr lang="en-US" dirty="0"/>
          </a:p>
        </p:txBody>
      </p:sp>
    </p:spTree>
    <p:extLst>
      <p:ext uri="{BB962C8B-B14F-4D97-AF65-F5344CB8AC3E}">
        <p14:creationId xmlns:p14="http://schemas.microsoft.com/office/powerpoint/2010/main" val="3978141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Boreal Forest</a:t>
            </a:r>
            <a:endParaRPr lang="en-US" sz="4000" b="1" dirty="0"/>
          </a:p>
        </p:txBody>
      </p:sp>
      <p:sp>
        <p:nvSpPr>
          <p:cNvPr id="3" name="Content Placeholder 2"/>
          <p:cNvSpPr>
            <a:spLocks noGrp="1"/>
          </p:cNvSpPr>
          <p:nvPr>
            <p:ph idx="1"/>
          </p:nvPr>
        </p:nvSpPr>
        <p:spPr>
          <a:xfrm>
            <a:off x="838200" y="1825625"/>
            <a:ext cx="4026408" cy="4351338"/>
          </a:xfrm>
        </p:spPr>
        <p:txBody>
          <a:bodyPr>
            <a:normAutofit lnSpcReduction="10000"/>
          </a:bodyPr>
          <a:lstStyle/>
          <a:p>
            <a:r>
              <a:rPr lang="en-US" dirty="0" smtClean="0"/>
              <a:t>Found only in the Northern Hemisphere</a:t>
            </a:r>
          </a:p>
          <a:p>
            <a:r>
              <a:rPr lang="en-US" dirty="0" smtClean="0"/>
              <a:t>Forest is comprised mostly of conifers such as spruce, jack pine,  tamarack, and fir along some deciduous trees</a:t>
            </a:r>
          </a:p>
          <a:p>
            <a:r>
              <a:rPr lang="en-US" dirty="0" smtClean="0"/>
              <a:t>Temperatures are generally cool and drop considerably in the </a:t>
            </a:r>
            <a:r>
              <a:rPr lang="en-US" dirty="0" smtClean="0"/>
              <a:t>winter. Very little rainfall.</a:t>
            </a:r>
            <a:endParaRPr lang="en-US" dirty="0"/>
          </a:p>
        </p:txBody>
      </p:sp>
      <p:pic>
        <p:nvPicPr>
          <p:cNvPr id="2050" name="Picture 2" descr="https://upload.wikimedia.org/wikipedia/commons/thumb/5/5d/Taiga_ecoregion.png/800px-Taiga_ecoreg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628" y="365125"/>
            <a:ext cx="7298372" cy="3649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9/93/Taiga_Landscape_in_Canada.jpg/280px-Taiga_Landscape_in_Cana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852" y="4014311"/>
            <a:ext cx="3327155" cy="21626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8/88/Tourbi%C3%A8re_03_-_Parc_de_Frontenac_-_Juillet_2008.jpg/280px-Tourbi%C3%A8re_03_-_Parc_de_Frontenac_-_Juillet_20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8257" y="4590192"/>
            <a:ext cx="3023743" cy="226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67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315841" cy="1325563"/>
          </a:xfrm>
        </p:spPr>
        <p:txBody>
          <a:bodyPr>
            <a:normAutofit/>
          </a:bodyPr>
          <a:lstStyle/>
          <a:p>
            <a:r>
              <a:rPr lang="en-US" sz="4000" b="1" dirty="0"/>
              <a:t>Temperate </a:t>
            </a:r>
            <a:r>
              <a:rPr lang="en-US" sz="4000" b="1" dirty="0" smtClean="0"/>
              <a:t>broadleaf Forest</a:t>
            </a:r>
            <a:endParaRPr lang="en-US" sz="4000" b="1" dirty="0"/>
          </a:p>
        </p:txBody>
      </p:sp>
      <p:sp>
        <p:nvSpPr>
          <p:cNvPr id="3" name="Content Placeholder 2"/>
          <p:cNvSpPr>
            <a:spLocks noGrp="1"/>
          </p:cNvSpPr>
          <p:nvPr>
            <p:ph idx="1"/>
          </p:nvPr>
        </p:nvSpPr>
        <p:spPr>
          <a:xfrm>
            <a:off x="838200" y="1825625"/>
            <a:ext cx="4026408" cy="4351338"/>
          </a:xfrm>
        </p:spPr>
        <p:txBody>
          <a:bodyPr>
            <a:normAutofit fontScale="92500" lnSpcReduction="10000"/>
          </a:bodyPr>
          <a:lstStyle/>
          <a:p>
            <a:r>
              <a:rPr lang="en-US" dirty="0" smtClean="0"/>
              <a:t>Found in both the </a:t>
            </a:r>
            <a:r>
              <a:rPr lang="en-US" dirty="0" smtClean="0"/>
              <a:t>Northern </a:t>
            </a:r>
            <a:r>
              <a:rPr lang="en-US" dirty="0" smtClean="0"/>
              <a:t>and Southern Hemisphere</a:t>
            </a:r>
          </a:p>
          <a:p>
            <a:r>
              <a:rPr lang="en-US" dirty="0" smtClean="0"/>
              <a:t>Forest is comprised mostly of deciduous trees </a:t>
            </a:r>
            <a:r>
              <a:rPr lang="en-US" dirty="0" smtClean="0"/>
              <a:t>that lose their leaves in the </a:t>
            </a:r>
            <a:r>
              <a:rPr lang="en-US" dirty="0" smtClean="0"/>
              <a:t>winter</a:t>
            </a:r>
            <a:endParaRPr lang="en-US" dirty="0" smtClean="0"/>
          </a:p>
          <a:p>
            <a:r>
              <a:rPr lang="en-US" dirty="0" smtClean="0"/>
              <a:t>Temperatures </a:t>
            </a:r>
            <a:r>
              <a:rPr lang="en-US" dirty="0" smtClean="0"/>
              <a:t>vary throughout the seasons with warm summers and </a:t>
            </a:r>
            <a:r>
              <a:rPr lang="en-US" dirty="0" smtClean="0"/>
              <a:t>cool winters. Generally moderate rainfall</a:t>
            </a:r>
            <a:endParaRPr lang="en-US" dirty="0"/>
          </a:p>
        </p:txBody>
      </p:sp>
      <p:pic>
        <p:nvPicPr>
          <p:cNvPr id="3076" name="Picture 4" descr="https://upload.wikimedia.org/wikipedia/commons/thumb/4/44/Biome_map_04.svg/1024px-Biome_map_04.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041" y="365125"/>
            <a:ext cx="7040602" cy="38228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Autumn forest at Drumbeg Provincial Par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041" y="4187952"/>
            <a:ext cx="2985382" cy="19890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upload.wikimedia.org/wikipedia/commons/thumb/6/6f/Autumnal_deciduous_forest_-_Laubwand_im_Herbst.jpg/1024px-Autumnal_deciduous_forest_-_Laubwand_im_Herb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8271" y="4887316"/>
            <a:ext cx="2976372" cy="197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749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587496" cy="1881124"/>
          </a:xfrm>
        </p:spPr>
        <p:txBody>
          <a:bodyPr>
            <a:normAutofit fontScale="90000"/>
          </a:bodyPr>
          <a:lstStyle/>
          <a:p>
            <a:r>
              <a:rPr lang="en-US" b="1" dirty="0"/>
              <a:t>Temperate coniferous forest</a:t>
            </a:r>
          </a:p>
        </p:txBody>
      </p:sp>
      <p:sp>
        <p:nvSpPr>
          <p:cNvPr id="3" name="Content Placeholder 2"/>
          <p:cNvSpPr>
            <a:spLocks noGrp="1"/>
          </p:cNvSpPr>
          <p:nvPr>
            <p:ph idx="1"/>
          </p:nvPr>
        </p:nvSpPr>
        <p:spPr>
          <a:xfrm>
            <a:off x="838199" y="2246249"/>
            <a:ext cx="4026408" cy="4351338"/>
          </a:xfrm>
        </p:spPr>
        <p:txBody>
          <a:bodyPr>
            <a:normAutofit/>
          </a:bodyPr>
          <a:lstStyle/>
          <a:p>
            <a:r>
              <a:rPr lang="en-US" dirty="0" smtClean="0"/>
              <a:t>Found </a:t>
            </a:r>
            <a:r>
              <a:rPr lang="en-US" dirty="0" smtClean="0"/>
              <a:t>only in the northern hemisphere</a:t>
            </a:r>
          </a:p>
          <a:p>
            <a:r>
              <a:rPr lang="en-US" dirty="0" smtClean="0"/>
              <a:t>Forest </a:t>
            </a:r>
            <a:r>
              <a:rPr lang="en-US" dirty="0" smtClean="0"/>
              <a:t>is comprised mostly </a:t>
            </a:r>
            <a:r>
              <a:rPr lang="en-US" dirty="0" smtClean="0"/>
              <a:t>of evergreens with occasionally huge trees like giant sequoia</a:t>
            </a:r>
          </a:p>
          <a:p>
            <a:r>
              <a:rPr lang="en-US" dirty="0" smtClean="0"/>
              <a:t>Temperatures generally include a m</a:t>
            </a:r>
            <a:r>
              <a:rPr lang="en-US" dirty="0" smtClean="0"/>
              <a:t>oderate </a:t>
            </a:r>
            <a:r>
              <a:rPr lang="en-US" dirty="0"/>
              <a:t>summer, cool </a:t>
            </a:r>
            <a:r>
              <a:rPr lang="en-US" dirty="0" smtClean="0"/>
              <a:t>winter. Rainfall varies by season.</a:t>
            </a:r>
            <a:endParaRPr lang="en-US" dirty="0"/>
          </a:p>
        </p:txBody>
      </p:sp>
      <p:pic>
        <p:nvPicPr>
          <p:cNvPr id="1026" name="Picture 2" descr="https://upload.wikimedia.org/wikipedia/commons/thumb/7/75/Biome_map_05.svg/400px-Biome_map_05.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607" y="365125"/>
            <a:ext cx="7327393" cy="3975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Las sosnowy swiezy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4607" y="4340235"/>
            <a:ext cx="2866771" cy="2201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8997696" y="4741774"/>
            <a:ext cx="3194304" cy="2116226"/>
          </a:xfrm>
          <a:prstGeom prst="rect">
            <a:avLst/>
          </a:prstGeom>
        </p:spPr>
      </p:pic>
    </p:spTree>
    <p:extLst>
      <p:ext uri="{BB962C8B-B14F-4D97-AF65-F5344CB8AC3E}">
        <p14:creationId xmlns:p14="http://schemas.microsoft.com/office/powerpoint/2010/main" val="3966217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587496" cy="1881124"/>
          </a:xfrm>
        </p:spPr>
        <p:txBody>
          <a:bodyPr>
            <a:normAutofit fontScale="90000"/>
          </a:bodyPr>
          <a:lstStyle/>
          <a:p>
            <a:r>
              <a:rPr lang="en-US" b="1" dirty="0"/>
              <a:t>Tropical and Subtropical Dry Broadleaf</a:t>
            </a:r>
            <a:endParaRPr lang="en-US" dirty="0"/>
          </a:p>
        </p:txBody>
      </p:sp>
      <p:sp>
        <p:nvSpPr>
          <p:cNvPr id="3" name="Content Placeholder 2"/>
          <p:cNvSpPr>
            <a:spLocks noGrp="1"/>
          </p:cNvSpPr>
          <p:nvPr>
            <p:ph idx="1"/>
          </p:nvPr>
        </p:nvSpPr>
        <p:spPr>
          <a:xfrm>
            <a:off x="838199" y="2246249"/>
            <a:ext cx="4026408" cy="4351338"/>
          </a:xfrm>
        </p:spPr>
        <p:txBody>
          <a:bodyPr>
            <a:normAutofit fontScale="92500" lnSpcReduction="10000"/>
          </a:bodyPr>
          <a:lstStyle/>
          <a:p>
            <a:r>
              <a:rPr lang="en-US" dirty="0" smtClean="0"/>
              <a:t>Found </a:t>
            </a:r>
            <a:r>
              <a:rPr lang="en-US" dirty="0" smtClean="0"/>
              <a:t>at </a:t>
            </a:r>
            <a:r>
              <a:rPr lang="en-US" dirty="0"/>
              <a:t>tropical and subtropical </a:t>
            </a:r>
            <a:r>
              <a:rPr lang="en-US" dirty="0" smtClean="0"/>
              <a:t>latitudes in both the northern and southern hemispheres </a:t>
            </a:r>
          </a:p>
          <a:p>
            <a:r>
              <a:rPr lang="en-US" dirty="0" smtClean="0"/>
              <a:t>Forest </a:t>
            </a:r>
            <a:r>
              <a:rPr lang="en-US" dirty="0" smtClean="0"/>
              <a:t>is </a:t>
            </a:r>
            <a:r>
              <a:rPr lang="en-US" dirty="0" smtClean="0"/>
              <a:t>dominated by deciduous trees that drop leaves in the dry season</a:t>
            </a:r>
          </a:p>
          <a:p>
            <a:r>
              <a:rPr lang="en-US" dirty="0" smtClean="0"/>
              <a:t>Temperatures </a:t>
            </a:r>
            <a:r>
              <a:rPr lang="en-US" dirty="0" smtClean="0"/>
              <a:t>are </a:t>
            </a:r>
            <a:r>
              <a:rPr lang="en-US" dirty="0" smtClean="0"/>
              <a:t>warm year round with long dry periods that may last several months and vary globally</a:t>
            </a:r>
            <a:endParaRPr lang="en-US" dirty="0"/>
          </a:p>
        </p:txBody>
      </p:sp>
      <p:pic>
        <p:nvPicPr>
          <p:cNvPr id="3080" name="Picture 8" descr="https://upload.wikimedia.org/wikipedia/commons/thumb/1/12/Biome_map_02.svg/1024px-Biome_map_0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607" y="365125"/>
            <a:ext cx="7327393" cy="39785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ile:Chacachacare dry forest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4607" y="4284416"/>
            <a:ext cx="3084229" cy="231317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ile:Subtropical semi-evergreen seasonal forest in Northern Thaila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015" y="4613581"/>
            <a:ext cx="3349879" cy="224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029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587496" cy="1881124"/>
          </a:xfrm>
        </p:spPr>
        <p:txBody>
          <a:bodyPr>
            <a:normAutofit fontScale="90000"/>
          </a:bodyPr>
          <a:lstStyle/>
          <a:p>
            <a:r>
              <a:rPr lang="en-US" b="1" dirty="0"/>
              <a:t>Tropical and Subtropical Savanna Woodland</a:t>
            </a:r>
            <a:endParaRPr lang="en-US" b="1" dirty="0"/>
          </a:p>
        </p:txBody>
      </p:sp>
      <p:sp>
        <p:nvSpPr>
          <p:cNvPr id="3" name="Content Placeholder 2"/>
          <p:cNvSpPr>
            <a:spLocks noGrp="1"/>
          </p:cNvSpPr>
          <p:nvPr>
            <p:ph idx="1"/>
          </p:nvPr>
        </p:nvSpPr>
        <p:spPr>
          <a:xfrm>
            <a:off x="838199" y="2350962"/>
            <a:ext cx="4026408" cy="4351338"/>
          </a:xfrm>
        </p:spPr>
        <p:txBody>
          <a:bodyPr>
            <a:normAutofit lnSpcReduction="10000"/>
          </a:bodyPr>
          <a:lstStyle/>
          <a:p>
            <a:r>
              <a:rPr lang="en-US" dirty="0"/>
              <a:t>Found at tropical and subtropical latitudes </a:t>
            </a:r>
            <a:r>
              <a:rPr lang="en-US" dirty="0" smtClean="0"/>
              <a:t>primarily in the southern hemisphere </a:t>
            </a:r>
            <a:endParaRPr lang="en-US" dirty="0"/>
          </a:p>
          <a:p>
            <a:r>
              <a:rPr lang="en-US" dirty="0"/>
              <a:t>Large open areas with tree crowns forming sparse </a:t>
            </a:r>
            <a:r>
              <a:rPr lang="en-US" dirty="0" smtClean="0"/>
              <a:t>canopies</a:t>
            </a:r>
          </a:p>
          <a:p>
            <a:r>
              <a:rPr lang="en-US" dirty="0" smtClean="0"/>
              <a:t>Temperatures </a:t>
            </a:r>
            <a:r>
              <a:rPr lang="en-US" dirty="0" smtClean="0"/>
              <a:t>are generally warm and stable, rainfall varies seasonally </a:t>
            </a:r>
            <a:endParaRPr lang="en-US" dirty="0"/>
          </a:p>
        </p:txBody>
      </p:sp>
      <p:pic>
        <p:nvPicPr>
          <p:cNvPr id="2050" name="Picture 2" descr="https://upload.wikimedia.org/wikipedia/commons/thumb/3/3b/Biome_map_07.svg/1024px-Biome_map_07.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607" y="361690"/>
            <a:ext cx="7327393" cy="3978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bbage tree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5151" y="4340235"/>
            <a:ext cx="3035809" cy="2276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n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9680" y="4653643"/>
            <a:ext cx="3322320" cy="221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409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587496" cy="1881124"/>
          </a:xfrm>
        </p:spPr>
        <p:txBody>
          <a:bodyPr>
            <a:normAutofit fontScale="90000"/>
          </a:bodyPr>
          <a:lstStyle/>
          <a:p>
            <a:r>
              <a:rPr lang="en-US" b="1" dirty="0"/>
              <a:t>Tropical and Subtropical Moist Broadleaf</a:t>
            </a:r>
            <a:endParaRPr lang="en-US" b="1" dirty="0"/>
          </a:p>
        </p:txBody>
      </p:sp>
      <p:sp>
        <p:nvSpPr>
          <p:cNvPr id="3" name="Content Placeholder 2"/>
          <p:cNvSpPr>
            <a:spLocks noGrp="1"/>
          </p:cNvSpPr>
          <p:nvPr>
            <p:ph idx="1"/>
          </p:nvPr>
        </p:nvSpPr>
        <p:spPr>
          <a:xfrm>
            <a:off x="838199" y="2350962"/>
            <a:ext cx="4026408" cy="4351338"/>
          </a:xfrm>
        </p:spPr>
        <p:txBody>
          <a:bodyPr>
            <a:normAutofit/>
          </a:bodyPr>
          <a:lstStyle/>
          <a:p>
            <a:r>
              <a:rPr lang="en-US" dirty="0"/>
              <a:t>Found on the equatorial belt and between the Tropics of Cancer and </a:t>
            </a:r>
            <a:r>
              <a:rPr lang="en-US" dirty="0" smtClean="0"/>
              <a:t>Capricorn</a:t>
            </a:r>
          </a:p>
          <a:p>
            <a:r>
              <a:rPr lang="en-US" dirty="0"/>
              <a:t>Highest biodiversity, massive trees, diverse canopy, dense </a:t>
            </a:r>
            <a:r>
              <a:rPr lang="en-US" dirty="0" smtClean="0"/>
              <a:t>jungles</a:t>
            </a:r>
          </a:p>
          <a:p>
            <a:r>
              <a:rPr lang="en-US" dirty="0" smtClean="0"/>
              <a:t>Temperatures </a:t>
            </a:r>
            <a:r>
              <a:rPr lang="en-US" dirty="0" smtClean="0"/>
              <a:t>are warm year-round</a:t>
            </a:r>
            <a:r>
              <a:rPr lang="en-US" dirty="0" smtClean="0"/>
              <a:t>, rain fall is high year-round</a:t>
            </a:r>
            <a:endParaRPr lang="en-US" dirty="0"/>
          </a:p>
        </p:txBody>
      </p:sp>
      <p:pic>
        <p:nvPicPr>
          <p:cNvPr id="4098" name="Picture 2" descr="https://upload.wikimedia.org/wikipedia/commons/thumb/f/fb/Biome_map_01.svg/1024px-Biome_map_01.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607" y="365125"/>
            <a:ext cx="7327393" cy="39785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thumb/3/36/FRIM_canopy.JPG/800px-FRIM_can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4607" y="4343670"/>
            <a:ext cx="3075559" cy="23066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in Forest of El Yunque, Puerto Ric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6985" y="4761739"/>
            <a:ext cx="2795015" cy="209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00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 Regrowth</a:t>
            </a:r>
            <a:endParaRPr lang="en-US" dirty="0"/>
          </a:p>
        </p:txBody>
      </p:sp>
      <p:sp>
        <p:nvSpPr>
          <p:cNvPr id="3" name="Content Placeholder 2"/>
          <p:cNvSpPr>
            <a:spLocks noGrp="1"/>
          </p:cNvSpPr>
          <p:nvPr>
            <p:ph idx="1"/>
          </p:nvPr>
        </p:nvSpPr>
        <p:spPr>
          <a:xfrm>
            <a:off x="838201" y="1825625"/>
            <a:ext cx="5635752" cy="4351338"/>
          </a:xfrm>
        </p:spPr>
        <p:txBody>
          <a:bodyPr/>
          <a:lstStyle/>
          <a:p>
            <a:r>
              <a:rPr lang="en-US" dirty="0" smtClean="0"/>
              <a:t>The natural regrowth process of previously cleared land back into forests</a:t>
            </a:r>
          </a:p>
          <a:p>
            <a:r>
              <a:rPr lang="en-US" dirty="0" smtClean="0"/>
              <a:t>This method is similar to reforestation, but relies considerably less on human actors</a:t>
            </a:r>
            <a:endParaRPr lang="en-US" dirty="0"/>
          </a:p>
        </p:txBody>
      </p:sp>
      <p:pic>
        <p:nvPicPr>
          <p:cNvPr id="7170" name="Picture 2" descr="https://public.boxcloud.com/api/2.0/internal_files/711162654817/versions/755623076017/representations/png_paged_2048x2048/content/1.png?access_token=1!cOhyiAuLEqNt8D3jmcSa80W2UjZ7czKTJDjqoyOC8uOGetTc89AsHapmFg1dc87dWBifyOzRdi8XIy90cV7-YSjKphEnynbBWzx89mCpAU2uhKiZUPCLz7HGe39_GFOVW0-rlgBDT-YQ_uDRXHsemXk4_-IO7ARZYC_HBfniQZJL_QFXExtcIG3WMgPU7DvbftDqaQ2bRGMRzFO5MuTmm8MLU_ol3gTzhgJE1KouXRJd4OrqRR_ekaEJVJtv0yBX7vxfNYAV18xE-Czb3841a7z4VXPLdicvPdSSG1kvJ9yvOva8nWKL4vQohUUir22-AGBWsuz0agNwoxTls0ZPS1ScNCxsY9Bt39EQY0hLr2qbmCWnWYVEGYtpbTzNm9A12Qek_wRSN36rfxOfTnElJStLNPv6Z8w6PFDO-2uTK13Bt7I0HkO76_AynJdkd34Mfj2Q8vZn47L1DG0hlb3APIqEvWZaY4uEFATc_5frLguoRizVQmMOSLA40ovSoDmAw5BGFcr9S1fritWS9z6CXVU85r_Jun3GXT09nF-NvA3swtucU8-dp2g5nM9z75g.&amp;shared_link=https%3A%2F%2Ftnc.app.box.com%2Fs%2Fquzt10eogxcz5rn8biverh2gfgu5rcfn&amp;box_client_name=box-content-preview&amp;box_client_version=2.4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877" y="2026190"/>
            <a:ext cx="5266944" cy="395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38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aw.githubusercontent.com/forc-db/ForC/master/figures/World_Map_with_Biogeographic_regions_and_si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90" y="3206"/>
            <a:ext cx="11585240" cy="68547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35510" y="0"/>
            <a:ext cx="9144000" cy="943743"/>
          </a:xfrm>
        </p:spPr>
        <p:txBody>
          <a:bodyPr>
            <a:normAutofit/>
          </a:bodyPr>
          <a:lstStyle/>
          <a:p>
            <a:r>
              <a:rPr lang="en-US" dirty="0" smtClean="0"/>
              <a:t>ForC Records</a:t>
            </a:r>
            <a:endParaRPr lang="en-US" dirty="0"/>
          </a:p>
        </p:txBody>
      </p:sp>
    </p:spTree>
    <p:extLst>
      <p:ext uri="{BB962C8B-B14F-4D97-AF65-F5344CB8AC3E}">
        <p14:creationId xmlns:p14="http://schemas.microsoft.com/office/powerpoint/2010/main" val="1479782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ForC</a:t>
            </a:r>
            <a:r>
              <a:rPr lang="en-US" dirty="0" smtClean="0"/>
              <a:t>: The Forest Carbon database</a:t>
            </a:r>
            <a:endParaRPr lang="en-US" dirty="0"/>
          </a:p>
        </p:txBody>
      </p:sp>
      <p:sp>
        <p:nvSpPr>
          <p:cNvPr id="3" name="Content Placeholder 2"/>
          <p:cNvSpPr>
            <a:spLocks noGrp="1"/>
          </p:cNvSpPr>
          <p:nvPr>
            <p:ph idx="1"/>
          </p:nvPr>
        </p:nvSpPr>
        <p:spPr/>
        <p:txBody>
          <a:bodyPr/>
          <a:lstStyle/>
          <a:p>
            <a:r>
              <a:rPr lang="en-US" dirty="0" smtClean="0"/>
              <a:t>ForC is an open-access database containing over </a:t>
            </a:r>
            <a:r>
              <a:rPr lang="en-US" dirty="0" smtClean="0"/>
              <a:t>40</a:t>
            </a:r>
            <a:r>
              <a:rPr lang="en-US" dirty="0" smtClean="0"/>
              <a:t>,000 </a:t>
            </a:r>
            <a:r>
              <a:rPr lang="en-US" dirty="0" smtClean="0"/>
              <a:t>records from </a:t>
            </a:r>
            <a:r>
              <a:rPr lang="en-US" dirty="0" smtClean="0"/>
              <a:t>10,000 </a:t>
            </a:r>
            <a:r>
              <a:rPr lang="en-US" dirty="0" smtClean="0"/>
              <a:t>plots in </a:t>
            </a:r>
            <a:r>
              <a:rPr lang="en-US" dirty="0" smtClean="0"/>
              <a:t>1,500 </a:t>
            </a:r>
            <a:r>
              <a:rPr lang="en-US" dirty="0" smtClean="0"/>
              <a:t>geographically distinct areas.</a:t>
            </a:r>
          </a:p>
          <a:p>
            <a:r>
              <a:rPr lang="en-US" dirty="0" smtClean="0"/>
              <a:t>All data in </a:t>
            </a:r>
            <a:r>
              <a:rPr lang="en-US" dirty="0" err="1"/>
              <a:t>F</a:t>
            </a:r>
            <a:r>
              <a:rPr lang="en-US" dirty="0" err="1" smtClean="0"/>
              <a:t>orC</a:t>
            </a:r>
            <a:r>
              <a:rPr lang="en-US" dirty="0" smtClean="0"/>
              <a:t> comes from published research by accredited scientists.</a:t>
            </a:r>
          </a:p>
          <a:p>
            <a:r>
              <a:rPr lang="en-US" dirty="0" smtClean="0"/>
              <a:t>This database covers all forested biogeographic and climate zones</a:t>
            </a:r>
          </a:p>
          <a:p>
            <a:r>
              <a:rPr lang="en-US" dirty="0" smtClean="0"/>
              <a:t>ForC can be used for ecological analysis of forest carbon cycling, evaluating models and remote sensing, and supporting international </a:t>
            </a:r>
            <a:r>
              <a:rPr lang="en-US" dirty="0" smtClean="0"/>
              <a:t>efforts </a:t>
            </a:r>
            <a:r>
              <a:rPr lang="en-US" dirty="0" smtClean="0"/>
              <a:t>to inventory forest carbon and greenhouse gas exchange.</a:t>
            </a:r>
            <a:endParaRPr lang="en-US" dirty="0"/>
          </a:p>
        </p:txBody>
      </p:sp>
    </p:spTree>
    <p:extLst>
      <p:ext uri="{BB962C8B-B14F-4D97-AF65-F5344CB8AC3E}">
        <p14:creationId xmlns:p14="http://schemas.microsoft.com/office/powerpoint/2010/main" val="258847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Intergovernmental Panel on Climate Change</a:t>
            </a:r>
            <a:endParaRPr lang="en-US" dirty="0"/>
          </a:p>
        </p:txBody>
      </p:sp>
      <p:sp>
        <p:nvSpPr>
          <p:cNvPr id="3" name="Content Placeholder 2"/>
          <p:cNvSpPr>
            <a:spLocks noGrp="1"/>
          </p:cNvSpPr>
          <p:nvPr>
            <p:ph idx="1"/>
          </p:nvPr>
        </p:nvSpPr>
        <p:spPr>
          <a:xfrm>
            <a:off x="838200" y="1825625"/>
            <a:ext cx="7812024" cy="4351338"/>
          </a:xfrm>
        </p:spPr>
        <p:txBody>
          <a:bodyPr/>
          <a:lstStyle/>
          <a:p>
            <a:r>
              <a:rPr lang="en-US" dirty="0" smtClean="0"/>
              <a:t>The </a:t>
            </a:r>
            <a:r>
              <a:rPr lang="en-US" dirty="0" smtClean="0">
                <a:hlinkClick r:id="rId3"/>
              </a:rPr>
              <a:t>IPCC</a:t>
            </a:r>
            <a:r>
              <a:rPr lang="en-US" dirty="0" smtClean="0"/>
              <a:t> is an intergovernmental body of the United Nations established in 1988</a:t>
            </a:r>
          </a:p>
          <a:p>
            <a:r>
              <a:rPr lang="en-US" dirty="0" smtClean="0"/>
              <a:t>Its primary purpose is to provide objective information relevant to human-induced climate change.</a:t>
            </a:r>
          </a:p>
          <a:p>
            <a:pPr lvl="1"/>
            <a:r>
              <a:rPr lang="en-US" dirty="0" smtClean="0"/>
              <a:t>Includes: Research, Policy Recommendations, Economic Impacts, Risks, Possible Response options, etc</a:t>
            </a:r>
            <a:r>
              <a:rPr lang="en-US" dirty="0" smtClean="0"/>
              <a:t>.</a:t>
            </a:r>
            <a:endParaRPr lang="en-US" dirty="0" smtClean="0"/>
          </a:p>
        </p:txBody>
      </p:sp>
      <p:pic>
        <p:nvPicPr>
          <p:cNvPr id="6146" name="Picture 2" descr="https://upload.wikimedia.org/wikipedia/commons/thumb/1/10/Intergovernmental_Panel_on_Climate_Change_Logo.svg/200px-Intergovernmental_Panel_on_Climate_Change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0848" y="1825625"/>
            <a:ext cx="2891639" cy="15759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Emblem of the United Nations.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0848" y="3652361"/>
            <a:ext cx="2671724" cy="227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7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898072"/>
                <a:ext cx="10515600" cy="5556477"/>
              </a:xfrm>
            </p:spPr>
            <p:txBody>
              <a:bodyPr>
                <a:normAutofit/>
              </a:bodyPr>
              <a:lstStyle/>
              <a:p>
                <a:pPr marL="0" indent="0" algn="ctr">
                  <a:buNone/>
                </a:pPr>
                <a:r>
                  <a:rPr lang="en-US" sz="5600" b="1" dirty="0" smtClean="0"/>
                  <a:t>Photosynthesis</a:t>
                </a:r>
              </a:p>
              <a:p>
                <a:pPr marL="0" indent="0">
                  <a:buNone/>
                </a:pPr>
                <a14:m>
                  <m:oMathPara xmlns:m="http://schemas.openxmlformats.org/officeDocument/2006/math">
                    <m:oMathParaPr>
                      <m:jc m:val="centerGroup"/>
                    </m:oMathParaPr>
                    <m:oMath xmlns:m="http://schemas.openxmlformats.org/officeDocument/2006/math">
                      <m:r>
                        <a:rPr lang="en-US" sz="4300" i="1" smtClean="0">
                          <a:latin typeface="Cambria Math" panose="02040503050406030204" pitchFamily="18" charset="0"/>
                        </a:rPr>
                        <m:t>6</m:t>
                      </m:r>
                      <m:sSub>
                        <m:sSubPr>
                          <m:ctrlPr>
                            <a:rPr lang="en-US" sz="4300" i="1">
                              <a:latin typeface="Cambria Math" panose="02040503050406030204" pitchFamily="18" charset="0"/>
                            </a:rPr>
                          </m:ctrlPr>
                        </m:sSubPr>
                        <m:e>
                          <m:r>
                            <a:rPr lang="en-US" sz="4300" i="1">
                              <a:latin typeface="Cambria Math" panose="02040503050406030204" pitchFamily="18" charset="0"/>
                            </a:rPr>
                            <m:t>𝐶𝑂</m:t>
                          </m:r>
                        </m:e>
                        <m:sub>
                          <m:r>
                            <a:rPr lang="en-US" sz="4300" i="1">
                              <a:latin typeface="Cambria Math" panose="02040503050406030204" pitchFamily="18" charset="0"/>
                            </a:rPr>
                            <m:t>2</m:t>
                          </m:r>
                        </m:sub>
                      </m:sSub>
                      <m:r>
                        <a:rPr lang="en-US" sz="4300" i="1">
                          <a:latin typeface="Cambria Math" panose="02040503050406030204" pitchFamily="18" charset="0"/>
                        </a:rPr>
                        <m:t>+</m:t>
                      </m:r>
                      <m:sSub>
                        <m:sSubPr>
                          <m:ctrlPr>
                            <a:rPr lang="en-US" sz="4300" i="1">
                              <a:latin typeface="Cambria Math" panose="02040503050406030204" pitchFamily="18" charset="0"/>
                            </a:rPr>
                          </m:ctrlPr>
                        </m:sSubPr>
                        <m:e>
                          <m:r>
                            <a:rPr lang="en-US" sz="4300" i="1">
                              <a:latin typeface="Cambria Math" panose="02040503050406030204" pitchFamily="18" charset="0"/>
                            </a:rPr>
                            <m:t>6</m:t>
                          </m:r>
                          <m:r>
                            <a:rPr lang="en-US" sz="4300" i="1">
                              <a:latin typeface="Cambria Math" panose="02040503050406030204" pitchFamily="18" charset="0"/>
                            </a:rPr>
                            <m:t>𝐻</m:t>
                          </m:r>
                        </m:e>
                        <m:sub>
                          <m:r>
                            <a:rPr lang="en-US" sz="4300" i="1">
                              <a:latin typeface="Cambria Math" panose="02040503050406030204" pitchFamily="18" charset="0"/>
                            </a:rPr>
                            <m:t>2</m:t>
                          </m:r>
                        </m:sub>
                      </m:sSub>
                      <m:r>
                        <a:rPr lang="en-US" sz="4300" i="1">
                          <a:latin typeface="Cambria Math" panose="02040503050406030204" pitchFamily="18" charset="0"/>
                        </a:rPr>
                        <m:t>𝑂</m:t>
                      </m:r>
                      <m:r>
                        <a:rPr lang="en-US" sz="4300" i="1">
                          <a:latin typeface="Cambria Math" panose="02040503050406030204" pitchFamily="18" charset="0"/>
                        </a:rPr>
                        <m:t>+</m:t>
                      </m:r>
                      <m:r>
                        <a:rPr lang="en-US" sz="4300" i="1">
                          <a:latin typeface="Cambria Math" panose="02040503050406030204" pitchFamily="18" charset="0"/>
                        </a:rPr>
                        <m:t>𝐸𝑛𝑒𝑟𝑔𝑦</m:t>
                      </m:r>
                      <m:r>
                        <a:rPr lang="en-US" sz="4300" i="1">
                          <a:latin typeface="Cambria Math" panose="02040503050406030204" pitchFamily="18" charset="0"/>
                        </a:rPr>
                        <m:t>→ </m:t>
                      </m:r>
                      <m:sSub>
                        <m:sSubPr>
                          <m:ctrlPr>
                            <a:rPr lang="en-US" sz="4300" i="1">
                              <a:latin typeface="Cambria Math" panose="02040503050406030204" pitchFamily="18" charset="0"/>
                            </a:rPr>
                          </m:ctrlPr>
                        </m:sSubPr>
                        <m:e>
                          <m:r>
                            <a:rPr lang="en-US" sz="4300" i="1">
                              <a:latin typeface="Cambria Math" panose="02040503050406030204" pitchFamily="18" charset="0"/>
                            </a:rPr>
                            <m:t>𝐶</m:t>
                          </m:r>
                        </m:e>
                        <m:sub>
                          <m:r>
                            <a:rPr lang="en-US" sz="4300" i="1">
                              <a:latin typeface="Cambria Math" panose="02040503050406030204" pitchFamily="18" charset="0"/>
                            </a:rPr>
                            <m:t>6</m:t>
                          </m:r>
                        </m:sub>
                      </m:sSub>
                      <m:sSub>
                        <m:sSubPr>
                          <m:ctrlPr>
                            <a:rPr lang="en-US" sz="4300" i="1">
                              <a:latin typeface="Cambria Math" panose="02040503050406030204" pitchFamily="18" charset="0"/>
                            </a:rPr>
                          </m:ctrlPr>
                        </m:sSubPr>
                        <m:e>
                          <m:r>
                            <a:rPr lang="en-US" sz="4300" i="1">
                              <a:latin typeface="Cambria Math" panose="02040503050406030204" pitchFamily="18" charset="0"/>
                            </a:rPr>
                            <m:t>𝐻</m:t>
                          </m:r>
                        </m:e>
                        <m:sub>
                          <m:r>
                            <a:rPr lang="en-US" sz="4300" i="1">
                              <a:latin typeface="Cambria Math" panose="02040503050406030204" pitchFamily="18" charset="0"/>
                            </a:rPr>
                            <m:t>12</m:t>
                          </m:r>
                        </m:sub>
                      </m:sSub>
                      <m:sSub>
                        <m:sSubPr>
                          <m:ctrlPr>
                            <a:rPr lang="en-US" sz="4300" i="1">
                              <a:latin typeface="Cambria Math" panose="02040503050406030204" pitchFamily="18" charset="0"/>
                            </a:rPr>
                          </m:ctrlPr>
                        </m:sSubPr>
                        <m:e>
                          <m:r>
                            <a:rPr lang="en-US" sz="4300" i="1">
                              <a:latin typeface="Cambria Math" panose="02040503050406030204" pitchFamily="18" charset="0"/>
                            </a:rPr>
                            <m:t>𝑂</m:t>
                          </m:r>
                        </m:e>
                        <m:sub>
                          <m:r>
                            <a:rPr lang="en-US" sz="4300" i="1">
                              <a:latin typeface="Cambria Math" panose="02040503050406030204" pitchFamily="18" charset="0"/>
                            </a:rPr>
                            <m:t>6</m:t>
                          </m:r>
                        </m:sub>
                      </m:sSub>
                      <m:r>
                        <a:rPr lang="en-US" sz="4300" i="1">
                          <a:latin typeface="Cambria Math" panose="02040503050406030204" pitchFamily="18" charset="0"/>
                        </a:rPr>
                        <m:t>+6</m:t>
                      </m:r>
                      <m:sSub>
                        <m:sSubPr>
                          <m:ctrlPr>
                            <a:rPr lang="en-US" sz="4300" i="1">
                              <a:latin typeface="Cambria Math" panose="02040503050406030204" pitchFamily="18" charset="0"/>
                            </a:rPr>
                          </m:ctrlPr>
                        </m:sSubPr>
                        <m:e>
                          <m:r>
                            <a:rPr lang="en-US" sz="4300" i="1">
                              <a:latin typeface="Cambria Math" panose="02040503050406030204" pitchFamily="18" charset="0"/>
                            </a:rPr>
                            <m:t>𝑂</m:t>
                          </m:r>
                        </m:e>
                        <m:sub>
                          <m:r>
                            <a:rPr lang="en-US" sz="4300" i="1">
                              <a:latin typeface="Cambria Math" panose="02040503050406030204" pitchFamily="18" charset="0"/>
                            </a:rPr>
                            <m:t>2</m:t>
                          </m:r>
                        </m:sub>
                      </m:sSub>
                    </m:oMath>
                  </m:oMathPara>
                </a14:m>
                <a:endParaRPr lang="en-US" sz="4300" dirty="0" smtClean="0"/>
              </a:p>
              <a:p>
                <a:pPr marL="0" indent="0">
                  <a:buNone/>
                </a:pPr>
                <a:endParaRPr lang="en-US" dirty="0" smtClean="0"/>
              </a:p>
              <a:p>
                <a:pPr marL="0" indent="0">
                  <a:buNone/>
                </a:pPr>
                <a:endParaRPr lang="en-US" dirty="0"/>
              </a:p>
              <a:p>
                <a:pPr marL="0" indent="0">
                  <a:buNone/>
                </a:pPr>
                <a:endParaRPr lang="en-US" dirty="0"/>
              </a:p>
              <a:p>
                <a:pPr marL="0" indent="0" algn="ctr">
                  <a:buNone/>
                </a:pPr>
                <a:r>
                  <a:rPr lang="en-US" sz="5600" b="1" dirty="0" smtClean="0"/>
                  <a:t>Cellular Respiration</a:t>
                </a:r>
              </a:p>
              <a:p>
                <a:pPr marL="0" indent="0" algn="ctr">
                  <a:buNone/>
                </a:pPr>
                <a14:m>
                  <m:oMathPara xmlns:m="http://schemas.openxmlformats.org/officeDocument/2006/math">
                    <m:oMathParaPr>
                      <m:jc m:val="centerGroup"/>
                    </m:oMathParaPr>
                    <m:oMath xmlns:m="http://schemas.openxmlformats.org/officeDocument/2006/math">
                      <m:sSub>
                        <m:sSubPr>
                          <m:ctrlPr>
                            <a:rPr lang="en-US" sz="4300" i="1">
                              <a:latin typeface="Cambria Math" panose="02040503050406030204" pitchFamily="18" charset="0"/>
                            </a:rPr>
                          </m:ctrlPr>
                        </m:sSubPr>
                        <m:e>
                          <m:r>
                            <a:rPr lang="en-US" sz="4300" i="1">
                              <a:latin typeface="Cambria Math" panose="02040503050406030204" pitchFamily="18" charset="0"/>
                            </a:rPr>
                            <m:t>𝐶</m:t>
                          </m:r>
                        </m:e>
                        <m:sub>
                          <m:r>
                            <a:rPr lang="en-US" sz="4300" i="1">
                              <a:latin typeface="Cambria Math" panose="02040503050406030204" pitchFamily="18" charset="0"/>
                            </a:rPr>
                            <m:t>6</m:t>
                          </m:r>
                        </m:sub>
                      </m:sSub>
                      <m:sSub>
                        <m:sSubPr>
                          <m:ctrlPr>
                            <a:rPr lang="en-US" sz="4300" i="1">
                              <a:latin typeface="Cambria Math" panose="02040503050406030204" pitchFamily="18" charset="0"/>
                            </a:rPr>
                          </m:ctrlPr>
                        </m:sSubPr>
                        <m:e>
                          <m:r>
                            <a:rPr lang="en-US" sz="4300" i="1">
                              <a:latin typeface="Cambria Math" panose="02040503050406030204" pitchFamily="18" charset="0"/>
                            </a:rPr>
                            <m:t>𝐻</m:t>
                          </m:r>
                        </m:e>
                        <m:sub>
                          <m:r>
                            <a:rPr lang="en-US" sz="4300" i="1">
                              <a:latin typeface="Cambria Math" panose="02040503050406030204" pitchFamily="18" charset="0"/>
                            </a:rPr>
                            <m:t>12</m:t>
                          </m:r>
                        </m:sub>
                      </m:sSub>
                      <m:sSub>
                        <m:sSubPr>
                          <m:ctrlPr>
                            <a:rPr lang="en-US" sz="4300" i="1">
                              <a:latin typeface="Cambria Math" panose="02040503050406030204" pitchFamily="18" charset="0"/>
                            </a:rPr>
                          </m:ctrlPr>
                        </m:sSubPr>
                        <m:e>
                          <m:r>
                            <a:rPr lang="en-US" sz="4300" i="1">
                              <a:latin typeface="Cambria Math" panose="02040503050406030204" pitchFamily="18" charset="0"/>
                            </a:rPr>
                            <m:t>𝑂</m:t>
                          </m:r>
                        </m:e>
                        <m:sub>
                          <m:r>
                            <a:rPr lang="en-US" sz="4300" i="1">
                              <a:latin typeface="Cambria Math" panose="02040503050406030204" pitchFamily="18" charset="0"/>
                            </a:rPr>
                            <m:t>6</m:t>
                          </m:r>
                        </m:sub>
                      </m:sSub>
                      <m:r>
                        <a:rPr lang="en-US" sz="4300" i="1">
                          <a:latin typeface="Cambria Math" panose="02040503050406030204" pitchFamily="18" charset="0"/>
                        </a:rPr>
                        <m:t>+6</m:t>
                      </m:r>
                      <m:sSub>
                        <m:sSubPr>
                          <m:ctrlPr>
                            <a:rPr lang="en-US" sz="4300" i="1">
                              <a:latin typeface="Cambria Math" panose="02040503050406030204" pitchFamily="18" charset="0"/>
                            </a:rPr>
                          </m:ctrlPr>
                        </m:sSubPr>
                        <m:e>
                          <m:r>
                            <a:rPr lang="en-US" sz="4300" i="1">
                              <a:latin typeface="Cambria Math" panose="02040503050406030204" pitchFamily="18" charset="0"/>
                            </a:rPr>
                            <m:t>𝑂</m:t>
                          </m:r>
                        </m:e>
                        <m:sub>
                          <m:r>
                            <a:rPr lang="en-US" sz="4300" i="1">
                              <a:latin typeface="Cambria Math" panose="02040503050406030204" pitchFamily="18" charset="0"/>
                            </a:rPr>
                            <m:t>2</m:t>
                          </m:r>
                        </m:sub>
                      </m:sSub>
                      <m:r>
                        <a:rPr lang="en-US" sz="4300" i="1">
                          <a:latin typeface="Cambria Math" panose="02040503050406030204" pitchFamily="18" charset="0"/>
                        </a:rPr>
                        <m:t>→</m:t>
                      </m:r>
                      <m:sSub>
                        <m:sSubPr>
                          <m:ctrlPr>
                            <a:rPr lang="en-US" sz="4300" i="1">
                              <a:latin typeface="Cambria Math" panose="02040503050406030204" pitchFamily="18" charset="0"/>
                            </a:rPr>
                          </m:ctrlPr>
                        </m:sSubPr>
                        <m:e>
                          <m:r>
                            <a:rPr lang="en-US" sz="4300" i="1">
                              <a:latin typeface="Cambria Math" panose="02040503050406030204" pitchFamily="18" charset="0"/>
                            </a:rPr>
                            <m:t>6</m:t>
                          </m:r>
                          <m:r>
                            <a:rPr lang="en-US" sz="4300" i="1">
                              <a:latin typeface="Cambria Math" panose="02040503050406030204" pitchFamily="18" charset="0"/>
                            </a:rPr>
                            <m:t>𝐻</m:t>
                          </m:r>
                        </m:e>
                        <m:sub>
                          <m:r>
                            <a:rPr lang="en-US" sz="4300" i="1">
                              <a:latin typeface="Cambria Math" panose="02040503050406030204" pitchFamily="18" charset="0"/>
                            </a:rPr>
                            <m:t>2</m:t>
                          </m:r>
                        </m:sub>
                      </m:sSub>
                      <m:r>
                        <a:rPr lang="en-US" sz="4300" i="1">
                          <a:latin typeface="Cambria Math" panose="02040503050406030204" pitchFamily="18" charset="0"/>
                        </a:rPr>
                        <m:t>𝑂</m:t>
                      </m:r>
                      <m:r>
                        <a:rPr lang="en-US" sz="4300" i="1">
                          <a:latin typeface="Cambria Math" panose="02040503050406030204" pitchFamily="18" charset="0"/>
                        </a:rPr>
                        <m:t>+6</m:t>
                      </m:r>
                      <m:sSub>
                        <m:sSubPr>
                          <m:ctrlPr>
                            <a:rPr lang="en-US" sz="4300" i="1">
                              <a:latin typeface="Cambria Math" panose="02040503050406030204" pitchFamily="18" charset="0"/>
                            </a:rPr>
                          </m:ctrlPr>
                        </m:sSubPr>
                        <m:e>
                          <m:r>
                            <a:rPr lang="en-US" sz="4300" i="1">
                              <a:latin typeface="Cambria Math" panose="02040503050406030204" pitchFamily="18" charset="0"/>
                            </a:rPr>
                            <m:t>𝐶𝑂</m:t>
                          </m:r>
                        </m:e>
                        <m:sub>
                          <m:r>
                            <a:rPr lang="en-US" sz="4300" i="1">
                              <a:latin typeface="Cambria Math" panose="02040503050406030204" pitchFamily="18" charset="0"/>
                            </a:rPr>
                            <m:t>2</m:t>
                          </m:r>
                        </m:sub>
                      </m:sSub>
                      <m:r>
                        <a:rPr lang="en-US" sz="4300" i="1">
                          <a:latin typeface="Cambria Math" panose="02040503050406030204" pitchFamily="18" charset="0"/>
                        </a:rPr>
                        <m:t>+</m:t>
                      </m:r>
                      <m:r>
                        <a:rPr lang="en-US" sz="4300" i="1">
                          <a:latin typeface="Cambria Math" panose="02040503050406030204" pitchFamily="18" charset="0"/>
                        </a:rPr>
                        <m:t>𝐸𝑛𝑒𝑟𝑔𝑦</m:t>
                      </m:r>
                    </m:oMath>
                  </m:oMathPara>
                </a14:m>
                <a:endParaRPr lang="en-US" sz="43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898072"/>
                <a:ext cx="10515600" cy="5556477"/>
              </a:xfrm>
              <a:blipFill rotWithShape="0">
                <a:blip r:embed="rId3"/>
                <a:stretch>
                  <a:fillRect t="-4605"/>
                </a:stretch>
              </a:blipFill>
            </p:spPr>
            <p:txBody>
              <a:bodyPr/>
              <a:lstStyle/>
              <a:p>
                <a:r>
                  <a:rPr lang="en-US">
                    <a:noFill/>
                  </a:rPr>
                  <a:t> </a:t>
                </a:r>
              </a:p>
            </p:txBody>
          </p:sp>
        </mc:Fallback>
      </mc:AlternateContent>
    </p:spTree>
    <p:extLst>
      <p:ext uri="{BB962C8B-B14F-4D97-AF65-F5344CB8AC3E}">
        <p14:creationId xmlns:p14="http://schemas.microsoft.com/office/powerpoint/2010/main" val="1365632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a:xfrm>
            <a:off x="838200" y="1423987"/>
            <a:ext cx="10515600" cy="803275"/>
          </a:xfrm>
        </p:spPr>
        <p:txBody>
          <a:bodyPr>
            <a:normAutofit fontScale="92500" lnSpcReduction="10000"/>
          </a:bodyPr>
          <a:lstStyle/>
          <a:p>
            <a:r>
              <a:rPr lang="en-US" dirty="0"/>
              <a:t>W</a:t>
            </a:r>
            <a:r>
              <a:rPr lang="en-US" dirty="0" smtClean="0"/>
              <a:t>e </a:t>
            </a:r>
            <a:r>
              <a:rPr lang="en-US" dirty="0"/>
              <a:t>would like to thank the following organizations for providing funding to make this endeavor possible</a:t>
            </a:r>
          </a:p>
          <a:p>
            <a:endParaRPr lang="en-US" dirty="0"/>
          </a:p>
        </p:txBody>
      </p:sp>
      <p:pic>
        <p:nvPicPr>
          <p:cNvPr id="4" name="Picture 3"/>
          <p:cNvPicPr>
            <a:picLocks noChangeAspect="1"/>
          </p:cNvPicPr>
          <p:nvPr/>
        </p:nvPicPr>
        <p:blipFill>
          <a:blip r:embed="rId2"/>
          <a:stretch>
            <a:fillRect/>
          </a:stretch>
        </p:blipFill>
        <p:spPr>
          <a:xfrm>
            <a:off x="2158605" y="2218021"/>
            <a:ext cx="7874790" cy="4639979"/>
          </a:xfrm>
          <a:prstGeom prst="rect">
            <a:avLst/>
          </a:prstGeom>
        </p:spPr>
      </p:pic>
    </p:spTree>
    <p:extLst>
      <p:ext uri="{BB962C8B-B14F-4D97-AF65-F5344CB8AC3E}">
        <p14:creationId xmlns:p14="http://schemas.microsoft.com/office/powerpoint/2010/main" val="2636677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79C0FC-4588-4D85-9863-4CDF4C4EA788}"/>
              </a:ext>
            </a:extLst>
          </p:cNvPr>
          <p:cNvSpPr>
            <a:spLocks noGrp="1"/>
          </p:cNvSpPr>
          <p:nvPr>
            <p:ph type="title"/>
          </p:nvPr>
        </p:nvSpPr>
        <p:spPr>
          <a:xfrm>
            <a:off x="648929" y="102870"/>
            <a:ext cx="3651467" cy="2202999"/>
          </a:xfrm>
        </p:spPr>
        <p:txBody>
          <a:bodyPr>
            <a:normAutofit/>
          </a:bodyPr>
          <a:lstStyle/>
          <a:p>
            <a:r>
              <a:rPr lang="en-US" dirty="0"/>
              <a:t>Biological Carbon Cycle</a:t>
            </a:r>
          </a:p>
        </p:txBody>
      </p:sp>
      <p:sp>
        <p:nvSpPr>
          <p:cNvPr id="3" name="Content Placeholder 2">
            <a:extLst>
              <a:ext uri="{FF2B5EF4-FFF2-40B4-BE49-F238E27FC236}">
                <a16:creationId xmlns="" xmlns:a16="http://schemas.microsoft.com/office/drawing/2014/main" id="{536683DF-1A63-4C53-BBC9-92380EA73A53}"/>
              </a:ext>
            </a:extLst>
          </p:cNvPr>
          <p:cNvSpPr>
            <a:spLocks noGrp="1"/>
          </p:cNvSpPr>
          <p:nvPr>
            <p:ph idx="1"/>
          </p:nvPr>
        </p:nvSpPr>
        <p:spPr>
          <a:xfrm>
            <a:off x="262890" y="2068830"/>
            <a:ext cx="4251960" cy="4154989"/>
          </a:xfrm>
        </p:spPr>
        <p:txBody>
          <a:bodyPr>
            <a:noAutofit/>
          </a:bodyPr>
          <a:lstStyle/>
          <a:p>
            <a:r>
              <a:rPr lang="en-US" sz="2400" dirty="0"/>
              <a:t>Carbon enters all food webs, both terrestrial and aquatic, through </a:t>
            </a:r>
            <a:r>
              <a:rPr lang="en-US" sz="2400" b="1" dirty="0"/>
              <a:t>autotrophs</a:t>
            </a:r>
            <a:r>
              <a:rPr lang="en-US" sz="2400" dirty="0"/>
              <a:t> (usually through photosynthesis)</a:t>
            </a:r>
          </a:p>
          <a:p>
            <a:r>
              <a:rPr lang="en-US" sz="2400" b="1" dirty="0"/>
              <a:t>Heterotrophs </a:t>
            </a:r>
            <a:r>
              <a:rPr lang="en-US" sz="2400" dirty="0"/>
              <a:t>consume the organic molecules, and the organic carbon is passed through food chains and webs.</a:t>
            </a:r>
          </a:p>
          <a:p>
            <a:r>
              <a:rPr lang="en-US" sz="2400" dirty="0"/>
              <a:t>Carbon is released back into the atmosphere through </a:t>
            </a:r>
            <a:r>
              <a:rPr lang="en-US" sz="2400" b="1" dirty="0"/>
              <a:t>cellular respiration</a:t>
            </a:r>
          </a:p>
          <a:p>
            <a:pPr lvl="1"/>
            <a:r>
              <a:rPr lang="en-US" dirty="0"/>
              <a:t>Producers, Consumers, Decomposers</a:t>
            </a:r>
          </a:p>
        </p:txBody>
      </p:sp>
      <p:pic>
        <p:nvPicPr>
          <p:cNvPr id="5" name="Picture 4"/>
          <p:cNvPicPr>
            <a:picLocks noChangeAspect="1"/>
          </p:cNvPicPr>
          <p:nvPr/>
        </p:nvPicPr>
        <p:blipFill>
          <a:blip r:embed="rId3"/>
          <a:stretch>
            <a:fillRect/>
          </a:stretch>
        </p:blipFill>
        <p:spPr>
          <a:xfrm>
            <a:off x="4381500" y="0"/>
            <a:ext cx="7810500" cy="6858000"/>
          </a:xfrm>
          <a:prstGeom prst="rect">
            <a:avLst/>
          </a:prstGeom>
        </p:spPr>
      </p:pic>
    </p:spTree>
    <p:extLst>
      <p:ext uri="{BB962C8B-B14F-4D97-AF65-F5344CB8AC3E}">
        <p14:creationId xmlns:p14="http://schemas.microsoft.com/office/powerpoint/2010/main" val="22208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 xmlns:a16="http://schemas.microsoft.com/office/drawing/2014/main" id="{3DE69DDB-02E1-4C69-95C6-D039E7393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6" r="10350"/>
          <a:stretch/>
        </p:blipFill>
        <p:spPr bwMode="auto">
          <a:xfrm>
            <a:off x="6185051"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 xmlns:a16="http://schemas.microsoft.com/office/drawing/2014/main" id="{AA1B7DFC-E8FE-4FA1-9709-A6A77AEFD2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
          <a:stretch/>
        </p:blipFill>
        <p:spPr bwMode="auto">
          <a:xfrm>
            <a:off x="166989" y="54785"/>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9230" name="Freeform: Shape 80">
            <a:extLst>
              <a:ext uri="{FF2B5EF4-FFF2-40B4-BE49-F238E27FC236}">
                <a16:creationId xmlns="" xmlns:a16="http://schemas.microsoft.com/office/drawing/2014/main" id="{37FEB674-D811-4FFE-A878-29D0C0ED18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4A869355-BB99-40D8-8D5C-62CCB5A64C23}"/>
              </a:ext>
            </a:extLst>
          </p:cNvPr>
          <p:cNvSpPr>
            <a:spLocks noGrp="1"/>
          </p:cNvSpPr>
          <p:nvPr>
            <p:ph idx="1"/>
          </p:nvPr>
        </p:nvSpPr>
        <p:spPr>
          <a:xfrm>
            <a:off x="435184" y="1863090"/>
            <a:ext cx="4620544" cy="2857500"/>
          </a:xfrm>
        </p:spPr>
        <p:txBody>
          <a:bodyPr>
            <a:noAutofit/>
          </a:bodyPr>
          <a:lstStyle/>
          <a:p>
            <a:r>
              <a:rPr lang="en-US" sz="2400" b="1" dirty="0"/>
              <a:t>Carbon fixation</a:t>
            </a:r>
            <a:r>
              <a:rPr lang="en-US" sz="2400" dirty="0"/>
              <a:t>: the conversion of inorganic carbon (carbon dioxide) to organic compounds by living organisms</a:t>
            </a:r>
          </a:p>
          <a:p>
            <a:r>
              <a:rPr lang="en-US" sz="2400" b="1" dirty="0"/>
              <a:t>Carbon sequestration</a:t>
            </a:r>
            <a:r>
              <a:rPr lang="en-US" sz="2400" dirty="0"/>
              <a:t>: a natural or artificial process where carbon dioxide is removed from the atmosphere and held in solid or liquid form.</a:t>
            </a:r>
          </a:p>
        </p:txBody>
      </p:sp>
    </p:spTree>
    <p:extLst>
      <p:ext uri="{BB962C8B-B14F-4D97-AF65-F5344CB8AC3E}">
        <p14:creationId xmlns:p14="http://schemas.microsoft.com/office/powerpoint/2010/main" val="4128912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qph.fs.quoracdn.net/main-qimg-bd6fe7b2bd4bf7aabe6f3919705aa7cd-c"/>
          <p:cNvPicPr/>
          <p:nvPr/>
        </p:nvPicPr>
        <p:blipFill>
          <a:blip r:embed="rId3">
            <a:extLst>
              <a:ext uri="{28A0092B-C50C-407E-A947-70E740481C1C}">
                <a14:useLocalDpi xmlns:a14="http://schemas.microsoft.com/office/drawing/2010/main" val="0"/>
              </a:ext>
            </a:extLst>
          </a:blip>
          <a:srcRect/>
          <a:stretch>
            <a:fillRect/>
          </a:stretch>
        </p:blipFill>
        <p:spPr bwMode="auto">
          <a:xfrm>
            <a:off x="1323474" y="0"/>
            <a:ext cx="9035717" cy="6858000"/>
          </a:xfrm>
          <a:prstGeom prst="rect">
            <a:avLst/>
          </a:prstGeom>
          <a:noFill/>
          <a:ln>
            <a:noFill/>
          </a:ln>
        </p:spPr>
      </p:pic>
    </p:spTree>
    <p:extLst>
      <p:ext uri="{BB962C8B-B14F-4D97-AF65-F5344CB8AC3E}">
        <p14:creationId xmlns:p14="http://schemas.microsoft.com/office/powerpoint/2010/main" val="3658641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1270461" y="0"/>
            <a:ext cx="8945881" cy="6858000"/>
          </a:xfrm>
          <a:prstGeom prst="rect">
            <a:avLst/>
          </a:prstGeom>
        </p:spPr>
      </p:pic>
    </p:spTree>
    <p:extLst>
      <p:ext uri="{BB962C8B-B14F-4D97-AF65-F5344CB8AC3E}">
        <p14:creationId xmlns:p14="http://schemas.microsoft.com/office/powerpoint/2010/main" val="2699508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t>
            </a:r>
            <a:r>
              <a:rPr lang="en-US" dirty="0"/>
              <a:t>. Susan Cook-Patton</a:t>
            </a:r>
          </a:p>
        </p:txBody>
      </p:sp>
      <p:sp>
        <p:nvSpPr>
          <p:cNvPr id="3" name="Content Placeholder 2"/>
          <p:cNvSpPr>
            <a:spLocks noGrp="1"/>
          </p:cNvSpPr>
          <p:nvPr>
            <p:ph idx="1"/>
          </p:nvPr>
        </p:nvSpPr>
        <p:spPr>
          <a:xfrm>
            <a:off x="838200" y="1825625"/>
            <a:ext cx="5964936" cy="4351338"/>
          </a:xfrm>
        </p:spPr>
        <p:txBody>
          <a:bodyPr/>
          <a:lstStyle/>
          <a:p>
            <a:r>
              <a:rPr lang="en-US" dirty="0" smtClean="0"/>
              <a:t>She studies the importance of plant </a:t>
            </a:r>
            <a:r>
              <a:rPr lang="en-US" dirty="0"/>
              <a:t>diversity and </a:t>
            </a:r>
            <a:r>
              <a:rPr lang="en-US" dirty="0" smtClean="0"/>
              <a:t>how </a:t>
            </a:r>
            <a:r>
              <a:rPr lang="en-US" dirty="0"/>
              <a:t>changes in climate and biodiversity </a:t>
            </a:r>
            <a:r>
              <a:rPr lang="en-US" dirty="0" smtClean="0"/>
              <a:t>impact </a:t>
            </a:r>
            <a:r>
              <a:rPr lang="en-US" dirty="0"/>
              <a:t>the health of natural and urban ecosystems. </a:t>
            </a:r>
          </a:p>
          <a:p>
            <a:r>
              <a:rPr lang="en-US" dirty="0" smtClean="0"/>
              <a:t>She is a forest restoration scientist for The Nature Conservancy</a:t>
            </a:r>
            <a:endParaRPr lang="en-US" dirty="0"/>
          </a:p>
        </p:txBody>
      </p:sp>
      <p:pic>
        <p:nvPicPr>
          <p:cNvPr id="5" name="Picture 4"/>
          <p:cNvPicPr>
            <a:picLocks noChangeAspect="1"/>
          </p:cNvPicPr>
          <p:nvPr/>
        </p:nvPicPr>
        <p:blipFill>
          <a:blip r:embed="rId2"/>
          <a:stretch>
            <a:fillRect/>
          </a:stretch>
        </p:blipFill>
        <p:spPr>
          <a:xfrm>
            <a:off x="7468086" y="1572722"/>
            <a:ext cx="3885714" cy="4857143"/>
          </a:xfrm>
          <a:prstGeom prst="rect">
            <a:avLst/>
          </a:prstGeom>
        </p:spPr>
      </p:pic>
    </p:spTree>
    <p:extLst>
      <p:ext uri="{BB962C8B-B14F-4D97-AF65-F5344CB8AC3E}">
        <p14:creationId xmlns:p14="http://schemas.microsoft.com/office/powerpoint/2010/main" val="127680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Kristina Anderson-Teixeira</a:t>
            </a:r>
          </a:p>
        </p:txBody>
      </p:sp>
      <p:sp>
        <p:nvSpPr>
          <p:cNvPr id="3" name="Content Placeholder 2"/>
          <p:cNvSpPr>
            <a:spLocks noGrp="1"/>
          </p:cNvSpPr>
          <p:nvPr>
            <p:ph idx="1"/>
          </p:nvPr>
        </p:nvSpPr>
        <p:spPr>
          <a:xfrm>
            <a:off x="838200" y="1825625"/>
            <a:ext cx="4904232" cy="4351338"/>
          </a:xfrm>
        </p:spPr>
        <p:txBody>
          <a:bodyPr>
            <a:normAutofit/>
          </a:bodyPr>
          <a:lstStyle/>
          <a:p>
            <a:r>
              <a:rPr lang="en-US" dirty="0" smtClean="0"/>
              <a:t>She studies forest </a:t>
            </a:r>
            <a:r>
              <a:rPr lang="en-US" dirty="0"/>
              <a:t>ecosystem ecology, global change ecology, and climate protection through forest conservation. </a:t>
            </a:r>
            <a:endParaRPr lang="en-US" dirty="0" smtClean="0"/>
          </a:p>
          <a:p>
            <a:r>
              <a:rPr lang="en-US" dirty="0" smtClean="0"/>
              <a:t>She leads </a:t>
            </a:r>
            <a:r>
              <a:rPr lang="en-US" dirty="0"/>
              <a:t>the Ecosystems &amp; Climate Research Initiative for the Center for Tropical Forest Science-Forest Global Earth Observatory (CTFS-</a:t>
            </a:r>
            <a:r>
              <a:rPr lang="en-US" dirty="0" err="1"/>
              <a:t>ForestGEO</a:t>
            </a:r>
            <a:r>
              <a:rPr lang="en-US" dirty="0"/>
              <a:t>),</a:t>
            </a:r>
          </a:p>
        </p:txBody>
      </p:sp>
      <p:pic>
        <p:nvPicPr>
          <p:cNvPr id="4" name="Picture 3"/>
          <p:cNvPicPr>
            <a:picLocks noChangeAspect="1"/>
          </p:cNvPicPr>
          <p:nvPr/>
        </p:nvPicPr>
        <p:blipFill>
          <a:blip r:embed="rId2"/>
          <a:stretch>
            <a:fillRect/>
          </a:stretch>
        </p:blipFill>
        <p:spPr>
          <a:xfrm>
            <a:off x="6671950" y="1788446"/>
            <a:ext cx="5520050" cy="4425696"/>
          </a:xfrm>
          <a:prstGeom prst="rect">
            <a:avLst/>
          </a:prstGeom>
        </p:spPr>
      </p:pic>
    </p:spTree>
    <p:extLst>
      <p:ext uri="{BB962C8B-B14F-4D97-AF65-F5344CB8AC3E}">
        <p14:creationId xmlns:p14="http://schemas.microsoft.com/office/powerpoint/2010/main" val="3059667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Biome: A distinct community of plants and animals occupying a specific environment</a:t>
            </a:r>
            <a:br>
              <a:rPr lang="en-US" dirty="0"/>
            </a:br>
            <a:endParaRPr lang="en-US" dirty="0"/>
          </a:p>
        </p:txBody>
      </p:sp>
      <p:pic>
        <p:nvPicPr>
          <p:cNvPr id="1026" name="Picture 2" descr="https://upload.wikimedia.org/wikipedia/commons/e/e4/Veget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1" y="1398080"/>
            <a:ext cx="12157538" cy="545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15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5955</TotalTime>
  <Words>1081</Words>
  <Application>Microsoft Office PowerPoint</Application>
  <PresentationFormat>Widescreen</PresentationFormat>
  <Paragraphs>108</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Cambria Math</vt:lpstr>
      <vt:lpstr>Office Theme</vt:lpstr>
      <vt:lpstr>How does carbon sequestration from natural forest regrowth differ around the world?</vt:lpstr>
      <vt:lpstr>PowerPoint Presentation</vt:lpstr>
      <vt:lpstr>Biological Carbon Cycle</vt:lpstr>
      <vt:lpstr>PowerPoint Presentation</vt:lpstr>
      <vt:lpstr>PowerPoint Presentation</vt:lpstr>
      <vt:lpstr>PowerPoint Presentation</vt:lpstr>
      <vt:lpstr>Dr. Susan Cook-Patton</vt:lpstr>
      <vt:lpstr>Dr. Kristina Anderson-Teixeira</vt:lpstr>
      <vt:lpstr>Biome: A distinct community of plants and animals occupying a specific environment </vt:lpstr>
      <vt:lpstr>Boreal Forest</vt:lpstr>
      <vt:lpstr>Temperate broadleaf Forest</vt:lpstr>
      <vt:lpstr>Temperate coniferous forest</vt:lpstr>
      <vt:lpstr>Tropical and Subtropical Dry Broadleaf</vt:lpstr>
      <vt:lpstr>Tropical and Subtropical Savanna Woodland</vt:lpstr>
      <vt:lpstr>Tropical and Subtropical Moist Broadleaf</vt:lpstr>
      <vt:lpstr>Forest Regrowth</vt:lpstr>
      <vt:lpstr>ForC Records</vt:lpstr>
      <vt:lpstr>ForC: The Forest Carbon database</vt:lpstr>
      <vt:lpstr>Intergovernmental Panel on Climate Change</vt:lpstr>
      <vt:lpstr>Acknowledgements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Helcoski, Ryan</dc:creator>
  <cp:lastModifiedBy>hp</cp:lastModifiedBy>
  <cp:revision>100</cp:revision>
  <dcterms:created xsi:type="dcterms:W3CDTF">2018-08-07T19:34:45Z</dcterms:created>
  <dcterms:modified xsi:type="dcterms:W3CDTF">2021-01-05T23:47:35Z</dcterms:modified>
</cp:coreProperties>
</file>