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1" r:id="rId2"/>
    <p:sldId id="258" r:id="rId3"/>
    <p:sldId id="262" r:id="rId4"/>
    <p:sldId id="257" r:id="rId5"/>
    <p:sldId id="259" r:id="rId6"/>
    <p:sldId id="263" r:id="rId7"/>
    <p:sldId id="264"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F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79336"/>
  </p:normalViewPr>
  <p:slideViewPr>
    <p:cSldViewPr snapToGrid="0" snapToObjects="1">
      <p:cViewPr varScale="1">
        <p:scale>
          <a:sx n="72" d="100"/>
          <a:sy n="72" d="100"/>
        </p:scale>
        <p:origin x="30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411DBA-4032-DB4B-B049-B1948ADC3195}" type="datetimeFigureOut">
              <a:rPr lang="en-US" smtClean="0"/>
              <a:t>1/16/20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E4257-F79B-4347-A854-0CD7E1265552}" type="slidenum">
              <a:rPr lang="en-US" smtClean="0"/>
              <a:t>‹#›</a:t>
            </a:fld>
            <a:endParaRPr lang="en-US"/>
          </a:p>
        </p:txBody>
      </p:sp>
    </p:spTree>
    <p:extLst>
      <p:ext uri="{BB962C8B-B14F-4D97-AF65-F5344CB8AC3E}">
        <p14:creationId xmlns:p14="http://schemas.microsoft.com/office/powerpoint/2010/main" val="34792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As a boy growing up in Bayfield, Wisconsin, Forrest was familiar with the seasonal rhythms of Lake Superior and the nearby Apostle Islands. Forrest watched each year as ice formed in the Bayfield Harbor, stopping the boat traffic each winter. Eventually, as the ice thickened even more, an ice road would open between Bayfield and LaPointe.</a:t>
            </a:r>
            <a:endParaRPr lang="en-US" dirty="0"/>
          </a:p>
        </p:txBody>
      </p:sp>
      <p:sp>
        <p:nvSpPr>
          <p:cNvPr id="4" name="Slide Number Placeholder 3"/>
          <p:cNvSpPr>
            <a:spLocks noGrp="1"/>
          </p:cNvSpPr>
          <p:nvPr>
            <p:ph type="sldNum" sz="quarter" idx="5"/>
          </p:nvPr>
        </p:nvSpPr>
        <p:spPr/>
        <p:txBody>
          <a:bodyPr/>
          <a:lstStyle/>
          <a:p>
            <a:fld id="{5ACE4257-F79B-4347-A854-0CD7E1265552}" type="slidenum">
              <a:rPr lang="en-US" smtClean="0"/>
              <a:t>2</a:t>
            </a:fld>
            <a:endParaRPr lang="en-US"/>
          </a:p>
        </p:txBody>
      </p:sp>
    </p:spTree>
    <p:extLst>
      <p:ext uri="{BB962C8B-B14F-4D97-AF65-F5344CB8AC3E}">
        <p14:creationId xmlns:p14="http://schemas.microsoft.com/office/powerpoint/2010/main" val="1772232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As a senior at Bayfield High School, Forrest became interested in conducting a scientific study related to the ice season on Lake Superior. He knew that Lake Superior plays a vital role in the lives of people who live and work on its shores and therefore all sorts of data are recorded to help understand and take care of it. Based on his own observations and comments of other area residents, Forrest thought that winters were getting shorter. He wanted to know whether the length of the ice season was changing over time.</a:t>
            </a:r>
            <a:endParaRPr lang="en-US" dirty="0"/>
          </a:p>
        </p:txBody>
      </p:sp>
      <p:sp>
        <p:nvSpPr>
          <p:cNvPr id="4" name="Slide Number Placeholder 3"/>
          <p:cNvSpPr>
            <a:spLocks noGrp="1"/>
          </p:cNvSpPr>
          <p:nvPr>
            <p:ph type="sldNum" sz="quarter" idx="5"/>
          </p:nvPr>
        </p:nvSpPr>
        <p:spPr/>
        <p:txBody>
          <a:bodyPr/>
          <a:lstStyle/>
          <a:p>
            <a:fld id="{5ACE4257-F79B-4347-A854-0CD7E1265552}" type="slidenum">
              <a:rPr lang="en-US" smtClean="0"/>
              <a:t>5</a:t>
            </a:fld>
            <a:endParaRPr lang="en-US"/>
          </a:p>
        </p:txBody>
      </p:sp>
    </p:spTree>
    <p:extLst>
      <p:ext uri="{BB962C8B-B14F-4D97-AF65-F5344CB8AC3E}">
        <p14:creationId xmlns:p14="http://schemas.microsoft.com/office/powerpoint/2010/main" val="1284316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After high school Forrest went on to study conservation biology at the University of Wisconsin-Madison and received a Master’s degree in public policy from the University of Washington-Seattle. He is now an associate in project development at </a:t>
            </a:r>
            <a:r>
              <a:rPr lang="en-US" sz="1200" b="0" i="0" u="none" strike="noStrike" kern="1200" dirty="0" err="1">
                <a:solidFill>
                  <a:schemeClr val="tx1"/>
                </a:solidFill>
                <a:effectLst/>
                <a:latin typeface="+mn-lt"/>
                <a:ea typeface="+mn-ea"/>
                <a:cs typeface="+mn-cs"/>
              </a:rPr>
              <a:t>OneEnergy</a:t>
            </a:r>
            <a:r>
              <a:rPr lang="en-US" sz="1200" b="0" i="0" u="none" strike="noStrike" kern="1200" dirty="0">
                <a:solidFill>
                  <a:schemeClr val="tx1"/>
                </a:solidFill>
                <a:effectLst/>
                <a:latin typeface="+mn-lt"/>
                <a:ea typeface="+mn-ea"/>
                <a:cs typeface="+mn-cs"/>
              </a:rPr>
              <a:t> Renewables, a company that helps with solar projects around the United States.</a:t>
            </a:r>
            <a:endParaRPr lang="en-US" dirty="0"/>
          </a:p>
        </p:txBody>
      </p:sp>
      <p:sp>
        <p:nvSpPr>
          <p:cNvPr id="4" name="Slide Number Placeholder 3"/>
          <p:cNvSpPr>
            <a:spLocks noGrp="1"/>
          </p:cNvSpPr>
          <p:nvPr>
            <p:ph type="sldNum" sz="quarter" idx="5"/>
          </p:nvPr>
        </p:nvSpPr>
        <p:spPr/>
        <p:txBody>
          <a:bodyPr/>
          <a:lstStyle/>
          <a:p>
            <a:fld id="{5ACE4257-F79B-4347-A854-0CD7E1265552}" type="slidenum">
              <a:rPr lang="en-US" smtClean="0"/>
              <a:t>8</a:t>
            </a:fld>
            <a:endParaRPr lang="en-US"/>
          </a:p>
        </p:txBody>
      </p:sp>
    </p:spTree>
    <p:extLst>
      <p:ext uri="{BB962C8B-B14F-4D97-AF65-F5344CB8AC3E}">
        <p14:creationId xmlns:p14="http://schemas.microsoft.com/office/powerpoint/2010/main" val="2134939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2C746FD-5C0C-7A4E-9A08-1A07A5554DCE}" type="datetimeFigureOut">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D0811-F3BE-A74B-9FC1-443C0C33DF56}" type="slidenum">
              <a:rPr lang="en-US" smtClean="0"/>
              <a:t>‹#›</a:t>
            </a:fld>
            <a:endParaRPr lang="en-US"/>
          </a:p>
        </p:txBody>
      </p:sp>
    </p:spTree>
    <p:extLst>
      <p:ext uri="{BB962C8B-B14F-4D97-AF65-F5344CB8AC3E}">
        <p14:creationId xmlns:p14="http://schemas.microsoft.com/office/powerpoint/2010/main" val="140141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746FD-5C0C-7A4E-9A08-1A07A5554DCE}" type="datetimeFigureOut">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D0811-F3BE-A74B-9FC1-443C0C33DF56}" type="slidenum">
              <a:rPr lang="en-US" smtClean="0"/>
              <a:t>‹#›</a:t>
            </a:fld>
            <a:endParaRPr lang="en-US"/>
          </a:p>
        </p:txBody>
      </p:sp>
    </p:spTree>
    <p:extLst>
      <p:ext uri="{BB962C8B-B14F-4D97-AF65-F5344CB8AC3E}">
        <p14:creationId xmlns:p14="http://schemas.microsoft.com/office/powerpoint/2010/main" val="84767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746FD-5C0C-7A4E-9A08-1A07A5554DCE}" type="datetimeFigureOut">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D0811-F3BE-A74B-9FC1-443C0C33DF56}" type="slidenum">
              <a:rPr lang="en-US" smtClean="0"/>
              <a:t>‹#›</a:t>
            </a:fld>
            <a:endParaRPr lang="en-US"/>
          </a:p>
        </p:txBody>
      </p:sp>
    </p:spTree>
    <p:extLst>
      <p:ext uri="{BB962C8B-B14F-4D97-AF65-F5344CB8AC3E}">
        <p14:creationId xmlns:p14="http://schemas.microsoft.com/office/powerpoint/2010/main" val="38934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746FD-5C0C-7A4E-9A08-1A07A5554DCE}" type="datetimeFigureOut">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D0811-F3BE-A74B-9FC1-443C0C33DF56}" type="slidenum">
              <a:rPr lang="en-US" smtClean="0"/>
              <a:t>‹#›</a:t>
            </a:fld>
            <a:endParaRPr lang="en-US"/>
          </a:p>
        </p:txBody>
      </p:sp>
    </p:spTree>
    <p:extLst>
      <p:ext uri="{BB962C8B-B14F-4D97-AF65-F5344CB8AC3E}">
        <p14:creationId xmlns:p14="http://schemas.microsoft.com/office/powerpoint/2010/main" val="263587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C746FD-5C0C-7A4E-9A08-1A07A5554DCE}" type="datetimeFigureOut">
              <a:rPr lang="en-US" smtClean="0"/>
              <a:t>1/16/20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D0811-F3BE-A74B-9FC1-443C0C33DF56}" type="slidenum">
              <a:rPr lang="en-US" smtClean="0"/>
              <a:t>‹#›</a:t>
            </a:fld>
            <a:endParaRPr lang="en-US"/>
          </a:p>
        </p:txBody>
      </p:sp>
    </p:spTree>
    <p:extLst>
      <p:ext uri="{BB962C8B-B14F-4D97-AF65-F5344CB8AC3E}">
        <p14:creationId xmlns:p14="http://schemas.microsoft.com/office/powerpoint/2010/main" val="2002689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C746FD-5C0C-7A4E-9A08-1A07A5554DCE}" type="datetimeFigureOut">
              <a:rPr lang="en-US" smtClean="0"/>
              <a:t>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D0811-F3BE-A74B-9FC1-443C0C33DF56}" type="slidenum">
              <a:rPr lang="en-US" smtClean="0"/>
              <a:t>‹#›</a:t>
            </a:fld>
            <a:endParaRPr lang="en-US"/>
          </a:p>
        </p:txBody>
      </p:sp>
    </p:spTree>
    <p:extLst>
      <p:ext uri="{BB962C8B-B14F-4D97-AF65-F5344CB8AC3E}">
        <p14:creationId xmlns:p14="http://schemas.microsoft.com/office/powerpoint/2010/main" val="1691395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C746FD-5C0C-7A4E-9A08-1A07A5554DCE}" type="datetimeFigureOut">
              <a:rPr lang="en-US" smtClean="0"/>
              <a:t>1/16/20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D0811-F3BE-A74B-9FC1-443C0C33DF56}" type="slidenum">
              <a:rPr lang="en-US" smtClean="0"/>
              <a:t>‹#›</a:t>
            </a:fld>
            <a:endParaRPr lang="en-US"/>
          </a:p>
        </p:txBody>
      </p:sp>
    </p:spTree>
    <p:extLst>
      <p:ext uri="{BB962C8B-B14F-4D97-AF65-F5344CB8AC3E}">
        <p14:creationId xmlns:p14="http://schemas.microsoft.com/office/powerpoint/2010/main" val="1037065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C746FD-5C0C-7A4E-9A08-1A07A5554DCE}" type="datetimeFigureOut">
              <a:rPr lang="en-US" smtClean="0"/>
              <a:t>1/16/20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D0811-F3BE-A74B-9FC1-443C0C33DF56}" type="slidenum">
              <a:rPr lang="en-US" smtClean="0"/>
              <a:t>‹#›</a:t>
            </a:fld>
            <a:endParaRPr lang="en-US"/>
          </a:p>
        </p:txBody>
      </p:sp>
    </p:spTree>
    <p:extLst>
      <p:ext uri="{BB962C8B-B14F-4D97-AF65-F5344CB8AC3E}">
        <p14:creationId xmlns:p14="http://schemas.microsoft.com/office/powerpoint/2010/main" val="988192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746FD-5C0C-7A4E-9A08-1A07A5554DCE}" type="datetimeFigureOut">
              <a:rPr lang="en-US" smtClean="0"/>
              <a:t>1/16/20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D0811-F3BE-A74B-9FC1-443C0C33DF56}" type="slidenum">
              <a:rPr lang="en-US" smtClean="0"/>
              <a:t>‹#›</a:t>
            </a:fld>
            <a:endParaRPr lang="en-US"/>
          </a:p>
        </p:txBody>
      </p:sp>
    </p:spTree>
    <p:extLst>
      <p:ext uri="{BB962C8B-B14F-4D97-AF65-F5344CB8AC3E}">
        <p14:creationId xmlns:p14="http://schemas.microsoft.com/office/powerpoint/2010/main" val="2068473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C746FD-5C0C-7A4E-9A08-1A07A5554DCE}" type="datetimeFigureOut">
              <a:rPr lang="en-US" smtClean="0"/>
              <a:t>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D0811-F3BE-A74B-9FC1-443C0C33DF56}" type="slidenum">
              <a:rPr lang="en-US" smtClean="0"/>
              <a:t>‹#›</a:t>
            </a:fld>
            <a:endParaRPr lang="en-US"/>
          </a:p>
        </p:txBody>
      </p:sp>
    </p:spTree>
    <p:extLst>
      <p:ext uri="{BB962C8B-B14F-4D97-AF65-F5344CB8AC3E}">
        <p14:creationId xmlns:p14="http://schemas.microsoft.com/office/powerpoint/2010/main" val="136801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C746FD-5C0C-7A4E-9A08-1A07A5554DCE}" type="datetimeFigureOut">
              <a:rPr lang="en-US" smtClean="0"/>
              <a:t>1/16/20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D0811-F3BE-A74B-9FC1-443C0C33DF56}" type="slidenum">
              <a:rPr lang="en-US" smtClean="0"/>
              <a:t>‹#›</a:t>
            </a:fld>
            <a:endParaRPr lang="en-US"/>
          </a:p>
        </p:txBody>
      </p:sp>
    </p:spTree>
    <p:extLst>
      <p:ext uri="{BB962C8B-B14F-4D97-AF65-F5344CB8AC3E}">
        <p14:creationId xmlns:p14="http://schemas.microsoft.com/office/powerpoint/2010/main" val="1239961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746FD-5C0C-7A4E-9A08-1A07A5554DCE}" type="datetimeFigureOut">
              <a:rPr lang="en-US" smtClean="0"/>
              <a:t>1/16/20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D0811-F3BE-A74B-9FC1-443C0C33DF56}" type="slidenum">
              <a:rPr lang="en-US" smtClean="0"/>
              <a:t>‹#›</a:t>
            </a:fld>
            <a:endParaRPr lang="en-US"/>
          </a:p>
        </p:txBody>
      </p:sp>
    </p:spTree>
    <p:extLst>
      <p:ext uri="{BB962C8B-B14F-4D97-AF65-F5344CB8AC3E}">
        <p14:creationId xmlns:p14="http://schemas.microsoft.com/office/powerpoint/2010/main" val="163633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E9599-16A5-4747-B588-2769B429F649}"/>
              </a:ext>
            </a:extLst>
          </p:cNvPr>
          <p:cNvPicPr>
            <a:picLocks noChangeAspect="1"/>
          </p:cNvPicPr>
          <p:nvPr/>
        </p:nvPicPr>
        <p:blipFill>
          <a:blip r:embed="rId2"/>
          <a:stretch>
            <a:fillRect/>
          </a:stretch>
        </p:blipFill>
        <p:spPr>
          <a:xfrm>
            <a:off x="2609850" y="563880"/>
            <a:ext cx="6972300" cy="2133600"/>
          </a:xfrm>
          <a:prstGeom prst="rect">
            <a:avLst/>
          </a:prstGeom>
        </p:spPr>
      </p:pic>
      <p:sp>
        <p:nvSpPr>
          <p:cNvPr id="3" name="TextBox 2">
            <a:extLst>
              <a:ext uri="{FF2B5EF4-FFF2-40B4-BE49-F238E27FC236}">
                <a16:creationId xmlns:a16="http://schemas.microsoft.com/office/drawing/2014/main" id="{2E118386-1C4E-854E-9648-B3F1F81C3A3D}"/>
              </a:ext>
            </a:extLst>
          </p:cNvPr>
          <p:cNvSpPr txBox="1"/>
          <p:nvPr/>
        </p:nvSpPr>
        <p:spPr>
          <a:xfrm>
            <a:off x="0" y="2926080"/>
            <a:ext cx="12192000" cy="923330"/>
          </a:xfrm>
          <a:prstGeom prst="rect">
            <a:avLst/>
          </a:prstGeom>
          <a:noFill/>
        </p:spPr>
        <p:txBody>
          <a:bodyPr wrap="square" rtlCol="0">
            <a:spAutoFit/>
          </a:bodyPr>
          <a:lstStyle/>
          <a:p>
            <a:pPr algn="ctr"/>
            <a:r>
              <a:rPr lang="en-US" sz="5400" dirty="0">
                <a:latin typeface="Arial" panose="020B0604020202020204" pitchFamily="34" charset="0"/>
                <a:cs typeface="Arial" panose="020B0604020202020204" pitchFamily="34" charset="0"/>
              </a:rPr>
              <a:t>The end of winter as we’ve known it?</a:t>
            </a:r>
          </a:p>
        </p:txBody>
      </p:sp>
      <p:sp>
        <p:nvSpPr>
          <p:cNvPr id="4" name="TextBox 3">
            <a:extLst>
              <a:ext uri="{FF2B5EF4-FFF2-40B4-BE49-F238E27FC236}">
                <a16:creationId xmlns:a16="http://schemas.microsoft.com/office/drawing/2014/main" id="{04F169AD-B6DF-BB4C-B752-5BE477AF0C41}"/>
              </a:ext>
            </a:extLst>
          </p:cNvPr>
          <p:cNvSpPr txBox="1"/>
          <p:nvPr/>
        </p:nvSpPr>
        <p:spPr>
          <a:xfrm>
            <a:off x="0" y="4328160"/>
            <a:ext cx="12192000" cy="1938992"/>
          </a:xfrm>
          <a:prstGeom prst="rect">
            <a:avLst/>
          </a:prstGeom>
          <a:noFill/>
        </p:spPr>
        <p:txBody>
          <a:bodyPr wrap="square" rtlCol="0">
            <a:spAutoFit/>
          </a:bodyPr>
          <a:lstStyle/>
          <a:p>
            <a:pPr algn="ctr"/>
            <a:r>
              <a:rPr lang="en-US" sz="3600" i="1" dirty="0">
                <a:latin typeface="Arial" panose="020B0604020202020204" pitchFamily="34" charset="0"/>
                <a:cs typeface="Arial" panose="020B0604020202020204" pitchFamily="34" charset="0"/>
              </a:rPr>
              <a:t>Featured scientist: Forrest </a:t>
            </a:r>
            <a:r>
              <a:rPr lang="en-US" sz="3600" i="1" dirty="0" err="1">
                <a:latin typeface="Arial" panose="020B0604020202020204" pitchFamily="34" charset="0"/>
                <a:cs typeface="Arial" panose="020B0604020202020204" pitchFamily="34" charset="0"/>
              </a:rPr>
              <a:t>Howk</a:t>
            </a:r>
            <a:r>
              <a:rPr lang="en-US" sz="3600" i="1" dirty="0">
                <a:latin typeface="Arial" panose="020B0604020202020204" pitchFamily="34" charset="0"/>
                <a:cs typeface="Arial" panose="020B0604020202020204" pitchFamily="34" charset="0"/>
              </a:rPr>
              <a:t>, Bayfield High School. </a:t>
            </a:r>
          </a:p>
          <a:p>
            <a:pPr algn="ctr"/>
            <a:endParaRPr lang="en-US" sz="1200" i="1" dirty="0">
              <a:latin typeface="Arial" panose="020B0604020202020204" pitchFamily="34" charset="0"/>
              <a:cs typeface="Arial" panose="020B0604020202020204" pitchFamily="34" charset="0"/>
            </a:endParaRPr>
          </a:p>
          <a:p>
            <a:pPr algn="ctr"/>
            <a:r>
              <a:rPr lang="en-US" sz="3600" i="1" dirty="0">
                <a:latin typeface="Arial" panose="020B0604020202020204" pitchFamily="34" charset="0"/>
                <a:cs typeface="Arial" panose="020B0604020202020204" pitchFamily="34" charset="0"/>
              </a:rPr>
              <a:t>Written by: Richard Erickson, Bayfield High School and Hannah Erickson, Boston Public Schools</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14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174E55-6DBD-3C46-B31B-78A926DB2FA0}"/>
              </a:ext>
            </a:extLst>
          </p:cNvPr>
          <p:cNvPicPr>
            <a:picLocks noChangeAspect="1"/>
          </p:cNvPicPr>
          <p:nvPr/>
        </p:nvPicPr>
        <p:blipFill>
          <a:blip r:embed="rId3"/>
          <a:stretch>
            <a:fillRect/>
          </a:stretch>
        </p:blipFill>
        <p:spPr>
          <a:xfrm>
            <a:off x="0" y="0"/>
            <a:ext cx="9937940" cy="6858000"/>
          </a:xfrm>
          <a:prstGeom prst="rect">
            <a:avLst/>
          </a:prstGeom>
        </p:spPr>
      </p:pic>
      <p:sp>
        <p:nvSpPr>
          <p:cNvPr id="2" name="TextBox 1">
            <a:extLst>
              <a:ext uri="{FF2B5EF4-FFF2-40B4-BE49-F238E27FC236}">
                <a16:creationId xmlns:a16="http://schemas.microsoft.com/office/drawing/2014/main" id="{BDD59BAC-AAA6-4444-9FDB-578A1438978C}"/>
              </a:ext>
            </a:extLst>
          </p:cNvPr>
          <p:cNvSpPr txBox="1"/>
          <p:nvPr/>
        </p:nvSpPr>
        <p:spPr>
          <a:xfrm>
            <a:off x="9937941" y="0"/>
            <a:ext cx="2254060" cy="37856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Forrest in front of the ferry that takes residents from the mainland town of Bayfield, and LaPointe, located on Madeline Island.</a:t>
            </a:r>
          </a:p>
        </p:txBody>
      </p:sp>
    </p:spTree>
    <p:extLst>
      <p:ext uri="{BB962C8B-B14F-4D97-AF65-F5344CB8AC3E}">
        <p14:creationId xmlns:p14="http://schemas.microsoft.com/office/powerpoint/2010/main" val="4041380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63BBDA-07F2-0948-B726-80FA260D941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6723" t="8445" r="25683" b="8000"/>
          <a:stretch/>
        </p:blipFill>
        <p:spPr>
          <a:xfrm>
            <a:off x="0" y="0"/>
            <a:ext cx="6979920" cy="6870288"/>
          </a:xfrm>
          <a:prstGeom prst="rect">
            <a:avLst/>
          </a:prstGeom>
        </p:spPr>
      </p:pic>
      <p:sp>
        <p:nvSpPr>
          <p:cNvPr id="2" name="TextBox 1">
            <a:extLst>
              <a:ext uri="{FF2B5EF4-FFF2-40B4-BE49-F238E27FC236}">
                <a16:creationId xmlns:a16="http://schemas.microsoft.com/office/drawing/2014/main" id="{5FA8C8D5-14AE-3649-A2D4-94853323EB79}"/>
              </a:ext>
            </a:extLst>
          </p:cNvPr>
          <p:cNvSpPr txBox="1"/>
          <p:nvPr/>
        </p:nvSpPr>
        <p:spPr>
          <a:xfrm>
            <a:off x="7171764" y="179294"/>
            <a:ext cx="3550024" cy="489364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small town of LaPointe is located on Madeline Island just over two miles from the shore of Bayfield.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When the ice road opens, it frees the island residents from working around the ferry schedule and they can drive on the ice to get to the mainland.</a:t>
            </a:r>
          </a:p>
        </p:txBody>
      </p:sp>
    </p:spTree>
    <p:extLst>
      <p:ext uri="{BB962C8B-B14F-4D97-AF65-F5344CB8AC3E}">
        <p14:creationId xmlns:p14="http://schemas.microsoft.com/office/powerpoint/2010/main" val="3850919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019092" y="85016"/>
            <a:ext cx="10257183" cy="6687967"/>
          </a:xfrm>
          <a:prstGeom prst="rect">
            <a:avLst/>
          </a:prstGeom>
          <a:ln>
            <a:solidFill>
              <a:schemeClr val="tx1"/>
            </a:solidFill>
          </a:ln>
        </p:spPr>
      </p:pic>
      <p:sp>
        <p:nvSpPr>
          <p:cNvPr id="6" name="TextBox 5"/>
          <p:cNvSpPr txBox="1"/>
          <p:nvPr/>
        </p:nvSpPr>
        <p:spPr>
          <a:xfrm>
            <a:off x="4067092" y="4409465"/>
            <a:ext cx="954157" cy="276999"/>
          </a:xfrm>
          <a:prstGeom prst="rect">
            <a:avLst/>
          </a:prstGeom>
          <a:noFill/>
        </p:spPr>
        <p:txBody>
          <a:bodyPr wrap="square" rtlCol="0">
            <a:spAutoFit/>
          </a:bodyPr>
          <a:lstStyle/>
          <a:p>
            <a:r>
              <a:rPr lang="en-US" sz="1200" dirty="0">
                <a:latin typeface="Al Bayan Plain" charset="-78"/>
                <a:ea typeface="Al Bayan Plain" charset="-78"/>
                <a:cs typeface="Al Bayan Plain" charset="-78"/>
              </a:rPr>
              <a:t>Bayfield</a:t>
            </a:r>
          </a:p>
        </p:txBody>
      </p:sp>
      <p:sp>
        <p:nvSpPr>
          <p:cNvPr id="7" name="TextBox 6"/>
          <p:cNvSpPr txBox="1"/>
          <p:nvPr/>
        </p:nvSpPr>
        <p:spPr>
          <a:xfrm>
            <a:off x="4670779" y="5106229"/>
            <a:ext cx="954157" cy="276999"/>
          </a:xfrm>
          <a:prstGeom prst="rect">
            <a:avLst/>
          </a:prstGeom>
          <a:noFill/>
        </p:spPr>
        <p:txBody>
          <a:bodyPr wrap="square" rtlCol="0">
            <a:spAutoFit/>
          </a:bodyPr>
          <a:lstStyle/>
          <a:p>
            <a:r>
              <a:rPr lang="en-US" sz="1200" i="1" dirty="0">
                <a:latin typeface="Al Bayan Plain" charset="-78"/>
                <a:ea typeface="Al Bayan Plain" charset="-78"/>
                <a:cs typeface="Al Bayan Plain" charset="-78"/>
              </a:rPr>
              <a:t>Ice Road</a:t>
            </a:r>
          </a:p>
        </p:txBody>
      </p:sp>
      <p:pic>
        <p:nvPicPr>
          <p:cNvPr id="8" name="Picture 7"/>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181103" y="4686464"/>
            <a:ext cx="1989204" cy="1952704"/>
          </a:xfrm>
          <a:prstGeom prst="rect">
            <a:avLst/>
          </a:prstGeom>
          <a:ln>
            <a:solidFill>
              <a:schemeClr val="tx1"/>
            </a:solidFill>
          </a:ln>
        </p:spPr>
      </p:pic>
      <p:sp>
        <p:nvSpPr>
          <p:cNvPr id="9" name="Rectangle 8"/>
          <p:cNvSpPr/>
          <p:nvPr/>
        </p:nvSpPr>
        <p:spPr>
          <a:xfrm>
            <a:off x="9660890" y="5283200"/>
            <a:ext cx="82550" cy="53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FA0045F-6477-A347-AE11-9CC68216B51F}"/>
              </a:ext>
            </a:extLst>
          </p:cNvPr>
          <p:cNvSpPr/>
          <p:nvPr/>
        </p:nvSpPr>
        <p:spPr>
          <a:xfrm rot="19743625">
            <a:off x="3823802" y="3967542"/>
            <a:ext cx="2156604" cy="23808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B1A084-37EE-9E48-82EA-643C6773C43F}"/>
              </a:ext>
            </a:extLst>
          </p:cNvPr>
          <p:cNvPicPr>
            <a:picLocks noChangeAspect="1"/>
          </p:cNvPicPr>
          <p:nvPr/>
        </p:nvPicPr>
        <p:blipFill>
          <a:blip r:embed="rId3"/>
          <a:stretch>
            <a:fillRect/>
          </a:stretch>
        </p:blipFill>
        <p:spPr>
          <a:xfrm>
            <a:off x="3071812" y="0"/>
            <a:ext cx="9120188" cy="6858000"/>
          </a:xfrm>
          <a:prstGeom prst="rect">
            <a:avLst/>
          </a:prstGeom>
        </p:spPr>
      </p:pic>
      <p:sp>
        <p:nvSpPr>
          <p:cNvPr id="2" name="TextBox 1">
            <a:extLst>
              <a:ext uri="{FF2B5EF4-FFF2-40B4-BE49-F238E27FC236}">
                <a16:creationId xmlns:a16="http://schemas.microsoft.com/office/drawing/2014/main" id="{927D4A9E-DA02-7C4B-B371-E1F85809795E}"/>
              </a:ext>
            </a:extLst>
          </p:cNvPr>
          <p:cNvSpPr txBox="1"/>
          <p:nvPr/>
        </p:nvSpPr>
        <p:spPr>
          <a:xfrm>
            <a:off x="1" y="0"/>
            <a:ext cx="3071812" cy="3785652"/>
          </a:xfrm>
          <a:prstGeom prst="rect">
            <a:avLst/>
          </a:prstGeom>
          <a:noFill/>
        </p:spPr>
        <p:txBody>
          <a:bodyPr wrap="square" rtlCol="0">
            <a:spAutoFit/>
          </a:bodyPr>
          <a:lstStyle/>
          <a:p>
            <a:pPr algn="r"/>
            <a:r>
              <a:rPr lang="en-US" sz="2400" dirty="0">
                <a:latin typeface="Arial" panose="020B0604020202020204" pitchFamily="34" charset="0"/>
                <a:cs typeface="Arial" panose="020B0604020202020204" pitchFamily="34" charset="0"/>
              </a:rPr>
              <a:t>Forrest standing in front of the ice road that forms between Bayfield and LaPointe each winter, preventing ferry traffic but allowing cars to travel between the mainland and island.</a:t>
            </a:r>
          </a:p>
        </p:txBody>
      </p:sp>
    </p:spTree>
    <p:extLst>
      <p:ext uri="{BB962C8B-B14F-4D97-AF65-F5344CB8AC3E}">
        <p14:creationId xmlns:p14="http://schemas.microsoft.com/office/powerpoint/2010/main" val="344540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F0EA8D-8545-D445-812B-65F734365A93}"/>
              </a:ext>
            </a:extLst>
          </p:cNvPr>
          <p:cNvPicPr>
            <a:picLocks noChangeAspect="1"/>
          </p:cNvPicPr>
          <p:nvPr/>
        </p:nvPicPr>
        <p:blipFill>
          <a:blip r:embed="rId2"/>
          <a:stretch>
            <a:fillRect/>
          </a:stretch>
        </p:blipFill>
        <p:spPr>
          <a:xfrm>
            <a:off x="865841" y="358588"/>
            <a:ext cx="10363201" cy="6239436"/>
          </a:xfrm>
          <a:prstGeom prst="rect">
            <a:avLst/>
          </a:prstGeom>
        </p:spPr>
      </p:pic>
    </p:spTree>
    <p:extLst>
      <p:ext uri="{BB962C8B-B14F-4D97-AF65-F5344CB8AC3E}">
        <p14:creationId xmlns:p14="http://schemas.microsoft.com/office/powerpoint/2010/main" val="1176935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3DFFFF-A54B-504E-9FF7-E3B9C0E61F92}"/>
              </a:ext>
            </a:extLst>
          </p:cNvPr>
          <p:cNvPicPr>
            <a:picLocks noChangeAspect="1"/>
          </p:cNvPicPr>
          <p:nvPr/>
        </p:nvPicPr>
        <p:blipFill>
          <a:blip r:embed="rId2"/>
          <a:stretch>
            <a:fillRect/>
          </a:stretch>
        </p:blipFill>
        <p:spPr>
          <a:xfrm>
            <a:off x="847911" y="294341"/>
            <a:ext cx="10471149" cy="6231964"/>
          </a:xfrm>
          <a:prstGeom prst="rect">
            <a:avLst/>
          </a:prstGeom>
        </p:spPr>
      </p:pic>
    </p:spTree>
    <p:extLst>
      <p:ext uri="{BB962C8B-B14F-4D97-AF65-F5344CB8AC3E}">
        <p14:creationId xmlns:p14="http://schemas.microsoft.com/office/powerpoint/2010/main" val="83309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F7234-D4D5-304B-B67B-73C8EC0A50EB}"/>
              </a:ext>
            </a:extLst>
          </p:cNvPr>
          <p:cNvPicPr>
            <a:picLocks noChangeAspect="1"/>
          </p:cNvPicPr>
          <p:nvPr/>
        </p:nvPicPr>
        <p:blipFill>
          <a:blip r:embed="rId3"/>
          <a:stretch>
            <a:fillRect/>
          </a:stretch>
        </p:blipFill>
        <p:spPr>
          <a:xfrm>
            <a:off x="0" y="7050"/>
            <a:ext cx="12192000" cy="6843899"/>
          </a:xfrm>
          <a:prstGeom prst="rect">
            <a:avLst/>
          </a:prstGeom>
        </p:spPr>
      </p:pic>
    </p:spTree>
    <p:extLst>
      <p:ext uri="{BB962C8B-B14F-4D97-AF65-F5344CB8AC3E}">
        <p14:creationId xmlns:p14="http://schemas.microsoft.com/office/powerpoint/2010/main" val="695333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362</Words>
  <Application>Microsoft Macintosh PowerPoint</Application>
  <PresentationFormat>Widescreen</PresentationFormat>
  <Paragraphs>17</Paragraphs>
  <Slides>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Al Bayan Plain</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Kjelvik</dc:creator>
  <cp:lastModifiedBy>Liz Schultheis</cp:lastModifiedBy>
  <cp:revision>27</cp:revision>
  <dcterms:created xsi:type="dcterms:W3CDTF">2020-01-14T17:54:32Z</dcterms:created>
  <dcterms:modified xsi:type="dcterms:W3CDTF">2020-01-16T13:24:39Z</dcterms:modified>
</cp:coreProperties>
</file>