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3" r:id="rId2"/>
    <p:sldId id="265" r:id="rId3"/>
    <p:sldId id="258" r:id="rId4"/>
    <p:sldId id="507" r:id="rId5"/>
    <p:sldId id="262" r:id="rId6"/>
    <p:sldId id="257" r:id="rId7"/>
    <p:sldId id="259" r:id="rId8"/>
    <p:sldId id="260" r:id="rId9"/>
    <p:sldId id="2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21"/>
    <p:restoredTop sz="85240"/>
  </p:normalViewPr>
  <p:slideViewPr>
    <p:cSldViewPr snapToGrid="0" snapToObjects="1">
      <p:cViewPr varScale="1">
        <p:scale>
          <a:sx n="77" d="100"/>
          <a:sy n="77" d="100"/>
        </p:scale>
        <p:origin x="1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F4F20-37EC-1341-A190-91C1180CF3C9}" type="datetimeFigureOut">
              <a:rPr lang="en-US" smtClean="0"/>
              <a:t>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2EB27-9491-904C-8E46-5AE61A95907F}" type="slidenum">
              <a:rPr lang="en-US" smtClean="0"/>
              <a:t>‹#›</a:t>
            </a:fld>
            <a:endParaRPr lang="en-US"/>
          </a:p>
        </p:txBody>
      </p:sp>
    </p:spTree>
    <p:extLst>
      <p:ext uri="{BB962C8B-B14F-4D97-AF65-F5344CB8AC3E}">
        <p14:creationId xmlns:p14="http://schemas.microsoft.com/office/powerpoint/2010/main" val="233170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6b15b329b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6b15b329b3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Tx/>
              <a:buSzTx/>
              <a:buFontTx/>
              <a:buNone/>
              <a:tabLst/>
              <a:defRPr/>
            </a:pPr>
            <a:r>
              <a:rPr lang="en-US" sz="1200" kern="1200" dirty="0">
                <a:solidFill>
                  <a:schemeClr val="tx1"/>
                </a:solidFill>
                <a:effectLst/>
                <a:latin typeface="+mn-lt"/>
                <a:ea typeface="+mn-ea"/>
                <a:cs typeface="+mn-cs"/>
              </a:rPr>
              <a:t>Striped bass, or stripers, make up one of the most important fisheries for seafood and sport fishing on the East Coast of the United States. Locations where fish reproduce are called </a:t>
            </a:r>
            <a:r>
              <a:rPr lang="en-US" sz="1200" b="1" kern="1200" dirty="0">
                <a:solidFill>
                  <a:schemeClr val="tx1"/>
                </a:solidFill>
                <a:effectLst/>
                <a:latin typeface="+mn-lt"/>
                <a:ea typeface="+mn-ea"/>
                <a:cs typeface="+mn-cs"/>
              </a:rPr>
              <a:t>spawning grounds</a:t>
            </a:r>
            <a:r>
              <a:rPr lang="en-US" sz="1200" kern="1200" dirty="0">
                <a:solidFill>
                  <a:schemeClr val="tx1"/>
                </a:solidFill>
                <a:effectLst/>
                <a:latin typeface="+mn-lt"/>
                <a:ea typeface="+mn-ea"/>
                <a:cs typeface="+mn-cs"/>
              </a:rPr>
              <a:t>. Young stripers spend 2-3 years developing in the spawning ground before moving downstream. Adult stripers return to the same location to breed later in life. </a:t>
            </a:r>
          </a:p>
          <a:p>
            <a:pPr marL="0" lvl="0" indent="0" algn="l" rtl="0">
              <a:spcBef>
                <a:spcPts val="360"/>
              </a:spcBef>
              <a:spcAft>
                <a:spcPts val="0"/>
              </a:spcAft>
              <a:buNone/>
            </a:pPr>
            <a:endParaRPr dirty="0"/>
          </a:p>
        </p:txBody>
      </p:sp>
      <p:sp>
        <p:nvSpPr>
          <p:cNvPr id="109" name="Google Shape;109;g6b15b329b3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extLst>
      <p:ext uri="{BB962C8B-B14F-4D97-AF65-F5344CB8AC3E}">
        <p14:creationId xmlns:p14="http://schemas.microsoft.com/office/powerpoint/2010/main" val="122002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four main spawning grounds for stripers on the East coast: the Hudson River, the Chesapeake Bay, Delaware River, and the </a:t>
            </a:r>
            <a:r>
              <a:rPr lang="en-US" sz="1200" kern="1200" dirty="0" err="1">
                <a:solidFill>
                  <a:schemeClr val="tx1"/>
                </a:solidFill>
                <a:effectLst/>
                <a:latin typeface="+mn-lt"/>
                <a:ea typeface="+mn-ea"/>
                <a:cs typeface="+mn-cs"/>
              </a:rPr>
              <a:t>Albermarle</a:t>
            </a:r>
            <a:r>
              <a:rPr lang="en-US" sz="1200" kern="1200" dirty="0">
                <a:solidFill>
                  <a:schemeClr val="tx1"/>
                </a:solidFill>
                <a:effectLst/>
                <a:latin typeface="+mn-lt"/>
                <a:ea typeface="+mn-ea"/>
                <a:cs typeface="+mn-cs"/>
              </a:rPr>
              <a:t> Sound. Stripers from these areas are considered to be different </a:t>
            </a:r>
            <a:r>
              <a:rPr lang="en-US" sz="1200" b="1" kern="1200" dirty="0">
                <a:solidFill>
                  <a:schemeClr val="tx1"/>
                </a:solidFill>
                <a:effectLst/>
                <a:latin typeface="+mn-lt"/>
                <a:ea typeface="+mn-ea"/>
                <a:cs typeface="+mn-cs"/>
              </a:rPr>
              <a:t>stocks</a:t>
            </a:r>
            <a:r>
              <a:rPr lang="en-US" sz="1200" kern="1200" dirty="0">
                <a:solidFill>
                  <a:schemeClr val="tx1"/>
                </a:solidFill>
                <a:effectLst/>
                <a:latin typeface="+mn-lt"/>
                <a:ea typeface="+mn-ea"/>
                <a:cs typeface="+mn-cs"/>
              </a:rPr>
              <a:t>. Because they all migrate to New Jersey, fish from different stocks combine, which results in a </a:t>
            </a:r>
            <a:r>
              <a:rPr lang="en-US" sz="1200" b="1" kern="1200" dirty="0">
                <a:solidFill>
                  <a:schemeClr val="tx1"/>
                </a:solidFill>
                <a:effectLst/>
                <a:latin typeface="+mn-lt"/>
                <a:ea typeface="+mn-ea"/>
                <a:cs typeface="+mn-cs"/>
              </a:rPr>
              <a:t>mixed stock</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their study, the scientists caught stripers in three different locations off the New Jersey coast in 2017.</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A72EB27-9491-904C-8E46-5AE61A95907F}" type="slidenum">
              <a:rPr lang="en-US" smtClean="0"/>
              <a:t>4</a:t>
            </a:fld>
            <a:endParaRPr lang="en-US"/>
          </a:p>
        </p:txBody>
      </p:sp>
    </p:spTree>
    <p:extLst>
      <p:ext uri="{BB962C8B-B14F-4D97-AF65-F5344CB8AC3E}">
        <p14:creationId xmlns:p14="http://schemas.microsoft.com/office/powerpoint/2010/main" val="2552567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(left) Fred </a:t>
            </a:r>
            <a:r>
              <a:rPr lang="en-US" sz="1200" b="0" i="0" u="none" strike="noStrike" kern="1200">
                <a:solidFill>
                  <a:schemeClr val="tx1"/>
                </a:solidFill>
                <a:effectLst/>
                <a:latin typeface="+mn-lt"/>
                <a:ea typeface="+mn-ea"/>
                <a:cs typeface="+mn-cs"/>
              </a:rPr>
              <a:t>Bogue holding a fish</a:t>
            </a:r>
            <a:endParaRPr lang="en-US" dirty="0"/>
          </a:p>
        </p:txBody>
      </p:sp>
      <p:sp>
        <p:nvSpPr>
          <p:cNvPr id="4" name="Slide Number Placeholder 3"/>
          <p:cNvSpPr>
            <a:spLocks noGrp="1"/>
          </p:cNvSpPr>
          <p:nvPr>
            <p:ph type="sldNum" sz="quarter" idx="5"/>
          </p:nvPr>
        </p:nvSpPr>
        <p:spPr/>
        <p:txBody>
          <a:bodyPr/>
          <a:lstStyle/>
          <a:p>
            <a:fld id="{AA72EB27-9491-904C-8E46-5AE61A95907F}" type="slidenum">
              <a:rPr lang="en-US" smtClean="0"/>
              <a:t>5</a:t>
            </a:fld>
            <a:endParaRPr lang="en-US"/>
          </a:p>
        </p:txBody>
      </p:sp>
    </p:spTree>
    <p:extLst>
      <p:ext uri="{BB962C8B-B14F-4D97-AF65-F5344CB8AC3E}">
        <p14:creationId xmlns:p14="http://schemas.microsoft.com/office/powerpoint/2010/main" val="4177940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data for this study was collecting in a pretty interesting way. The scientists formed relationships with local fishermen who know where to find populations of striped bass. John distributed fin clip kits to fishermen, who then took samples from all the fish they caught. The samples where then returned to local fishing stores where the scientists would collect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this citizen science led to a lot more data being collected than what the scientists could do on their own, it also means the data has some messiness to it. First, fishermen don’t like to reveal their best fishing spots, so we can only know approximately where the samples came from. Second, John did not tell the fishermen where to go, so each location was not evenly sampled (there was more effort in certain locations). Third, fishermen like to catch bigger fish, so they use fishing methods to try and catch the biggest fish possible. This means they likely caught more mature fish than young fish in their samples.</a:t>
            </a:r>
          </a:p>
          <a:p>
            <a:endParaRPr lang="en-US" dirty="0"/>
          </a:p>
        </p:txBody>
      </p:sp>
      <p:sp>
        <p:nvSpPr>
          <p:cNvPr id="4" name="Slide Number Placeholder 3"/>
          <p:cNvSpPr>
            <a:spLocks noGrp="1"/>
          </p:cNvSpPr>
          <p:nvPr>
            <p:ph type="sldNum" sz="quarter" idx="5"/>
          </p:nvPr>
        </p:nvSpPr>
        <p:spPr/>
        <p:txBody>
          <a:bodyPr/>
          <a:lstStyle/>
          <a:p>
            <a:fld id="{AA72EB27-9491-904C-8E46-5AE61A95907F}" type="slidenum">
              <a:rPr lang="en-US" smtClean="0"/>
              <a:t>7</a:t>
            </a:fld>
            <a:endParaRPr lang="en-US"/>
          </a:p>
        </p:txBody>
      </p:sp>
    </p:spTree>
    <p:extLst>
      <p:ext uri="{BB962C8B-B14F-4D97-AF65-F5344CB8AC3E}">
        <p14:creationId xmlns:p14="http://schemas.microsoft.com/office/powerpoint/2010/main" val="3951962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C039-E7C7-C245-885F-BE2A8974A4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9FF1C9-6E76-1E47-B690-2114F47783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F969BB-72A4-B542-BC15-605E8C32ACDB}"/>
              </a:ext>
            </a:extLst>
          </p:cNvPr>
          <p:cNvSpPr>
            <a:spLocks noGrp="1"/>
          </p:cNvSpPr>
          <p:nvPr>
            <p:ph type="dt" sz="half" idx="10"/>
          </p:nvPr>
        </p:nvSpPr>
        <p:spPr/>
        <p:txBody>
          <a:bodyPr/>
          <a:lstStyle/>
          <a:p>
            <a:fld id="{C138AB5A-6024-484D-8B9F-AB7B3D7436B8}" type="datetimeFigureOut">
              <a:rPr lang="en-US" smtClean="0"/>
              <a:t>12/20/19</a:t>
            </a:fld>
            <a:endParaRPr lang="en-US"/>
          </a:p>
        </p:txBody>
      </p:sp>
      <p:sp>
        <p:nvSpPr>
          <p:cNvPr id="5" name="Footer Placeholder 4">
            <a:extLst>
              <a:ext uri="{FF2B5EF4-FFF2-40B4-BE49-F238E27FC236}">
                <a16:creationId xmlns:a16="http://schemas.microsoft.com/office/drawing/2014/main" id="{8213E620-2669-C444-BC5B-A6605732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CCC1B-5626-1F4B-8329-212C746F68B8}"/>
              </a:ext>
            </a:extLst>
          </p:cNvPr>
          <p:cNvSpPr>
            <a:spLocks noGrp="1"/>
          </p:cNvSpPr>
          <p:nvPr>
            <p:ph type="sldNum" sz="quarter" idx="12"/>
          </p:nvPr>
        </p:nvSpPr>
        <p:spPr/>
        <p:txBody>
          <a:bodyPr/>
          <a:lstStyle/>
          <a:p>
            <a:fld id="{410945B0-FFB6-7E43-8ADC-629F7C658B07}" type="slidenum">
              <a:rPr lang="en-US" smtClean="0"/>
              <a:t>‹#›</a:t>
            </a:fld>
            <a:endParaRPr lang="en-US"/>
          </a:p>
        </p:txBody>
      </p:sp>
    </p:spTree>
    <p:extLst>
      <p:ext uri="{BB962C8B-B14F-4D97-AF65-F5344CB8AC3E}">
        <p14:creationId xmlns:p14="http://schemas.microsoft.com/office/powerpoint/2010/main" val="1699903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57319-79C1-CD42-99D5-2D009783A8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4B227C-DBE6-D94E-91B3-8783B11E20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EC41A-EAA5-9B41-A42C-0D4EFFB7326A}"/>
              </a:ext>
            </a:extLst>
          </p:cNvPr>
          <p:cNvSpPr>
            <a:spLocks noGrp="1"/>
          </p:cNvSpPr>
          <p:nvPr>
            <p:ph type="dt" sz="half" idx="10"/>
          </p:nvPr>
        </p:nvSpPr>
        <p:spPr/>
        <p:txBody>
          <a:bodyPr/>
          <a:lstStyle/>
          <a:p>
            <a:fld id="{C138AB5A-6024-484D-8B9F-AB7B3D7436B8}" type="datetimeFigureOut">
              <a:rPr lang="en-US" smtClean="0"/>
              <a:t>12/20/19</a:t>
            </a:fld>
            <a:endParaRPr lang="en-US"/>
          </a:p>
        </p:txBody>
      </p:sp>
      <p:sp>
        <p:nvSpPr>
          <p:cNvPr id="5" name="Footer Placeholder 4">
            <a:extLst>
              <a:ext uri="{FF2B5EF4-FFF2-40B4-BE49-F238E27FC236}">
                <a16:creationId xmlns:a16="http://schemas.microsoft.com/office/drawing/2014/main" id="{8DBF1FC4-9F33-E341-AD49-C1D451BEC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D2864-290F-CA47-9228-0F4C1363DD1F}"/>
              </a:ext>
            </a:extLst>
          </p:cNvPr>
          <p:cNvSpPr>
            <a:spLocks noGrp="1"/>
          </p:cNvSpPr>
          <p:nvPr>
            <p:ph type="sldNum" sz="quarter" idx="12"/>
          </p:nvPr>
        </p:nvSpPr>
        <p:spPr/>
        <p:txBody>
          <a:bodyPr/>
          <a:lstStyle/>
          <a:p>
            <a:fld id="{410945B0-FFB6-7E43-8ADC-629F7C658B07}" type="slidenum">
              <a:rPr lang="en-US" smtClean="0"/>
              <a:t>‹#›</a:t>
            </a:fld>
            <a:endParaRPr lang="en-US"/>
          </a:p>
        </p:txBody>
      </p:sp>
    </p:spTree>
    <p:extLst>
      <p:ext uri="{BB962C8B-B14F-4D97-AF65-F5344CB8AC3E}">
        <p14:creationId xmlns:p14="http://schemas.microsoft.com/office/powerpoint/2010/main" val="3849743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F5ADAE-3CEA-6747-937A-704CE11E93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F1072-5F12-D745-864B-FC514A658C6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1E0F1-E8EC-1840-9642-93D91678793E}"/>
              </a:ext>
            </a:extLst>
          </p:cNvPr>
          <p:cNvSpPr>
            <a:spLocks noGrp="1"/>
          </p:cNvSpPr>
          <p:nvPr>
            <p:ph type="dt" sz="half" idx="10"/>
          </p:nvPr>
        </p:nvSpPr>
        <p:spPr/>
        <p:txBody>
          <a:bodyPr/>
          <a:lstStyle/>
          <a:p>
            <a:fld id="{C138AB5A-6024-484D-8B9F-AB7B3D7436B8}" type="datetimeFigureOut">
              <a:rPr lang="en-US" smtClean="0"/>
              <a:t>12/20/19</a:t>
            </a:fld>
            <a:endParaRPr lang="en-US"/>
          </a:p>
        </p:txBody>
      </p:sp>
      <p:sp>
        <p:nvSpPr>
          <p:cNvPr id="5" name="Footer Placeholder 4">
            <a:extLst>
              <a:ext uri="{FF2B5EF4-FFF2-40B4-BE49-F238E27FC236}">
                <a16:creationId xmlns:a16="http://schemas.microsoft.com/office/drawing/2014/main" id="{9F906F51-2D79-BC47-BCF1-E03F58C9BF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55072-F412-9847-A202-5CCAB3D37D68}"/>
              </a:ext>
            </a:extLst>
          </p:cNvPr>
          <p:cNvSpPr>
            <a:spLocks noGrp="1"/>
          </p:cNvSpPr>
          <p:nvPr>
            <p:ph type="sldNum" sz="quarter" idx="12"/>
          </p:nvPr>
        </p:nvSpPr>
        <p:spPr/>
        <p:txBody>
          <a:bodyPr/>
          <a:lstStyle/>
          <a:p>
            <a:fld id="{410945B0-FFB6-7E43-8ADC-629F7C658B07}" type="slidenum">
              <a:rPr lang="en-US" smtClean="0"/>
              <a:t>‹#›</a:t>
            </a:fld>
            <a:endParaRPr lang="en-US"/>
          </a:p>
        </p:txBody>
      </p:sp>
    </p:spTree>
    <p:extLst>
      <p:ext uri="{BB962C8B-B14F-4D97-AF65-F5344CB8AC3E}">
        <p14:creationId xmlns:p14="http://schemas.microsoft.com/office/powerpoint/2010/main" val="2022819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891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2BECA-747B-4245-83E9-C2E8C40288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C9ADB-95F5-9F46-8DC1-9D1853346B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81B4A0-3C78-9945-B0E1-D22D10198834}"/>
              </a:ext>
            </a:extLst>
          </p:cNvPr>
          <p:cNvSpPr>
            <a:spLocks noGrp="1"/>
          </p:cNvSpPr>
          <p:nvPr>
            <p:ph type="dt" sz="half" idx="10"/>
          </p:nvPr>
        </p:nvSpPr>
        <p:spPr/>
        <p:txBody>
          <a:bodyPr/>
          <a:lstStyle/>
          <a:p>
            <a:fld id="{C138AB5A-6024-484D-8B9F-AB7B3D7436B8}" type="datetimeFigureOut">
              <a:rPr lang="en-US" smtClean="0"/>
              <a:t>12/20/19</a:t>
            </a:fld>
            <a:endParaRPr lang="en-US"/>
          </a:p>
        </p:txBody>
      </p:sp>
      <p:sp>
        <p:nvSpPr>
          <p:cNvPr id="5" name="Footer Placeholder 4">
            <a:extLst>
              <a:ext uri="{FF2B5EF4-FFF2-40B4-BE49-F238E27FC236}">
                <a16:creationId xmlns:a16="http://schemas.microsoft.com/office/drawing/2014/main" id="{3505F034-6DC8-8549-8BC7-3A4412E39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2DDFF8-C042-A64F-83B1-298CBCB95387}"/>
              </a:ext>
            </a:extLst>
          </p:cNvPr>
          <p:cNvSpPr>
            <a:spLocks noGrp="1"/>
          </p:cNvSpPr>
          <p:nvPr>
            <p:ph type="sldNum" sz="quarter" idx="12"/>
          </p:nvPr>
        </p:nvSpPr>
        <p:spPr/>
        <p:txBody>
          <a:bodyPr/>
          <a:lstStyle/>
          <a:p>
            <a:fld id="{410945B0-FFB6-7E43-8ADC-629F7C658B07}" type="slidenum">
              <a:rPr lang="en-US" smtClean="0"/>
              <a:t>‹#›</a:t>
            </a:fld>
            <a:endParaRPr lang="en-US"/>
          </a:p>
        </p:txBody>
      </p:sp>
    </p:spTree>
    <p:extLst>
      <p:ext uri="{BB962C8B-B14F-4D97-AF65-F5344CB8AC3E}">
        <p14:creationId xmlns:p14="http://schemas.microsoft.com/office/powerpoint/2010/main" val="1491612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335B-EC03-3044-B1A7-16D30E100B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26CF5A-1FF8-D842-9682-C5DB7FA444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FCC350-2F6C-6340-8F67-B00811EF700D}"/>
              </a:ext>
            </a:extLst>
          </p:cNvPr>
          <p:cNvSpPr>
            <a:spLocks noGrp="1"/>
          </p:cNvSpPr>
          <p:nvPr>
            <p:ph type="dt" sz="half" idx="10"/>
          </p:nvPr>
        </p:nvSpPr>
        <p:spPr/>
        <p:txBody>
          <a:bodyPr/>
          <a:lstStyle/>
          <a:p>
            <a:fld id="{C138AB5A-6024-484D-8B9F-AB7B3D7436B8}" type="datetimeFigureOut">
              <a:rPr lang="en-US" smtClean="0"/>
              <a:t>12/20/19</a:t>
            </a:fld>
            <a:endParaRPr lang="en-US"/>
          </a:p>
        </p:txBody>
      </p:sp>
      <p:sp>
        <p:nvSpPr>
          <p:cNvPr id="5" name="Footer Placeholder 4">
            <a:extLst>
              <a:ext uri="{FF2B5EF4-FFF2-40B4-BE49-F238E27FC236}">
                <a16:creationId xmlns:a16="http://schemas.microsoft.com/office/drawing/2014/main" id="{14E06F1F-5472-004C-A462-DB25E3D02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2BA12-AC5D-9A40-A80F-44FE6FB2115F}"/>
              </a:ext>
            </a:extLst>
          </p:cNvPr>
          <p:cNvSpPr>
            <a:spLocks noGrp="1"/>
          </p:cNvSpPr>
          <p:nvPr>
            <p:ph type="sldNum" sz="quarter" idx="12"/>
          </p:nvPr>
        </p:nvSpPr>
        <p:spPr/>
        <p:txBody>
          <a:bodyPr/>
          <a:lstStyle/>
          <a:p>
            <a:fld id="{410945B0-FFB6-7E43-8ADC-629F7C658B07}" type="slidenum">
              <a:rPr lang="en-US" smtClean="0"/>
              <a:t>‹#›</a:t>
            </a:fld>
            <a:endParaRPr lang="en-US"/>
          </a:p>
        </p:txBody>
      </p:sp>
    </p:spTree>
    <p:extLst>
      <p:ext uri="{BB962C8B-B14F-4D97-AF65-F5344CB8AC3E}">
        <p14:creationId xmlns:p14="http://schemas.microsoft.com/office/powerpoint/2010/main" val="1496436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9929D-54FA-3C42-A987-66143907A1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8C101-2632-434B-B195-7D112603393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FB519E-693F-8147-831F-95540DBC1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7135B1-B154-A040-82C2-50E2741D95D5}"/>
              </a:ext>
            </a:extLst>
          </p:cNvPr>
          <p:cNvSpPr>
            <a:spLocks noGrp="1"/>
          </p:cNvSpPr>
          <p:nvPr>
            <p:ph type="dt" sz="half" idx="10"/>
          </p:nvPr>
        </p:nvSpPr>
        <p:spPr/>
        <p:txBody>
          <a:bodyPr/>
          <a:lstStyle/>
          <a:p>
            <a:fld id="{C138AB5A-6024-484D-8B9F-AB7B3D7436B8}" type="datetimeFigureOut">
              <a:rPr lang="en-US" smtClean="0"/>
              <a:t>12/20/19</a:t>
            </a:fld>
            <a:endParaRPr lang="en-US"/>
          </a:p>
        </p:txBody>
      </p:sp>
      <p:sp>
        <p:nvSpPr>
          <p:cNvPr id="6" name="Footer Placeholder 5">
            <a:extLst>
              <a:ext uri="{FF2B5EF4-FFF2-40B4-BE49-F238E27FC236}">
                <a16:creationId xmlns:a16="http://schemas.microsoft.com/office/drawing/2014/main" id="{5914FCD5-FE2D-8842-A2D9-C3747E3F4B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3ADBF-0A42-CB44-A74F-60E9F75DCD01}"/>
              </a:ext>
            </a:extLst>
          </p:cNvPr>
          <p:cNvSpPr>
            <a:spLocks noGrp="1"/>
          </p:cNvSpPr>
          <p:nvPr>
            <p:ph type="sldNum" sz="quarter" idx="12"/>
          </p:nvPr>
        </p:nvSpPr>
        <p:spPr/>
        <p:txBody>
          <a:bodyPr/>
          <a:lstStyle/>
          <a:p>
            <a:fld id="{410945B0-FFB6-7E43-8ADC-629F7C658B07}" type="slidenum">
              <a:rPr lang="en-US" smtClean="0"/>
              <a:t>‹#›</a:t>
            </a:fld>
            <a:endParaRPr lang="en-US"/>
          </a:p>
        </p:txBody>
      </p:sp>
    </p:spTree>
    <p:extLst>
      <p:ext uri="{BB962C8B-B14F-4D97-AF65-F5344CB8AC3E}">
        <p14:creationId xmlns:p14="http://schemas.microsoft.com/office/powerpoint/2010/main" val="2820287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75EE4-6D4B-C142-8F8A-54E9FABB75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DB3471-AF2D-604F-9772-681363AAAA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936B00-55ED-3E42-B319-08081DAB152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5FF25D-DE03-7446-9193-6D185EB19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1D65F81-2198-5E4F-B60E-56BD558ECE1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CC3B04-0B96-AA47-8D71-22C17D0A703B}"/>
              </a:ext>
            </a:extLst>
          </p:cNvPr>
          <p:cNvSpPr>
            <a:spLocks noGrp="1"/>
          </p:cNvSpPr>
          <p:nvPr>
            <p:ph type="dt" sz="half" idx="10"/>
          </p:nvPr>
        </p:nvSpPr>
        <p:spPr/>
        <p:txBody>
          <a:bodyPr/>
          <a:lstStyle/>
          <a:p>
            <a:fld id="{C138AB5A-6024-484D-8B9F-AB7B3D7436B8}" type="datetimeFigureOut">
              <a:rPr lang="en-US" smtClean="0"/>
              <a:t>12/20/19</a:t>
            </a:fld>
            <a:endParaRPr lang="en-US"/>
          </a:p>
        </p:txBody>
      </p:sp>
      <p:sp>
        <p:nvSpPr>
          <p:cNvPr id="8" name="Footer Placeholder 7">
            <a:extLst>
              <a:ext uri="{FF2B5EF4-FFF2-40B4-BE49-F238E27FC236}">
                <a16:creationId xmlns:a16="http://schemas.microsoft.com/office/drawing/2014/main" id="{A4350083-1512-754F-BE62-AF8790C59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4961BB-600D-8841-ACA5-8F17A00679E4}"/>
              </a:ext>
            </a:extLst>
          </p:cNvPr>
          <p:cNvSpPr>
            <a:spLocks noGrp="1"/>
          </p:cNvSpPr>
          <p:nvPr>
            <p:ph type="sldNum" sz="quarter" idx="12"/>
          </p:nvPr>
        </p:nvSpPr>
        <p:spPr/>
        <p:txBody>
          <a:bodyPr/>
          <a:lstStyle/>
          <a:p>
            <a:fld id="{410945B0-FFB6-7E43-8ADC-629F7C658B07}" type="slidenum">
              <a:rPr lang="en-US" smtClean="0"/>
              <a:t>‹#›</a:t>
            </a:fld>
            <a:endParaRPr lang="en-US"/>
          </a:p>
        </p:txBody>
      </p:sp>
    </p:spTree>
    <p:extLst>
      <p:ext uri="{BB962C8B-B14F-4D97-AF65-F5344CB8AC3E}">
        <p14:creationId xmlns:p14="http://schemas.microsoft.com/office/powerpoint/2010/main" val="224027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0A06E-EF7E-5749-A725-D84F78CE32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442C7E-A9F7-F24C-A9FF-4D97A0CE162A}"/>
              </a:ext>
            </a:extLst>
          </p:cNvPr>
          <p:cNvSpPr>
            <a:spLocks noGrp="1"/>
          </p:cNvSpPr>
          <p:nvPr>
            <p:ph type="dt" sz="half" idx="10"/>
          </p:nvPr>
        </p:nvSpPr>
        <p:spPr/>
        <p:txBody>
          <a:bodyPr/>
          <a:lstStyle/>
          <a:p>
            <a:fld id="{C138AB5A-6024-484D-8B9F-AB7B3D7436B8}" type="datetimeFigureOut">
              <a:rPr lang="en-US" smtClean="0"/>
              <a:t>12/20/19</a:t>
            </a:fld>
            <a:endParaRPr lang="en-US"/>
          </a:p>
        </p:txBody>
      </p:sp>
      <p:sp>
        <p:nvSpPr>
          <p:cNvPr id="4" name="Footer Placeholder 3">
            <a:extLst>
              <a:ext uri="{FF2B5EF4-FFF2-40B4-BE49-F238E27FC236}">
                <a16:creationId xmlns:a16="http://schemas.microsoft.com/office/drawing/2014/main" id="{968E7353-A8FB-7D47-9F54-531F67F2E8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5B9A97-8D58-0C4F-B512-07C6E0620B54}"/>
              </a:ext>
            </a:extLst>
          </p:cNvPr>
          <p:cNvSpPr>
            <a:spLocks noGrp="1"/>
          </p:cNvSpPr>
          <p:nvPr>
            <p:ph type="sldNum" sz="quarter" idx="12"/>
          </p:nvPr>
        </p:nvSpPr>
        <p:spPr/>
        <p:txBody>
          <a:bodyPr/>
          <a:lstStyle/>
          <a:p>
            <a:fld id="{410945B0-FFB6-7E43-8ADC-629F7C658B07}" type="slidenum">
              <a:rPr lang="en-US" smtClean="0"/>
              <a:t>‹#›</a:t>
            </a:fld>
            <a:endParaRPr lang="en-US"/>
          </a:p>
        </p:txBody>
      </p:sp>
    </p:spTree>
    <p:extLst>
      <p:ext uri="{BB962C8B-B14F-4D97-AF65-F5344CB8AC3E}">
        <p14:creationId xmlns:p14="http://schemas.microsoft.com/office/powerpoint/2010/main" val="187017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832F40-A9FE-4D43-8EDC-D45A77037DAF}"/>
              </a:ext>
            </a:extLst>
          </p:cNvPr>
          <p:cNvSpPr>
            <a:spLocks noGrp="1"/>
          </p:cNvSpPr>
          <p:nvPr>
            <p:ph type="dt" sz="half" idx="10"/>
          </p:nvPr>
        </p:nvSpPr>
        <p:spPr/>
        <p:txBody>
          <a:bodyPr/>
          <a:lstStyle/>
          <a:p>
            <a:fld id="{C138AB5A-6024-484D-8B9F-AB7B3D7436B8}" type="datetimeFigureOut">
              <a:rPr lang="en-US" smtClean="0"/>
              <a:t>12/20/19</a:t>
            </a:fld>
            <a:endParaRPr lang="en-US"/>
          </a:p>
        </p:txBody>
      </p:sp>
      <p:sp>
        <p:nvSpPr>
          <p:cNvPr id="3" name="Footer Placeholder 2">
            <a:extLst>
              <a:ext uri="{FF2B5EF4-FFF2-40B4-BE49-F238E27FC236}">
                <a16:creationId xmlns:a16="http://schemas.microsoft.com/office/drawing/2014/main" id="{CB1D4EE6-D370-884B-B151-E56F5E28B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32643B-D0C2-4840-9CEB-38C00E46DB6B}"/>
              </a:ext>
            </a:extLst>
          </p:cNvPr>
          <p:cNvSpPr>
            <a:spLocks noGrp="1"/>
          </p:cNvSpPr>
          <p:nvPr>
            <p:ph type="sldNum" sz="quarter" idx="12"/>
          </p:nvPr>
        </p:nvSpPr>
        <p:spPr/>
        <p:txBody>
          <a:bodyPr/>
          <a:lstStyle/>
          <a:p>
            <a:fld id="{410945B0-FFB6-7E43-8ADC-629F7C658B07}" type="slidenum">
              <a:rPr lang="en-US" smtClean="0"/>
              <a:t>‹#›</a:t>
            </a:fld>
            <a:endParaRPr lang="en-US"/>
          </a:p>
        </p:txBody>
      </p:sp>
    </p:spTree>
    <p:extLst>
      <p:ext uri="{BB962C8B-B14F-4D97-AF65-F5344CB8AC3E}">
        <p14:creationId xmlns:p14="http://schemas.microsoft.com/office/powerpoint/2010/main" val="3010645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5FFF2-BEDA-A645-9ED4-C98338EC14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2E3441-A2F6-E146-B159-C2E58C399D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C3FFBC-6FA3-3D4D-B17A-0B255343F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911B7D-C932-0945-875B-E0E54E9F5EC3}"/>
              </a:ext>
            </a:extLst>
          </p:cNvPr>
          <p:cNvSpPr>
            <a:spLocks noGrp="1"/>
          </p:cNvSpPr>
          <p:nvPr>
            <p:ph type="dt" sz="half" idx="10"/>
          </p:nvPr>
        </p:nvSpPr>
        <p:spPr/>
        <p:txBody>
          <a:bodyPr/>
          <a:lstStyle/>
          <a:p>
            <a:fld id="{C138AB5A-6024-484D-8B9F-AB7B3D7436B8}" type="datetimeFigureOut">
              <a:rPr lang="en-US" smtClean="0"/>
              <a:t>12/20/19</a:t>
            </a:fld>
            <a:endParaRPr lang="en-US"/>
          </a:p>
        </p:txBody>
      </p:sp>
      <p:sp>
        <p:nvSpPr>
          <p:cNvPr id="6" name="Footer Placeholder 5">
            <a:extLst>
              <a:ext uri="{FF2B5EF4-FFF2-40B4-BE49-F238E27FC236}">
                <a16:creationId xmlns:a16="http://schemas.microsoft.com/office/drawing/2014/main" id="{1A71417C-0DA4-384F-A997-74AB765EE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A6F586-DCDC-A242-A116-35C7278988BE}"/>
              </a:ext>
            </a:extLst>
          </p:cNvPr>
          <p:cNvSpPr>
            <a:spLocks noGrp="1"/>
          </p:cNvSpPr>
          <p:nvPr>
            <p:ph type="sldNum" sz="quarter" idx="12"/>
          </p:nvPr>
        </p:nvSpPr>
        <p:spPr/>
        <p:txBody>
          <a:bodyPr/>
          <a:lstStyle/>
          <a:p>
            <a:fld id="{410945B0-FFB6-7E43-8ADC-629F7C658B07}" type="slidenum">
              <a:rPr lang="en-US" smtClean="0"/>
              <a:t>‹#›</a:t>
            </a:fld>
            <a:endParaRPr lang="en-US"/>
          </a:p>
        </p:txBody>
      </p:sp>
    </p:spTree>
    <p:extLst>
      <p:ext uri="{BB962C8B-B14F-4D97-AF65-F5344CB8AC3E}">
        <p14:creationId xmlns:p14="http://schemas.microsoft.com/office/powerpoint/2010/main" val="329727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4FDF3-33A8-C04D-B1FF-A4D488B606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9C24F3-B999-AE49-AD46-B06DEE4B36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C2F097-FA0E-A045-A891-ED8A0979E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B55310-904E-7C41-8041-51B2B574A0B8}"/>
              </a:ext>
            </a:extLst>
          </p:cNvPr>
          <p:cNvSpPr>
            <a:spLocks noGrp="1"/>
          </p:cNvSpPr>
          <p:nvPr>
            <p:ph type="dt" sz="half" idx="10"/>
          </p:nvPr>
        </p:nvSpPr>
        <p:spPr/>
        <p:txBody>
          <a:bodyPr/>
          <a:lstStyle/>
          <a:p>
            <a:fld id="{C138AB5A-6024-484D-8B9F-AB7B3D7436B8}" type="datetimeFigureOut">
              <a:rPr lang="en-US" smtClean="0"/>
              <a:t>12/20/19</a:t>
            </a:fld>
            <a:endParaRPr lang="en-US"/>
          </a:p>
        </p:txBody>
      </p:sp>
      <p:sp>
        <p:nvSpPr>
          <p:cNvPr id="6" name="Footer Placeholder 5">
            <a:extLst>
              <a:ext uri="{FF2B5EF4-FFF2-40B4-BE49-F238E27FC236}">
                <a16:creationId xmlns:a16="http://schemas.microsoft.com/office/drawing/2014/main" id="{EDD2F85B-BA83-094A-B7C6-BC245E8587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F5478-EC7F-134B-8B44-2AB516BFE5B3}"/>
              </a:ext>
            </a:extLst>
          </p:cNvPr>
          <p:cNvSpPr>
            <a:spLocks noGrp="1"/>
          </p:cNvSpPr>
          <p:nvPr>
            <p:ph type="sldNum" sz="quarter" idx="12"/>
          </p:nvPr>
        </p:nvSpPr>
        <p:spPr/>
        <p:txBody>
          <a:bodyPr/>
          <a:lstStyle/>
          <a:p>
            <a:fld id="{410945B0-FFB6-7E43-8ADC-629F7C658B07}" type="slidenum">
              <a:rPr lang="en-US" smtClean="0"/>
              <a:t>‹#›</a:t>
            </a:fld>
            <a:endParaRPr lang="en-US"/>
          </a:p>
        </p:txBody>
      </p:sp>
    </p:spTree>
    <p:extLst>
      <p:ext uri="{BB962C8B-B14F-4D97-AF65-F5344CB8AC3E}">
        <p14:creationId xmlns:p14="http://schemas.microsoft.com/office/powerpoint/2010/main" val="753478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93826-B9DD-8047-B03D-2ABB91833E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84F59D-96D9-F042-BEE4-B4E7626515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2B8A8-40BA-9345-8457-72CE6BBD3B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38AB5A-6024-484D-8B9F-AB7B3D7436B8}" type="datetimeFigureOut">
              <a:rPr lang="en-US" smtClean="0"/>
              <a:t>12/20/19</a:t>
            </a:fld>
            <a:endParaRPr lang="en-US"/>
          </a:p>
        </p:txBody>
      </p:sp>
      <p:sp>
        <p:nvSpPr>
          <p:cNvPr id="5" name="Footer Placeholder 4">
            <a:extLst>
              <a:ext uri="{FF2B5EF4-FFF2-40B4-BE49-F238E27FC236}">
                <a16:creationId xmlns:a16="http://schemas.microsoft.com/office/drawing/2014/main" id="{1E6A4271-63B3-1748-86F5-E88888BE6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53D979-E815-4343-8FA4-7E693DA7D6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0945B0-FFB6-7E43-8ADC-629F7C658B07}" type="slidenum">
              <a:rPr lang="en-US" smtClean="0"/>
              <a:t>‹#›</a:t>
            </a:fld>
            <a:endParaRPr lang="en-US"/>
          </a:p>
        </p:txBody>
      </p:sp>
    </p:spTree>
    <p:extLst>
      <p:ext uri="{BB962C8B-B14F-4D97-AF65-F5344CB8AC3E}">
        <p14:creationId xmlns:p14="http://schemas.microsoft.com/office/powerpoint/2010/main" val="1184123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0B42A-E2E4-B444-99CC-6AD720B26208}"/>
              </a:ext>
            </a:extLst>
          </p:cNvPr>
          <p:cNvSpPr txBox="1"/>
          <p:nvPr/>
        </p:nvSpPr>
        <p:spPr>
          <a:xfrm>
            <a:off x="0" y="3056012"/>
            <a:ext cx="12192000" cy="1077218"/>
          </a:xfrm>
          <a:prstGeom prst="rect">
            <a:avLst/>
          </a:prstGeom>
          <a:noFill/>
        </p:spPr>
        <p:txBody>
          <a:bodyPr wrap="square" rtlCol="0">
            <a:spAutoFit/>
          </a:bodyPr>
          <a:lstStyle/>
          <a:p>
            <a:pPr algn="ctr"/>
            <a:r>
              <a:rPr lang="en-US" sz="6400" b="1" dirty="0">
                <a:solidFill>
                  <a:schemeClr val="accent4">
                    <a:lumMod val="50000"/>
                  </a:schemeClr>
                </a:solidFill>
              </a:rPr>
              <a:t>Fishy Origins</a:t>
            </a:r>
            <a:endParaRPr lang="en-US" sz="6400" dirty="0">
              <a:solidFill>
                <a:schemeClr val="accent4">
                  <a:lumMod val="50000"/>
                </a:schemeClr>
              </a:solidFill>
            </a:endParaRPr>
          </a:p>
        </p:txBody>
      </p:sp>
      <p:sp>
        <p:nvSpPr>
          <p:cNvPr id="4" name="TextBox 3">
            <a:extLst>
              <a:ext uri="{FF2B5EF4-FFF2-40B4-BE49-F238E27FC236}">
                <a16:creationId xmlns:a16="http://schemas.microsoft.com/office/drawing/2014/main" id="{ED10B03F-361F-AA4B-8848-9E62815BE516}"/>
              </a:ext>
            </a:extLst>
          </p:cNvPr>
          <p:cNvSpPr txBox="1"/>
          <p:nvPr/>
        </p:nvSpPr>
        <p:spPr>
          <a:xfrm>
            <a:off x="1231152" y="4549560"/>
            <a:ext cx="9729695" cy="120032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Featured scientists: Carleigh Engstrom, Chelsea Barreto, Megan Phifer-</a:t>
            </a:r>
            <a:r>
              <a:rPr lang="en-US" sz="2400" dirty="0" err="1">
                <a:latin typeface="Arial" panose="020B0604020202020204" pitchFamily="34" charset="0"/>
                <a:cs typeface="Arial" panose="020B0604020202020204" pitchFamily="34" charset="0"/>
              </a:rPr>
              <a:t>Rixey</a:t>
            </a:r>
            <a:r>
              <a:rPr lang="en-US" sz="2400" dirty="0">
                <a:latin typeface="Arial" panose="020B0604020202020204" pitchFamily="34" charset="0"/>
                <a:cs typeface="Arial" panose="020B0604020202020204" pitchFamily="34" charset="0"/>
              </a:rPr>
              <a:t> and John Tiedemann from Monmouth University</a:t>
            </a:r>
          </a:p>
          <a:p>
            <a:pPr algn="ctr"/>
            <a:endParaRPr lang="en-US" sz="2400" dirty="0"/>
          </a:p>
        </p:txBody>
      </p:sp>
      <p:pic>
        <p:nvPicPr>
          <p:cNvPr id="5" name="image6.png" descr="Untitled">
            <a:extLst>
              <a:ext uri="{FF2B5EF4-FFF2-40B4-BE49-F238E27FC236}">
                <a16:creationId xmlns:a16="http://schemas.microsoft.com/office/drawing/2014/main" id="{7BC1EDA5-D425-0C40-A5D4-ECE580C95463}"/>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741295" y="632190"/>
            <a:ext cx="6549906" cy="2007493"/>
          </a:xfrm>
          <a:prstGeom prst="rect">
            <a:avLst/>
          </a:prstGeom>
          <a:ln/>
        </p:spPr>
      </p:pic>
    </p:spTree>
    <p:extLst>
      <p:ext uri="{BB962C8B-B14F-4D97-AF65-F5344CB8AC3E}">
        <p14:creationId xmlns:p14="http://schemas.microsoft.com/office/powerpoint/2010/main" val="1739504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title"/>
          </p:nvPr>
        </p:nvSpPr>
        <p:spPr>
          <a:xfrm>
            <a:off x="1981200" y="274638"/>
            <a:ext cx="8229600" cy="1143000"/>
          </a:xfrm>
          <a:prstGeom prst="rect">
            <a:avLst/>
          </a:prstGeom>
        </p:spPr>
        <p:txBody>
          <a:bodyPr spcFirstLastPara="1" vert="horz" wrap="square" lIns="91425" tIns="45700" rIns="91425" bIns="45700" rtlCol="0" anchor="ctr" anchorCtr="0">
            <a:noAutofit/>
          </a:bodyPr>
          <a:lstStyle/>
          <a:p>
            <a:pPr algn="ctr">
              <a:spcBef>
                <a:spcPts val="0"/>
              </a:spcBef>
            </a:pPr>
            <a:endParaRPr/>
          </a:p>
        </p:txBody>
      </p:sp>
      <p:sp>
        <p:nvSpPr>
          <p:cNvPr id="112" name="Google Shape;112;p15"/>
          <p:cNvSpPr txBox="1">
            <a:spLocks noGrp="1"/>
          </p:cNvSpPr>
          <p:nvPr>
            <p:ph type="body" idx="1"/>
          </p:nvPr>
        </p:nvSpPr>
        <p:spPr>
          <a:xfrm>
            <a:off x="1981200" y="1600200"/>
            <a:ext cx="8229600" cy="4526100"/>
          </a:xfrm>
          <a:prstGeom prst="rect">
            <a:avLst/>
          </a:prstGeom>
        </p:spPr>
        <p:txBody>
          <a:bodyPr spcFirstLastPara="1" vert="horz" wrap="square" lIns="91425" tIns="45700" rIns="91425" bIns="45700" rtlCol="0" anchor="t" anchorCtr="0">
            <a:noAutofit/>
          </a:bodyPr>
          <a:lstStyle/>
          <a:p>
            <a:pPr marL="0" indent="0">
              <a:spcBef>
                <a:spcPts val="360"/>
              </a:spcBef>
              <a:buNone/>
            </a:pPr>
            <a:endParaRPr/>
          </a:p>
        </p:txBody>
      </p:sp>
      <p:pic>
        <p:nvPicPr>
          <p:cNvPr id="113" name="Google Shape;113;p15"/>
          <p:cNvPicPr preferRelativeResize="0"/>
          <p:nvPr/>
        </p:nvPicPr>
        <p:blipFill>
          <a:blip r:embed="rId3">
            <a:alphaModFix/>
          </a:blip>
          <a:stretch>
            <a:fillRect/>
          </a:stretch>
        </p:blipFill>
        <p:spPr>
          <a:xfrm>
            <a:off x="1524000" y="-1"/>
            <a:ext cx="9144000" cy="7017149"/>
          </a:xfrm>
          <a:prstGeom prst="rect">
            <a:avLst/>
          </a:prstGeom>
          <a:noFill/>
          <a:ln>
            <a:noFill/>
          </a:ln>
        </p:spPr>
      </p:pic>
      <p:sp>
        <p:nvSpPr>
          <p:cNvPr id="114" name="Google Shape;114;p15"/>
          <p:cNvSpPr txBox="1"/>
          <p:nvPr/>
        </p:nvSpPr>
        <p:spPr>
          <a:xfrm>
            <a:off x="7210400" y="417900"/>
            <a:ext cx="3246900" cy="8565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r>
              <a:rPr lang="en-US" sz="4500" b="1">
                <a:solidFill>
                  <a:srgbClr val="FFFF00"/>
                </a:solidFill>
                <a:latin typeface="Calibri"/>
                <a:ea typeface="Calibri"/>
                <a:cs typeface="Calibri"/>
                <a:sym typeface="Calibri"/>
              </a:rPr>
              <a:t>Striped Bass</a:t>
            </a:r>
            <a:endParaRPr sz="4500" b="1">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1696443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BDA939-57DA-204E-8212-29BA06A98E17}"/>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77B87B0C-E9E4-824F-AFC7-C12582E85700}"/>
              </a:ext>
            </a:extLst>
          </p:cNvPr>
          <p:cNvPicPr>
            <a:picLocks noChangeAspect="1"/>
          </p:cNvPicPr>
          <p:nvPr/>
        </p:nvPicPr>
        <p:blipFill>
          <a:blip r:embed="rId3"/>
          <a:stretch>
            <a:fillRect/>
          </a:stretch>
        </p:blipFill>
        <p:spPr>
          <a:xfrm>
            <a:off x="34506" y="207035"/>
            <a:ext cx="12130896" cy="6469811"/>
          </a:xfrm>
          <a:prstGeom prst="rect">
            <a:avLst/>
          </a:prstGeom>
        </p:spPr>
      </p:pic>
      <p:sp>
        <p:nvSpPr>
          <p:cNvPr id="5" name="Google Shape;114;p15">
            <a:extLst>
              <a:ext uri="{FF2B5EF4-FFF2-40B4-BE49-F238E27FC236}">
                <a16:creationId xmlns:a16="http://schemas.microsoft.com/office/drawing/2014/main" id="{1E051254-D92F-6546-9F41-2F52903811C6}"/>
              </a:ext>
            </a:extLst>
          </p:cNvPr>
          <p:cNvSpPr txBox="1"/>
          <p:nvPr/>
        </p:nvSpPr>
        <p:spPr>
          <a:xfrm>
            <a:off x="7210400" y="417900"/>
            <a:ext cx="3246900" cy="8565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r>
              <a:rPr lang="en-US" sz="4500" b="1">
                <a:solidFill>
                  <a:srgbClr val="FFFF00"/>
                </a:solidFill>
                <a:latin typeface="Calibri"/>
                <a:ea typeface="Calibri"/>
                <a:cs typeface="Calibri"/>
                <a:sym typeface="Calibri"/>
              </a:rPr>
              <a:t>Striped Bass</a:t>
            </a:r>
            <a:endParaRPr sz="4500" b="1">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592501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16EE1C8-3B2F-674A-98F4-48E72DE05ED6}"/>
              </a:ext>
            </a:extLst>
          </p:cNvPr>
          <p:cNvPicPr>
            <a:picLocks noChangeAspect="1"/>
          </p:cNvPicPr>
          <p:nvPr/>
        </p:nvPicPr>
        <p:blipFill>
          <a:blip r:embed="rId3"/>
          <a:stretch>
            <a:fillRect/>
          </a:stretch>
        </p:blipFill>
        <p:spPr>
          <a:xfrm>
            <a:off x="437869" y="14078"/>
            <a:ext cx="4605776" cy="6858000"/>
          </a:xfrm>
          <a:prstGeom prst="rect">
            <a:avLst/>
          </a:prstGeom>
        </p:spPr>
      </p:pic>
      <p:cxnSp>
        <p:nvCxnSpPr>
          <p:cNvPr id="11" name="Straight Connector 10">
            <a:extLst>
              <a:ext uri="{FF2B5EF4-FFF2-40B4-BE49-F238E27FC236}">
                <a16:creationId xmlns:a16="http://schemas.microsoft.com/office/drawing/2014/main" id="{856125E8-A756-AD49-9443-13EE4C15D07A}"/>
              </a:ext>
            </a:extLst>
          </p:cNvPr>
          <p:cNvCxnSpPr>
            <a:cxnSpLocks/>
          </p:cNvCxnSpPr>
          <p:nvPr/>
        </p:nvCxnSpPr>
        <p:spPr>
          <a:xfrm>
            <a:off x="4452967" y="4305300"/>
            <a:ext cx="864276" cy="24495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FBE6BE-CB95-5C47-BE70-F951B9C46532}"/>
              </a:ext>
            </a:extLst>
          </p:cNvPr>
          <p:cNvCxnSpPr>
            <a:cxnSpLocks/>
          </p:cNvCxnSpPr>
          <p:nvPr/>
        </p:nvCxnSpPr>
        <p:spPr>
          <a:xfrm flipV="1">
            <a:off x="4452967" y="159111"/>
            <a:ext cx="864276" cy="15850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E3CC9D7C-B688-D34C-8503-298A7DAB53D4}"/>
              </a:ext>
            </a:extLst>
          </p:cNvPr>
          <p:cNvPicPr>
            <a:picLocks noChangeAspect="1"/>
          </p:cNvPicPr>
          <p:nvPr/>
        </p:nvPicPr>
        <p:blipFill rotWithShape="1">
          <a:blip r:embed="rId3"/>
          <a:srcRect l="59854" t="25227" r="13549" b="38506"/>
          <a:stretch/>
        </p:blipFill>
        <p:spPr>
          <a:xfrm>
            <a:off x="5317243" y="159111"/>
            <a:ext cx="3248534" cy="6595757"/>
          </a:xfrm>
          <a:prstGeom prst="rect">
            <a:avLst/>
          </a:prstGeom>
          <a:ln w="57150">
            <a:solidFill>
              <a:srgbClr val="FF0000"/>
            </a:solidFill>
          </a:ln>
        </p:spPr>
      </p:pic>
      <p:sp>
        <p:nvSpPr>
          <p:cNvPr id="6" name="Rectangle 5">
            <a:extLst>
              <a:ext uri="{FF2B5EF4-FFF2-40B4-BE49-F238E27FC236}">
                <a16:creationId xmlns:a16="http://schemas.microsoft.com/office/drawing/2014/main" id="{FF95E6E5-8619-A747-B68C-6311680120F1}"/>
              </a:ext>
            </a:extLst>
          </p:cNvPr>
          <p:cNvSpPr/>
          <p:nvPr/>
        </p:nvSpPr>
        <p:spPr>
          <a:xfrm>
            <a:off x="3162300" y="1744132"/>
            <a:ext cx="1290667" cy="256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7F9B812-8AAF-7745-A334-240674F1F209}"/>
              </a:ext>
            </a:extLst>
          </p:cNvPr>
          <p:cNvSpPr txBox="1"/>
          <p:nvPr/>
        </p:nvSpPr>
        <p:spPr>
          <a:xfrm>
            <a:off x="8748739" y="796738"/>
            <a:ext cx="3093638"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Stocks </a:t>
            </a:r>
          </a:p>
          <a:p>
            <a:pPr algn="ctr"/>
            <a:r>
              <a:rPr lang="en-US" sz="2400" dirty="0">
                <a:latin typeface="Arial" panose="020B0604020202020204" pitchFamily="34" charset="0"/>
                <a:cs typeface="Arial" panose="020B0604020202020204" pitchFamily="34" charset="0"/>
              </a:rPr>
              <a:t>(origins of stripers)</a:t>
            </a:r>
          </a:p>
        </p:txBody>
      </p:sp>
      <p:sp>
        <p:nvSpPr>
          <p:cNvPr id="15" name="TextBox 14">
            <a:extLst>
              <a:ext uri="{FF2B5EF4-FFF2-40B4-BE49-F238E27FC236}">
                <a16:creationId xmlns:a16="http://schemas.microsoft.com/office/drawing/2014/main" id="{C71B2AA4-4255-3344-ABFB-7E9E7B81AA71}"/>
              </a:ext>
            </a:extLst>
          </p:cNvPr>
          <p:cNvSpPr txBox="1"/>
          <p:nvPr/>
        </p:nvSpPr>
        <p:spPr>
          <a:xfrm>
            <a:off x="8748739" y="3622612"/>
            <a:ext cx="3093638"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NJ Coast sampled populations</a:t>
            </a:r>
          </a:p>
        </p:txBody>
      </p:sp>
      <p:sp>
        <p:nvSpPr>
          <p:cNvPr id="16" name="5-Point Star 15">
            <a:extLst>
              <a:ext uri="{FF2B5EF4-FFF2-40B4-BE49-F238E27FC236}">
                <a16:creationId xmlns:a16="http://schemas.microsoft.com/office/drawing/2014/main" id="{78954AE6-5D38-4A49-B3FB-3DFEB43E589F}"/>
              </a:ext>
            </a:extLst>
          </p:cNvPr>
          <p:cNvSpPr/>
          <p:nvPr/>
        </p:nvSpPr>
        <p:spPr>
          <a:xfrm>
            <a:off x="7180729" y="1035922"/>
            <a:ext cx="457200" cy="4572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a:extLst>
              <a:ext uri="{FF2B5EF4-FFF2-40B4-BE49-F238E27FC236}">
                <a16:creationId xmlns:a16="http://schemas.microsoft.com/office/drawing/2014/main" id="{2309D5AF-C5C5-C74D-A677-F89E42E02C38}"/>
              </a:ext>
            </a:extLst>
          </p:cNvPr>
          <p:cNvSpPr/>
          <p:nvPr/>
        </p:nvSpPr>
        <p:spPr>
          <a:xfrm>
            <a:off x="8872339" y="1743012"/>
            <a:ext cx="457200" cy="4572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FBEDD71-F0AC-9F42-B94E-10BD1208E342}"/>
              </a:ext>
            </a:extLst>
          </p:cNvPr>
          <p:cNvSpPr txBox="1"/>
          <p:nvPr/>
        </p:nvSpPr>
        <p:spPr>
          <a:xfrm>
            <a:off x="9403977" y="1816809"/>
            <a:ext cx="24384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Hudson River</a:t>
            </a:r>
          </a:p>
        </p:txBody>
      </p:sp>
      <p:sp>
        <p:nvSpPr>
          <p:cNvPr id="30" name="5-Point Star 29">
            <a:extLst>
              <a:ext uri="{FF2B5EF4-FFF2-40B4-BE49-F238E27FC236}">
                <a16:creationId xmlns:a16="http://schemas.microsoft.com/office/drawing/2014/main" id="{ADAE6088-9ED3-304C-9CE5-AC83C32CBE76}"/>
              </a:ext>
            </a:extLst>
          </p:cNvPr>
          <p:cNvSpPr/>
          <p:nvPr/>
        </p:nvSpPr>
        <p:spPr>
          <a:xfrm>
            <a:off x="8872339" y="2301418"/>
            <a:ext cx="457200" cy="457200"/>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3D8F0AD-46D4-8746-B6AB-C1435ED690E4}"/>
              </a:ext>
            </a:extLst>
          </p:cNvPr>
          <p:cNvSpPr txBox="1"/>
          <p:nvPr/>
        </p:nvSpPr>
        <p:spPr>
          <a:xfrm>
            <a:off x="9403977" y="2231783"/>
            <a:ext cx="243840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Chesapeake Bay/Delaware River</a:t>
            </a:r>
          </a:p>
        </p:txBody>
      </p:sp>
      <p:sp>
        <p:nvSpPr>
          <p:cNvPr id="32" name="5-Point Star 31">
            <a:extLst>
              <a:ext uri="{FF2B5EF4-FFF2-40B4-BE49-F238E27FC236}">
                <a16:creationId xmlns:a16="http://schemas.microsoft.com/office/drawing/2014/main" id="{BBC7EA5F-6D16-8941-B0A2-8AC5C6E96087}"/>
              </a:ext>
            </a:extLst>
          </p:cNvPr>
          <p:cNvSpPr/>
          <p:nvPr/>
        </p:nvSpPr>
        <p:spPr>
          <a:xfrm>
            <a:off x="8872339" y="2880441"/>
            <a:ext cx="457200" cy="457200"/>
          </a:xfrm>
          <a:prstGeom prst="star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C212749-8F19-5B46-9B5D-87AD19081A19}"/>
              </a:ext>
            </a:extLst>
          </p:cNvPr>
          <p:cNvSpPr txBox="1"/>
          <p:nvPr/>
        </p:nvSpPr>
        <p:spPr>
          <a:xfrm>
            <a:off x="9403977" y="2954238"/>
            <a:ext cx="2438400" cy="369332"/>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Albermarle</a:t>
            </a:r>
            <a:r>
              <a:rPr lang="en-US" dirty="0">
                <a:latin typeface="Arial" panose="020B0604020202020204" pitchFamily="34" charset="0"/>
                <a:cs typeface="Arial" panose="020B0604020202020204" pitchFamily="34" charset="0"/>
              </a:rPr>
              <a:t> Sound</a:t>
            </a:r>
          </a:p>
        </p:txBody>
      </p:sp>
      <p:sp>
        <p:nvSpPr>
          <p:cNvPr id="34" name="5-Point Star 33">
            <a:extLst>
              <a:ext uri="{FF2B5EF4-FFF2-40B4-BE49-F238E27FC236}">
                <a16:creationId xmlns:a16="http://schemas.microsoft.com/office/drawing/2014/main" id="{E0458544-974F-AF45-AD7F-69243433CD35}"/>
              </a:ext>
            </a:extLst>
          </p:cNvPr>
          <p:cNvSpPr/>
          <p:nvPr/>
        </p:nvSpPr>
        <p:spPr>
          <a:xfrm>
            <a:off x="6798074" y="5147598"/>
            <a:ext cx="457200" cy="457200"/>
          </a:xfrm>
          <a:prstGeom prst="star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a:extLst>
              <a:ext uri="{FF2B5EF4-FFF2-40B4-BE49-F238E27FC236}">
                <a16:creationId xmlns:a16="http://schemas.microsoft.com/office/drawing/2014/main" id="{EA551EB0-C020-4544-922F-A4C2F7055D3E}"/>
              </a:ext>
            </a:extLst>
          </p:cNvPr>
          <p:cNvSpPr/>
          <p:nvPr/>
        </p:nvSpPr>
        <p:spPr>
          <a:xfrm>
            <a:off x="6484310" y="3184462"/>
            <a:ext cx="457200" cy="457200"/>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a:extLst>
              <a:ext uri="{FF2B5EF4-FFF2-40B4-BE49-F238E27FC236}">
                <a16:creationId xmlns:a16="http://schemas.microsoft.com/office/drawing/2014/main" id="{9EAA371C-AFC2-B349-937E-5A5FC253ABC9}"/>
              </a:ext>
            </a:extLst>
          </p:cNvPr>
          <p:cNvSpPr/>
          <p:nvPr/>
        </p:nvSpPr>
        <p:spPr>
          <a:xfrm>
            <a:off x="6798074" y="2243554"/>
            <a:ext cx="457200" cy="457200"/>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1071962-7D4B-D741-9A70-FC9DDFBCC5FB}"/>
              </a:ext>
            </a:extLst>
          </p:cNvPr>
          <p:cNvSpPr txBox="1"/>
          <p:nvPr/>
        </p:nvSpPr>
        <p:spPr>
          <a:xfrm>
            <a:off x="9403977" y="4575375"/>
            <a:ext cx="24384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Population 1</a:t>
            </a:r>
          </a:p>
        </p:txBody>
      </p:sp>
      <p:sp>
        <p:nvSpPr>
          <p:cNvPr id="38" name="TextBox 37">
            <a:extLst>
              <a:ext uri="{FF2B5EF4-FFF2-40B4-BE49-F238E27FC236}">
                <a16:creationId xmlns:a16="http://schemas.microsoft.com/office/drawing/2014/main" id="{4D5213C7-1BC8-B045-BDB1-C897F1A0C417}"/>
              </a:ext>
            </a:extLst>
          </p:cNvPr>
          <p:cNvSpPr txBox="1"/>
          <p:nvPr/>
        </p:nvSpPr>
        <p:spPr>
          <a:xfrm>
            <a:off x="9403977" y="4993636"/>
            <a:ext cx="24384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Population 2</a:t>
            </a:r>
          </a:p>
        </p:txBody>
      </p:sp>
      <p:sp>
        <p:nvSpPr>
          <p:cNvPr id="39" name="TextBox 38">
            <a:extLst>
              <a:ext uri="{FF2B5EF4-FFF2-40B4-BE49-F238E27FC236}">
                <a16:creationId xmlns:a16="http://schemas.microsoft.com/office/drawing/2014/main" id="{4066E972-6565-5947-B2F7-3DEC7AC24228}"/>
              </a:ext>
            </a:extLst>
          </p:cNvPr>
          <p:cNvSpPr txBox="1"/>
          <p:nvPr/>
        </p:nvSpPr>
        <p:spPr>
          <a:xfrm>
            <a:off x="9403977" y="5435805"/>
            <a:ext cx="24384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Population 3</a:t>
            </a:r>
          </a:p>
        </p:txBody>
      </p:sp>
      <p:sp>
        <p:nvSpPr>
          <p:cNvPr id="2" name="TextBox 1">
            <a:extLst>
              <a:ext uri="{FF2B5EF4-FFF2-40B4-BE49-F238E27FC236}">
                <a16:creationId xmlns:a16="http://schemas.microsoft.com/office/drawing/2014/main" id="{A1D32098-F971-7F4B-A1C2-516677E1CDCC}"/>
              </a:ext>
            </a:extLst>
          </p:cNvPr>
          <p:cNvSpPr txBox="1"/>
          <p:nvPr/>
        </p:nvSpPr>
        <p:spPr>
          <a:xfrm>
            <a:off x="7310923" y="1458712"/>
            <a:ext cx="401444" cy="369332"/>
          </a:xfrm>
          <a:prstGeom prst="rect">
            <a:avLst/>
          </a:prstGeom>
          <a:noFill/>
        </p:spPr>
        <p:txBody>
          <a:bodyPr wrap="square" rtlCol="0">
            <a:spAutoFit/>
          </a:bodyPr>
          <a:lstStyle/>
          <a:p>
            <a:r>
              <a:rPr lang="en-US" dirty="0"/>
              <a:t>1️⃣</a:t>
            </a:r>
          </a:p>
        </p:txBody>
      </p:sp>
      <p:sp>
        <p:nvSpPr>
          <p:cNvPr id="3" name="TextBox 2">
            <a:extLst>
              <a:ext uri="{FF2B5EF4-FFF2-40B4-BE49-F238E27FC236}">
                <a16:creationId xmlns:a16="http://schemas.microsoft.com/office/drawing/2014/main" id="{5FCA4CDC-365F-7C4F-83D6-1C1989492D6F}"/>
              </a:ext>
            </a:extLst>
          </p:cNvPr>
          <p:cNvSpPr txBox="1"/>
          <p:nvPr/>
        </p:nvSpPr>
        <p:spPr>
          <a:xfrm>
            <a:off x="7236485" y="1698825"/>
            <a:ext cx="411706" cy="369332"/>
          </a:xfrm>
          <a:prstGeom prst="rect">
            <a:avLst/>
          </a:prstGeom>
          <a:noFill/>
        </p:spPr>
        <p:txBody>
          <a:bodyPr wrap="square" rtlCol="0">
            <a:spAutoFit/>
          </a:bodyPr>
          <a:lstStyle/>
          <a:p>
            <a:r>
              <a:rPr lang="en-US" dirty="0"/>
              <a:t>2️⃣</a:t>
            </a:r>
          </a:p>
        </p:txBody>
      </p:sp>
      <p:sp>
        <p:nvSpPr>
          <p:cNvPr id="4" name="TextBox 3">
            <a:extLst>
              <a:ext uri="{FF2B5EF4-FFF2-40B4-BE49-F238E27FC236}">
                <a16:creationId xmlns:a16="http://schemas.microsoft.com/office/drawing/2014/main" id="{D6E39144-8F42-7243-ABEF-0B5394B41EF2}"/>
              </a:ext>
            </a:extLst>
          </p:cNvPr>
          <p:cNvSpPr txBox="1"/>
          <p:nvPr/>
        </p:nvSpPr>
        <p:spPr>
          <a:xfrm>
            <a:off x="7195236" y="1936656"/>
            <a:ext cx="303038" cy="369332"/>
          </a:xfrm>
          <a:prstGeom prst="rect">
            <a:avLst/>
          </a:prstGeom>
          <a:noFill/>
        </p:spPr>
        <p:txBody>
          <a:bodyPr wrap="square" rtlCol="0">
            <a:spAutoFit/>
          </a:bodyPr>
          <a:lstStyle/>
          <a:p>
            <a:r>
              <a:rPr lang="en-US" dirty="0"/>
              <a:t>3️⃣</a:t>
            </a:r>
          </a:p>
        </p:txBody>
      </p:sp>
      <p:sp>
        <p:nvSpPr>
          <p:cNvPr id="27" name="TextBox 26">
            <a:extLst>
              <a:ext uri="{FF2B5EF4-FFF2-40B4-BE49-F238E27FC236}">
                <a16:creationId xmlns:a16="http://schemas.microsoft.com/office/drawing/2014/main" id="{4172B798-3773-254E-922E-B8B86696384D}"/>
              </a:ext>
            </a:extLst>
          </p:cNvPr>
          <p:cNvSpPr txBox="1"/>
          <p:nvPr/>
        </p:nvSpPr>
        <p:spPr>
          <a:xfrm>
            <a:off x="8872339" y="4545799"/>
            <a:ext cx="401444" cy="461665"/>
          </a:xfrm>
          <a:prstGeom prst="rect">
            <a:avLst/>
          </a:prstGeom>
          <a:noFill/>
        </p:spPr>
        <p:txBody>
          <a:bodyPr wrap="square" rtlCol="0">
            <a:spAutoFit/>
          </a:bodyPr>
          <a:lstStyle/>
          <a:p>
            <a:r>
              <a:rPr lang="en-US" sz="2400" dirty="0"/>
              <a:t>1️⃣</a:t>
            </a:r>
          </a:p>
        </p:txBody>
      </p:sp>
      <p:sp>
        <p:nvSpPr>
          <p:cNvPr id="28" name="TextBox 27">
            <a:extLst>
              <a:ext uri="{FF2B5EF4-FFF2-40B4-BE49-F238E27FC236}">
                <a16:creationId xmlns:a16="http://schemas.microsoft.com/office/drawing/2014/main" id="{5AF3F7AD-A119-4843-B77C-06DF0066E923}"/>
              </a:ext>
            </a:extLst>
          </p:cNvPr>
          <p:cNvSpPr txBox="1"/>
          <p:nvPr/>
        </p:nvSpPr>
        <p:spPr>
          <a:xfrm>
            <a:off x="8872339" y="4980193"/>
            <a:ext cx="1119434" cy="461665"/>
          </a:xfrm>
          <a:prstGeom prst="rect">
            <a:avLst/>
          </a:prstGeom>
          <a:noFill/>
        </p:spPr>
        <p:txBody>
          <a:bodyPr wrap="square" rtlCol="0">
            <a:spAutoFit/>
          </a:bodyPr>
          <a:lstStyle/>
          <a:p>
            <a:r>
              <a:rPr lang="en-US" sz="2400" dirty="0"/>
              <a:t>2️⃣</a:t>
            </a:r>
          </a:p>
        </p:txBody>
      </p:sp>
      <p:sp>
        <p:nvSpPr>
          <p:cNvPr id="29" name="TextBox 28">
            <a:extLst>
              <a:ext uri="{FF2B5EF4-FFF2-40B4-BE49-F238E27FC236}">
                <a16:creationId xmlns:a16="http://schemas.microsoft.com/office/drawing/2014/main" id="{AD5448B3-33E1-E046-BF14-182F0F15C74D}"/>
              </a:ext>
            </a:extLst>
          </p:cNvPr>
          <p:cNvSpPr txBox="1"/>
          <p:nvPr/>
        </p:nvSpPr>
        <p:spPr>
          <a:xfrm>
            <a:off x="8872339" y="5417201"/>
            <a:ext cx="845057" cy="473682"/>
          </a:xfrm>
          <a:prstGeom prst="rect">
            <a:avLst/>
          </a:prstGeom>
          <a:noFill/>
        </p:spPr>
        <p:txBody>
          <a:bodyPr wrap="square" rtlCol="0">
            <a:spAutoFit/>
          </a:bodyPr>
          <a:lstStyle/>
          <a:p>
            <a:r>
              <a:rPr lang="en-US" sz="2400" dirty="0"/>
              <a:t>3️⃣</a:t>
            </a:r>
          </a:p>
        </p:txBody>
      </p:sp>
      <p:sp>
        <p:nvSpPr>
          <p:cNvPr id="7" name="TextBox 6">
            <a:extLst>
              <a:ext uri="{FF2B5EF4-FFF2-40B4-BE49-F238E27FC236}">
                <a16:creationId xmlns:a16="http://schemas.microsoft.com/office/drawing/2014/main" id="{F16F50ED-CD25-5349-A8C6-397BB9E90832}"/>
              </a:ext>
            </a:extLst>
          </p:cNvPr>
          <p:cNvSpPr txBox="1"/>
          <p:nvPr/>
        </p:nvSpPr>
        <p:spPr>
          <a:xfrm>
            <a:off x="12706350" y="6172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3662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8" grpId="0"/>
      <p:bldP spid="30" grpId="0" animBg="1"/>
      <p:bldP spid="31" grpId="0"/>
      <p:bldP spid="32" grpId="0" animBg="1"/>
      <p:bldP spid="33" grpId="0"/>
      <p:bldP spid="34" grpId="0" animBg="1"/>
      <p:bldP spid="35" grpId="0" animBg="1"/>
      <p:bldP spid="36" grpId="0" animBg="1"/>
      <p:bldP spid="37" grpId="0"/>
      <p:bldP spid="38" grpId="0"/>
      <p:bldP spid="39" grpId="0"/>
      <p:bldP spid="2" grpId="0"/>
      <p:bldP spid="3" grpId="0"/>
      <p:bldP spid="4" grpId="0"/>
      <p:bldP spid="27" grpId="0"/>
      <p:bldP spid="28" grpId="0"/>
      <p:bldP spid="29"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AEE7FB-C2F3-3241-8483-3B8B7C1160FA}"/>
              </a:ext>
            </a:extLst>
          </p:cNvPr>
          <p:cNvPicPr>
            <a:picLocks noChangeAspect="1"/>
          </p:cNvPicPr>
          <p:nvPr/>
        </p:nvPicPr>
        <p:blipFill>
          <a:blip r:embed="rId3"/>
          <a:stretch>
            <a:fillRect/>
          </a:stretch>
        </p:blipFill>
        <p:spPr>
          <a:xfrm>
            <a:off x="0" y="0"/>
            <a:ext cx="4572000" cy="6858000"/>
          </a:xfrm>
          <a:prstGeom prst="rect">
            <a:avLst/>
          </a:prstGeom>
        </p:spPr>
      </p:pic>
      <p:pic>
        <p:nvPicPr>
          <p:cNvPr id="5" name="Picture 4">
            <a:extLst>
              <a:ext uri="{FF2B5EF4-FFF2-40B4-BE49-F238E27FC236}">
                <a16:creationId xmlns:a16="http://schemas.microsoft.com/office/drawing/2014/main" id="{6FDB3B72-D8AB-044E-A219-F570C650A8F5}"/>
              </a:ext>
            </a:extLst>
          </p:cNvPr>
          <p:cNvPicPr>
            <a:picLocks noChangeAspect="1"/>
          </p:cNvPicPr>
          <p:nvPr/>
        </p:nvPicPr>
        <p:blipFill>
          <a:blip r:embed="rId4"/>
          <a:stretch>
            <a:fillRect/>
          </a:stretch>
        </p:blipFill>
        <p:spPr>
          <a:xfrm>
            <a:off x="7056408" y="0"/>
            <a:ext cx="5135592" cy="6847456"/>
          </a:xfrm>
          <a:prstGeom prst="rect">
            <a:avLst/>
          </a:prstGeom>
        </p:spPr>
      </p:pic>
    </p:spTree>
    <p:extLst>
      <p:ext uri="{BB962C8B-B14F-4D97-AF65-F5344CB8AC3E}">
        <p14:creationId xmlns:p14="http://schemas.microsoft.com/office/powerpoint/2010/main" val="3949843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B5DCE7-0BBF-554E-A06B-41B11CF35AB3}"/>
              </a:ext>
            </a:extLst>
          </p:cNvPr>
          <p:cNvPicPr>
            <a:picLocks noChangeAspect="1"/>
          </p:cNvPicPr>
          <p:nvPr/>
        </p:nvPicPr>
        <p:blipFill>
          <a:blip r:embed="rId2"/>
          <a:stretch>
            <a:fillRect/>
          </a:stretch>
        </p:blipFill>
        <p:spPr>
          <a:xfrm>
            <a:off x="0" y="2822"/>
            <a:ext cx="12192000" cy="6852356"/>
          </a:xfrm>
          <a:prstGeom prst="rect">
            <a:avLst/>
          </a:prstGeom>
        </p:spPr>
      </p:pic>
      <p:sp>
        <p:nvSpPr>
          <p:cNvPr id="3" name="Google Shape;134;p17">
            <a:extLst>
              <a:ext uri="{FF2B5EF4-FFF2-40B4-BE49-F238E27FC236}">
                <a16:creationId xmlns:a16="http://schemas.microsoft.com/office/drawing/2014/main" id="{36BCADBE-D91C-CE4A-911D-A8781436D998}"/>
              </a:ext>
            </a:extLst>
          </p:cNvPr>
          <p:cNvSpPr txBox="1"/>
          <p:nvPr/>
        </p:nvSpPr>
        <p:spPr>
          <a:xfrm>
            <a:off x="268907" y="252357"/>
            <a:ext cx="2832000" cy="8565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4500" b="1" dirty="0">
                <a:solidFill>
                  <a:srgbClr val="FFFF00"/>
                </a:solidFill>
                <a:latin typeface="Calibri"/>
                <a:ea typeface="Calibri"/>
                <a:cs typeface="Calibri"/>
                <a:sym typeface="Calibri"/>
              </a:rPr>
              <a:t>Clipping the pelvic fin</a:t>
            </a:r>
            <a:endParaRPr sz="4500" b="1" dirty="0">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1152739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7BFE3-89E1-844B-AAC8-CF1A3439B16A}"/>
              </a:ext>
            </a:extLst>
          </p:cNvPr>
          <p:cNvPicPr>
            <a:picLocks noChangeAspect="1"/>
          </p:cNvPicPr>
          <p:nvPr/>
        </p:nvPicPr>
        <p:blipFill>
          <a:blip r:embed="rId3"/>
          <a:stretch>
            <a:fillRect/>
          </a:stretch>
        </p:blipFill>
        <p:spPr>
          <a:xfrm>
            <a:off x="3048000" y="0"/>
            <a:ext cx="9144000" cy="6858000"/>
          </a:xfrm>
          <a:prstGeom prst="rect">
            <a:avLst/>
          </a:prstGeom>
        </p:spPr>
      </p:pic>
      <p:pic>
        <p:nvPicPr>
          <p:cNvPr id="4" name="Picture 3">
            <a:extLst>
              <a:ext uri="{FF2B5EF4-FFF2-40B4-BE49-F238E27FC236}">
                <a16:creationId xmlns:a16="http://schemas.microsoft.com/office/drawing/2014/main" id="{5084BE1F-E2E2-744A-9E88-37819F6AA4A4}"/>
              </a:ext>
            </a:extLst>
          </p:cNvPr>
          <p:cNvPicPr>
            <a:picLocks noChangeAspect="1"/>
          </p:cNvPicPr>
          <p:nvPr/>
        </p:nvPicPr>
        <p:blipFill>
          <a:blip r:embed="rId4"/>
          <a:stretch>
            <a:fillRect/>
          </a:stretch>
        </p:blipFill>
        <p:spPr>
          <a:xfrm>
            <a:off x="0" y="0"/>
            <a:ext cx="5143500" cy="6858000"/>
          </a:xfrm>
          <a:prstGeom prst="rect">
            <a:avLst/>
          </a:prstGeom>
        </p:spPr>
      </p:pic>
      <p:sp>
        <p:nvSpPr>
          <p:cNvPr id="5" name="Google Shape;134;p17">
            <a:extLst>
              <a:ext uri="{FF2B5EF4-FFF2-40B4-BE49-F238E27FC236}">
                <a16:creationId xmlns:a16="http://schemas.microsoft.com/office/drawing/2014/main" id="{10015B12-3624-AA45-960D-9012AE905333}"/>
              </a:ext>
            </a:extLst>
          </p:cNvPr>
          <p:cNvSpPr txBox="1"/>
          <p:nvPr/>
        </p:nvSpPr>
        <p:spPr>
          <a:xfrm>
            <a:off x="268907" y="252357"/>
            <a:ext cx="2832000" cy="8565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4500" b="1" dirty="0">
                <a:solidFill>
                  <a:srgbClr val="FFFF00"/>
                </a:solidFill>
                <a:latin typeface="Calibri"/>
                <a:ea typeface="Calibri"/>
                <a:cs typeface="Calibri"/>
                <a:sym typeface="Calibri"/>
              </a:rPr>
              <a:t>Fin clip kits</a:t>
            </a:r>
            <a:endParaRPr sz="4500" b="1" dirty="0">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3437489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0DF39-FAC0-294E-A87D-AC873CBAA4C1}"/>
              </a:ext>
            </a:extLst>
          </p:cNvPr>
          <p:cNvPicPr>
            <a:picLocks noChangeAspect="1"/>
          </p:cNvPicPr>
          <p:nvPr/>
        </p:nvPicPr>
        <p:blipFill>
          <a:blip r:embed="rId2"/>
          <a:stretch>
            <a:fillRect/>
          </a:stretch>
        </p:blipFill>
        <p:spPr>
          <a:xfrm>
            <a:off x="7048500" y="0"/>
            <a:ext cx="5143500" cy="6858000"/>
          </a:xfrm>
          <a:prstGeom prst="rect">
            <a:avLst/>
          </a:prstGeom>
        </p:spPr>
      </p:pic>
      <p:pic>
        <p:nvPicPr>
          <p:cNvPr id="5" name="Picture 4">
            <a:extLst>
              <a:ext uri="{FF2B5EF4-FFF2-40B4-BE49-F238E27FC236}">
                <a16:creationId xmlns:a16="http://schemas.microsoft.com/office/drawing/2014/main" id="{AF7E004F-6DF9-F048-AF1D-1FB775BB92B4}"/>
              </a:ext>
            </a:extLst>
          </p:cNvPr>
          <p:cNvPicPr>
            <a:picLocks noChangeAspect="1"/>
          </p:cNvPicPr>
          <p:nvPr/>
        </p:nvPicPr>
        <p:blipFill>
          <a:blip r:embed="rId3"/>
          <a:stretch>
            <a:fillRect/>
          </a:stretch>
        </p:blipFill>
        <p:spPr>
          <a:xfrm>
            <a:off x="0" y="0"/>
            <a:ext cx="5143500" cy="6858000"/>
          </a:xfrm>
          <a:prstGeom prst="rect">
            <a:avLst/>
          </a:prstGeom>
        </p:spPr>
      </p:pic>
      <p:sp>
        <p:nvSpPr>
          <p:cNvPr id="4" name="Google Shape;142;p18">
            <a:extLst>
              <a:ext uri="{FF2B5EF4-FFF2-40B4-BE49-F238E27FC236}">
                <a16:creationId xmlns:a16="http://schemas.microsoft.com/office/drawing/2014/main" id="{FFF75455-498D-8B41-8403-F8EB69D8AEDE}"/>
              </a:ext>
            </a:extLst>
          </p:cNvPr>
          <p:cNvSpPr txBox="1"/>
          <p:nvPr/>
        </p:nvSpPr>
        <p:spPr>
          <a:xfrm>
            <a:off x="221601" y="0"/>
            <a:ext cx="4921899" cy="8565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4500" b="1" dirty="0">
                <a:solidFill>
                  <a:srgbClr val="FFFF00"/>
                </a:solidFill>
                <a:latin typeface="Calibri"/>
                <a:ea typeface="Calibri"/>
                <a:cs typeface="Calibri"/>
                <a:sym typeface="Calibri"/>
              </a:rPr>
              <a:t>Extracting DNA for PCR</a:t>
            </a:r>
            <a:endParaRPr sz="4500" b="1" dirty="0">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3219535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32293-C86E-F946-AD6D-DF7EAD2721BA}"/>
              </a:ext>
            </a:extLst>
          </p:cNvPr>
          <p:cNvPicPr>
            <a:picLocks noChangeAspect="1"/>
          </p:cNvPicPr>
          <p:nvPr/>
        </p:nvPicPr>
        <p:blipFill>
          <a:blip r:embed="rId2"/>
          <a:stretch>
            <a:fillRect/>
          </a:stretch>
        </p:blipFill>
        <p:spPr>
          <a:xfrm>
            <a:off x="0" y="0"/>
            <a:ext cx="5143500" cy="6858000"/>
          </a:xfrm>
          <a:prstGeom prst="rect">
            <a:avLst/>
          </a:prstGeom>
        </p:spPr>
      </p:pic>
      <p:pic>
        <p:nvPicPr>
          <p:cNvPr id="5" name="Picture 4">
            <a:extLst>
              <a:ext uri="{FF2B5EF4-FFF2-40B4-BE49-F238E27FC236}">
                <a16:creationId xmlns:a16="http://schemas.microsoft.com/office/drawing/2014/main" id="{56514B08-B1F5-2042-8E56-D75BAF2FE94C}"/>
              </a:ext>
            </a:extLst>
          </p:cNvPr>
          <p:cNvPicPr>
            <a:picLocks noChangeAspect="1"/>
          </p:cNvPicPr>
          <p:nvPr/>
        </p:nvPicPr>
        <p:blipFill>
          <a:blip r:embed="rId3"/>
          <a:stretch>
            <a:fillRect/>
          </a:stretch>
        </p:blipFill>
        <p:spPr>
          <a:xfrm>
            <a:off x="7048500" y="0"/>
            <a:ext cx="5143500" cy="6858000"/>
          </a:xfrm>
          <a:prstGeom prst="rect">
            <a:avLst/>
          </a:prstGeom>
        </p:spPr>
      </p:pic>
    </p:spTree>
    <p:extLst>
      <p:ext uri="{BB962C8B-B14F-4D97-AF65-F5344CB8AC3E}">
        <p14:creationId xmlns:p14="http://schemas.microsoft.com/office/powerpoint/2010/main" val="792636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423</Words>
  <Application>Microsoft Macintosh PowerPoint</Application>
  <PresentationFormat>Widescreen</PresentationFormat>
  <Paragraphs>33</Paragraphs>
  <Slides>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Schultheis</dc:creator>
  <cp:lastModifiedBy>Liz Schultheis</cp:lastModifiedBy>
  <cp:revision>27</cp:revision>
  <dcterms:created xsi:type="dcterms:W3CDTF">2019-11-08T13:25:06Z</dcterms:created>
  <dcterms:modified xsi:type="dcterms:W3CDTF">2019-12-20T20:45:50Z</dcterms:modified>
</cp:coreProperties>
</file>