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7" r:id="rId2"/>
    <p:sldId id="816" r:id="rId3"/>
    <p:sldId id="817" r:id="rId4"/>
    <p:sldId id="819" r:id="rId5"/>
    <p:sldId id="802" r:id="rId6"/>
    <p:sldId id="7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p:restoredTop sz="62500"/>
  </p:normalViewPr>
  <p:slideViewPr>
    <p:cSldViewPr snapToGrid="0" snapToObjects="1">
      <p:cViewPr varScale="1">
        <p:scale>
          <a:sx n="65" d="100"/>
          <a:sy n="65" d="100"/>
        </p:scale>
        <p:origin x="232"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97953-3C89-F740-A639-3B8F94510792}" type="datetimeFigureOut">
              <a:rPr lang="en-US" smtClean="0"/>
              <a:t>10/14/19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84D9E-08CA-2546-845B-6D443DFE3632}" type="slidenum">
              <a:rPr lang="en-US" smtClean="0"/>
              <a:t>‹#›</a:t>
            </a:fld>
            <a:endParaRPr lang="en-US"/>
          </a:p>
        </p:txBody>
      </p:sp>
    </p:spTree>
    <p:extLst>
      <p:ext uri="{BB962C8B-B14F-4D97-AF65-F5344CB8AC3E}">
        <p14:creationId xmlns:p14="http://schemas.microsoft.com/office/powerpoint/2010/main" val="3764215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84D9E-08CA-2546-845B-6D443DFE3632}" type="slidenum">
              <a:rPr lang="en-US" smtClean="0"/>
              <a:t>1</a:t>
            </a:fld>
            <a:endParaRPr lang="en-US"/>
          </a:p>
        </p:txBody>
      </p:sp>
    </p:spTree>
    <p:extLst>
      <p:ext uri="{BB962C8B-B14F-4D97-AF65-F5344CB8AC3E}">
        <p14:creationId xmlns:p14="http://schemas.microsoft.com/office/powerpoint/2010/main" val="320718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400" b="1" dirty="0"/>
              <a:t>“Arctic”: </a:t>
            </a:r>
            <a:r>
              <a:rPr lang="en-US" altLang="en-US" sz="2400" dirty="0"/>
              <a:t>Not geographically isolated, Glacial refuges, Ice-free coastal zone in summer, Relatively high plant and animal diversity</a:t>
            </a:r>
          </a:p>
          <a:p>
            <a:pPr marL="0" indent="0">
              <a:buNone/>
            </a:pPr>
            <a:endParaRPr lang="en-US" altLang="en-US" sz="2400" b="0" dirty="0"/>
          </a:p>
          <a:p>
            <a:pPr lvl="1" indent="-342900">
              <a:buFont typeface="+mj-lt"/>
              <a:buAutoNum type="arabicPeriod"/>
            </a:pPr>
            <a:r>
              <a:rPr lang="en-US" altLang="en-US" sz="2400" dirty="0"/>
              <a:t>Polar region above the “Arctic circle” </a:t>
            </a:r>
            <a:r>
              <a:rPr lang="en-US" sz="2400" dirty="0"/>
              <a:t>66° 33’N</a:t>
            </a:r>
          </a:p>
          <a:p>
            <a:pPr lvl="1" indent="-342900">
              <a:buFont typeface="+mj-lt"/>
              <a:buAutoNum type="arabicPeriod"/>
            </a:pPr>
            <a:r>
              <a:rPr lang="en-US" sz="2400" dirty="0"/>
              <a:t>Sun does not set and does not rise for at least one day per year</a:t>
            </a:r>
          </a:p>
          <a:p>
            <a:pPr lvl="1" indent="-342900">
              <a:buFont typeface="+mj-lt"/>
              <a:buAutoNum type="arabicPeriod"/>
            </a:pPr>
            <a:r>
              <a:rPr lang="en-US" altLang="en-US" sz="2400" dirty="0"/>
              <a:t>Region where average temperature for warmest month (July) is below 10</a:t>
            </a:r>
            <a:r>
              <a:rPr lang="en-US" sz="2400" dirty="0"/>
              <a:t>°C (</a:t>
            </a:r>
            <a:r>
              <a:rPr lang="en-US" sz="2400" dirty="0" err="1"/>
              <a:t>Koppen</a:t>
            </a:r>
            <a:r>
              <a:rPr lang="en-US" sz="2400" dirty="0"/>
              <a:t> 1923)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CC1F876-3D0C-E24F-BBA4-B8FFE9DE25A2}" type="slidenum">
              <a:rPr lang="en-US" smtClean="0"/>
              <a:t>2</a:t>
            </a:fld>
            <a:endParaRPr lang="en-US"/>
          </a:p>
        </p:txBody>
      </p:sp>
    </p:spTree>
    <p:extLst>
      <p:ext uri="{BB962C8B-B14F-4D97-AF65-F5344CB8AC3E}">
        <p14:creationId xmlns:p14="http://schemas.microsoft.com/office/powerpoint/2010/main" val="378337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Land with underlying </a:t>
            </a:r>
            <a:r>
              <a:rPr lang="en-US" sz="1200" b="1" i="0" u="none" strike="noStrike" kern="1200" dirty="0">
                <a:solidFill>
                  <a:schemeClr val="tx1"/>
                </a:solidFill>
                <a:effectLst/>
                <a:latin typeface="+mn-lt"/>
                <a:ea typeface="+mn-ea"/>
                <a:cs typeface="+mn-cs"/>
              </a:rPr>
              <a:t>permafrost</a:t>
            </a:r>
            <a:r>
              <a:rPr lang="en-US" sz="1200" b="0" i="0" u="none" strike="noStrike" kern="1200" dirty="0">
                <a:solidFill>
                  <a:schemeClr val="tx1"/>
                </a:solidFill>
                <a:effectLst/>
                <a:latin typeface="+mn-lt"/>
                <a:ea typeface="+mn-ea"/>
                <a:cs typeface="+mn-cs"/>
              </a:rPr>
              <a:t> is called </a:t>
            </a:r>
            <a:r>
              <a:rPr lang="en-US" sz="1200" b="1" i="0" u="none" strike="noStrike" kern="1200" dirty="0">
                <a:solidFill>
                  <a:schemeClr val="tx1"/>
                </a:solidFill>
                <a:effectLst/>
                <a:latin typeface="+mn-lt"/>
                <a:ea typeface="+mn-ea"/>
                <a:cs typeface="+mn-cs"/>
              </a:rPr>
              <a:t>tundra</a:t>
            </a:r>
            <a:r>
              <a:rPr lang="en-US" sz="1200" b="0" i="0" u="none" strike="noStrike" kern="1200" dirty="0">
                <a:solidFill>
                  <a:schemeClr val="tx1"/>
                </a:solidFill>
                <a:effectLst/>
                <a:latin typeface="+mn-lt"/>
                <a:ea typeface="+mn-ea"/>
                <a:cs typeface="+mn-cs"/>
              </a:rPr>
              <a:t>. The arctic </a:t>
            </a:r>
            <a:r>
              <a:rPr lang="en-US" sz="1200" b="1" i="0" u="none" strike="noStrike" kern="1200" dirty="0">
                <a:solidFill>
                  <a:schemeClr val="tx1"/>
                </a:solidFill>
                <a:effectLst/>
                <a:latin typeface="+mn-lt"/>
                <a:ea typeface="+mn-ea"/>
                <a:cs typeface="+mn-cs"/>
              </a:rPr>
              <a:t>tundra</a:t>
            </a:r>
            <a:r>
              <a:rPr lang="en-US" sz="1200" b="0" i="0" u="none" strike="noStrike" kern="1200" dirty="0">
                <a:solidFill>
                  <a:schemeClr val="tx1"/>
                </a:solidFill>
                <a:effectLst/>
                <a:latin typeface="+mn-lt"/>
                <a:ea typeface="+mn-ea"/>
                <a:cs typeface="+mn-cs"/>
              </a:rPr>
              <a:t> is stark and treeless. Roots can't penetrate the frozen soil, so only moss, lichen, and low shrubs can grow there. In summer, the topmost layer of the </a:t>
            </a:r>
            <a:r>
              <a:rPr lang="en-US" sz="1200" b="1" i="0" u="none" strike="noStrike" kern="1200" dirty="0">
                <a:solidFill>
                  <a:schemeClr val="tx1"/>
                </a:solidFill>
                <a:effectLst/>
                <a:latin typeface="+mn-lt"/>
                <a:ea typeface="+mn-ea"/>
                <a:cs typeface="+mn-cs"/>
              </a:rPr>
              <a:t>permafrost</a:t>
            </a:r>
            <a:r>
              <a:rPr lang="en-US" sz="1200" b="0" i="0" u="none" strike="noStrike" kern="1200" dirty="0">
                <a:solidFill>
                  <a:schemeClr val="tx1"/>
                </a:solidFill>
                <a:effectLst/>
                <a:latin typeface="+mn-lt"/>
                <a:ea typeface="+mn-ea"/>
                <a:cs typeface="+mn-cs"/>
              </a:rPr>
              <a:t> melts, leaving behind soggy ground, marshes, bogs, and lakes.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Above-ground: </a:t>
            </a:r>
            <a:r>
              <a:rPr lang="en-US" sz="1200" dirty="0"/>
              <a:t>Many permafrost landscapes can be recognized by distinct patterning of surface formed by repeated deep freezing in winter. Why? </a:t>
            </a:r>
            <a:r>
              <a:rPr lang="en-US" sz="1200" b="0" i="0" u="none" strike="noStrike" kern="1200" dirty="0">
                <a:solidFill>
                  <a:schemeClr val="tx1"/>
                </a:solidFill>
                <a:effectLst/>
                <a:latin typeface="+mn-lt"/>
                <a:ea typeface="+mn-ea"/>
                <a:cs typeface="+mn-cs"/>
              </a:rPr>
              <a:t>The very cold Arctic winter temperatures  cause the frozen soils to contract across the land surface, resulting in a regular pattern of cracks much like drying cracks. Subsequently, the </a:t>
            </a:r>
            <a:r>
              <a:rPr lang="en-US" sz="1200" b="0" i="0" u="none" strike="noStrike" kern="1200" dirty="0" err="1">
                <a:solidFill>
                  <a:schemeClr val="tx1"/>
                </a:solidFill>
                <a:effectLst/>
                <a:latin typeface="+mn-lt"/>
                <a:ea typeface="+mn-ea"/>
                <a:cs typeface="+mn-cs"/>
              </a:rPr>
              <a:t>centimetre</a:t>
            </a:r>
            <a:r>
              <a:rPr lang="en-US" sz="1200" b="0" i="0" u="none" strike="noStrike" kern="1200" dirty="0">
                <a:solidFill>
                  <a:schemeClr val="tx1"/>
                </a:solidFill>
                <a:effectLst/>
                <a:latin typeface="+mn-lt"/>
                <a:ea typeface="+mn-ea"/>
                <a:cs typeface="+mn-cs"/>
              </a:rPr>
              <a:t>-wide and meter-deep cracks are then filled with snow melt water during the spring thaw. Thanks to the soil’s intense cold, the water then refreezes, creating vertical veins of ice that grow over decades to millennia into ice wedges.</a:t>
            </a:r>
            <a:endParaRPr lang="en-US" dirty="0"/>
          </a:p>
          <a:p>
            <a:pPr marL="0" indent="0">
              <a:buNone/>
            </a:pPr>
            <a:endParaRPr lang="en-US" sz="1200" dirty="0"/>
          </a:p>
          <a:p>
            <a:pPr marL="0" indent="0">
              <a:buNone/>
            </a:pPr>
            <a:r>
              <a:rPr lang="en-US" sz="1200" b="1" dirty="0"/>
              <a:t>Below-ground: </a:t>
            </a:r>
            <a:r>
              <a:rPr lang="en-US" sz="1200" dirty="0"/>
              <a:t>“Permanently” frozen soil and rock. </a:t>
            </a:r>
            <a:r>
              <a:rPr lang="en-US" sz="1200" b="0" i="0" u="none" strike="noStrike" kern="1200" dirty="0">
                <a:solidFill>
                  <a:schemeClr val="tx1"/>
                </a:solidFill>
                <a:effectLst/>
                <a:latin typeface="+mn-lt"/>
                <a:ea typeface="+mn-ea"/>
                <a:cs typeface="+mn-cs"/>
              </a:rPr>
              <a:t>Permafrost is the Earth's largest "carbon sink". All the permafrost in the world stores more that twice the carbon that is present in the atmosphere (quoted from an interview posted on the NSIDC Web site). Under temperate conditions, dead animal and plant matter decays, releasing carbon dioxide and methane into the atmosphere. Frozen plant and animal matter does not decay, however (think about the frozen remains of human ancestors that have been discovered in recent years, like the Neolithic Ice Man Otzi, discovered in Germany in 1991). Some areas of permafrost have been frozen for thousands of years, preserving the plant and animal material trapped in its soils.</a:t>
            </a:r>
          </a:p>
          <a:p>
            <a:endParaRPr lang="en-US" dirty="0"/>
          </a:p>
        </p:txBody>
      </p:sp>
      <p:sp>
        <p:nvSpPr>
          <p:cNvPr id="4" name="Slide Number Placeholder 3"/>
          <p:cNvSpPr>
            <a:spLocks noGrp="1"/>
          </p:cNvSpPr>
          <p:nvPr>
            <p:ph type="sldNum" sz="quarter" idx="5"/>
          </p:nvPr>
        </p:nvSpPr>
        <p:spPr/>
        <p:txBody>
          <a:bodyPr/>
          <a:lstStyle/>
          <a:p>
            <a:fld id="{1CC1F876-3D0C-E24F-BBA4-B8FFE9DE25A2}" type="slidenum">
              <a:rPr lang="en-US" smtClean="0"/>
              <a:t>3</a:t>
            </a:fld>
            <a:endParaRPr lang="en-US"/>
          </a:p>
        </p:txBody>
      </p:sp>
    </p:spTree>
    <p:extLst>
      <p:ext uri="{BB962C8B-B14F-4D97-AF65-F5344CB8AC3E}">
        <p14:creationId xmlns:p14="http://schemas.microsoft.com/office/powerpoint/2010/main" val="261772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Above-ground: </a:t>
            </a:r>
            <a:r>
              <a:rPr lang="en-US" sz="1200" dirty="0"/>
              <a:t>Many permafrost landscapes can be recognized by distinct patterning of surface formed by repeated deep freezing in winter. Why? </a:t>
            </a:r>
            <a:r>
              <a:rPr lang="en-US" sz="1200" b="0" i="0" u="none" strike="noStrike" kern="1200" dirty="0">
                <a:solidFill>
                  <a:schemeClr val="tx1"/>
                </a:solidFill>
                <a:effectLst/>
                <a:latin typeface="+mn-lt"/>
                <a:ea typeface="+mn-ea"/>
                <a:cs typeface="+mn-cs"/>
              </a:rPr>
              <a:t>The very cold Arctic winter temperatures  cause the frozen soils to contract across the land surface, resulting in a regular pattern of cracks much like drying cracks. Subsequently, the </a:t>
            </a:r>
            <a:r>
              <a:rPr lang="en-US" sz="1200" b="0" i="0" u="none" strike="noStrike" kern="1200" dirty="0" err="1">
                <a:solidFill>
                  <a:schemeClr val="tx1"/>
                </a:solidFill>
                <a:effectLst/>
                <a:latin typeface="+mn-lt"/>
                <a:ea typeface="+mn-ea"/>
                <a:cs typeface="+mn-cs"/>
              </a:rPr>
              <a:t>centimetre</a:t>
            </a:r>
            <a:r>
              <a:rPr lang="en-US" sz="1200" b="0" i="0" u="none" strike="noStrike" kern="1200" dirty="0">
                <a:solidFill>
                  <a:schemeClr val="tx1"/>
                </a:solidFill>
                <a:effectLst/>
                <a:latin typeface="+mn-lt"/>
                <a:ea typeface="+mn-ea"/>
                <a:cs typeface="+mn-cs"/>
              </a:rPr>
              <a:t>-wide and meter-deep cracks are then filled with snow melt water during the spring thaw. Thanks to the soil’s intense cold, the water then refreezes, creating vertical veins of ice that grow over decades to millennia into ice wedges.</a:t>
            </a:r>
            <a:endParaRPr lang="en-US" dirty="0"/>
          </a:p>
          <a:p>
            <a:pPr marL="0" indent="0">
              <a:buNone/>
            </a:pPr>
            <a:endParaRPr lang="en-US" sz="1200" dirty="0"/>
          </a:p>
          <a:p>
            <a:pPr marL="0" indent="0">
              <a:buNone/>
            </a:pPr>
            <a:r>
              <a:rPr lang="en-US" sz="1200" b="1" dirty="0"/>
              <a:t>Below-ground: </a:t>
            </a:r>
            <a:r>
              <a:rPr lang="en-US" sz="1200" dirty="0"/>
              <a:t>“Permanently” frozen soil and rock. </a:t>
            </a:r>
            <a:r>
              <a:rPr lang="en-US" sz="1200" b="0" i="0" u="none" strike="noStrike" kern="1200" dirty="0">
                <a:solidFill>
                  <a:schemeClr val="tx1"/>
                </a:solidFill>
                <a:effectLst/>
                <a:latin typeface="+mn-lt"/>
                <a:ea typeface="+mn-ea"/>
                <a:cs typeface="+mn-cs"/>
              </a:rPr>
              <a:t>Permafrost is the Earth's largest "carbon sink". All the permafrost in the world stores more that twice the carbon that is present in the atmosphere (quoted from an interview posted on the NSIDC Web site). Under temperate conditions, dead animal and plant matter decays, releasing carbon dioxide and methane into the atmosphere. Frozen plant and animal matter does not decay, however (think about the frozen remains of human ancestors that have been discovered in recent years, like the Neolithic Ice Man Otzi, discovered in Germany in 1991). Some areas of permafrost have been frozen for thousands of years, preserving the plant and animal material trapped in its soils.</a:t>
            </a:r>
          </a:p>
          <a:p>
            <a:endParaRPr lang="en-US" dirty="0"/>
          </a:p>
        </p:txBody>
      </p:sp>
      <p:sp>
        <p:nvSpPr>
          <p:cNvPr id="4" name="Slide Number Placeholder 3"/>
          <p:cNvSpPr>
            <a:spLocks noGrp="1"/>
          </p:cNvSpPr>
          <p:nvPr>
            <p:ph type="sldNum" sz="quarter" idx="5"/>
          </p:nvPr>
        </p:nvSpPr>
        <p:spPr/>
        <p:txBody>
          <a:bodyPr/>
          <a:lstStyle/>
          <a:p>
            <a:fld id="{1CC1F876-3D0C-E24F-BBA4-B8FFE9DE25A2}" type="slidenum">
              <a:rPr lang="en-US" smtClean="0"/>
              <a:t>4</a:t>
            </a:fld>
            <a:endParaRPr lang="en-US"/>
          </a:p>
        </p:txBody>
      </p:sp>
    </p:spTree>
    <p:extLst>
      <p:ext uri="{BB962C8B-B14F-4D97-AF65-F5344CB8AC3E}">
        <p14:creationId xmlns:p14="http://schemas.microsoft.com/office/powerpoint/2010/main" val="2361852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Land with underlying </a:t>
            </a:r>
            <a:r>
              <a:rPr lang="en-US" sz="1200" b="1" i="0" u="none" strike="noStrike" kern="1200" dirty="0">
                <a:solidFill>
                  <a:schemeClr val="tx1"/>
                </a:solidFill>
                <a:effectLst/>
                <a:latin typeface="+mn-lt"/>
                <a:ea typeface="+mn-ea"/>
                <a:cs typeface="+mn-cs"/>
              </a:rPr>
              <a:t>permafrost</a:t>
            </a:r>
            <a:r>
              <a:rPr lang="en-US" sz="1200" b="0" i="0" u="none" strike="noStrike" kern="1200" dirty="0">
                <a:solidFill>
                  <a:schemeClr val="tx1"/>
                </a:solidFill>
                <a:effectLst/>
                <a:latin typeface="+mn-lt"/>
                <a:ea typeface="+mn-ea"/>
                <a:cs typeface="+mn-cs"/>
              </a:rPr>
              <a:t> is called </a:t>
            </a:r>
            <a:r>
              <a:rPr lang="en-US" sz="1200" b="1" i="0" u="none" strike="noStrike" kern="1200" dirty="0">
                <a:solidFill>
                  <a:schemeClr val="tx1"/>
                </a:solidFill>
                <a:effectLst/>
                <a:latin typeface="+mn-lt"/>
                <a:ea typeface="+mn-ea"/>
                <a:cs typeface="+mn-cs"/>
              </a:rPr>
              <a:t>tundra</a:t>
            </a:r>
            <a:r>
              <a:rPr lang="en-US" sz="1200" b="0" i="0" u="none" strike="noStrike" kern="1200" dirty="0">
                <a:solidFill>
                  <a:schemeClr val="tx1"/>
                </a:solidFill>
                <a:effectLst/>
                <a:latin typeface="+mn-lt"/>
                <a:ea typeface="+mn-ea"/>
                <a:cs typeface="+mn-cs"/>
              </a:rPr>
              <a:t>. The arctic </a:t>
            </a:r>
            <a:r>
              <a:rPr lang="en-US" sz="1200" b="1" i="0" u="none" strike="noStrike" kern="1200" dirty="0">
                <a:solidFill>
                  <a:schemeClr val="tx1"/>
                </a:solidFill>
                <a:effectLst/>
                <a:latin typeface="+mn-lt"/>
                <a:ea typeface="+mn-ea"/>
                <a:cs typeface="+mn-cs"/>
              </a:rPr>
              <a:t>tundra</a:t>
            </a:r>
            <a:r>
              <a:rPr lang="en-US" sz="1200" b="0" i="0" u="none" strike="noStrike" kern="1200" dirty="0">
                <a:solidFill>
                  <a:schemeClr val="tx1"/>
                </a:solidFill>
                <a:effectLst/>
                <a:latin typeface="+mn-lt"/>
                <a:ea typeface="+mn-ea"/>
                <a:cs typeface="+mn-cs"/>
              </a:rPr>
              <a:t> is stark and treeless. Roots can't penetrate the frozen soil, so only moss, lichen, and low shrubs can grow there. In summer, the topmost layer of the </a:t>
            </a:r>
            <a:r>
              <a:rPr lang="en-US" sz="1200" b="1" i="0" u="none" strike="noStrike" kern="1200" dirty="0">
                <a:solidFill>
                  <a:schemeClr val="tx1"/>
                </a:solidFill>
                <a:effectLst/>
                <a:latin typeface="+mn-lt"/>
                <a:ea typeface="+mn-ea"/>
                <a:cs typeface="+mn-cs"/>
              </a:rPr>
              <a:t>permafrost</a:t>
            </a:r>
            <a:r>
              <a:rPr lang="en-US" sz="1200" b="0" i="0" u="none" strike="noStrike" kern="1200" dirty="0">
                <a:solidFill>
                  <a:schemeClr val="tx1"/>
                </a:solidFill>
                <a:effectLst/>
                <a:latin typeface="+mn-lt"/>
                <a:ea typeface="+mn-ea"/>
                <a:cs typeface="+mn-cs"/>
              </a:rPr>
              <a:t> melts, leaving behind soggy ground, marshes, bogs, and lakes.</a:t>
            </a:r>
            <a:endParaRPr lang="en-US" dirty="0"/>
          </a:p>
          <a:p>
            <a:endParaRPr lang="en-US" dirty="0"/>
          </a:p>
        </p:txBody>
      </p:sp>
      <p:sp>
        <p:nvSpPr>
          <p:cNvPr id="4" name="Slide Number Placeholder 3"/>
          <p:cNvSpPr>
            <a:spLocks noGrp="1"/>
          </p:cNvSpPr>
          <p:nvPr>
            <p:ph type="sldNum" sz="quarter" idx="5"/>
          </p:nvPr>
        </p:nvSpPr>
        <p:spPr/>
        <p:txBody>
          <a:bodyPr/>
          <a:lstStyle/>
          <a:p>
            <a:fld id="{1CC1F876-3D0C-E24F-BBA4-B8FFE9DE25A2}" type="slidenum">
              <a:rPr lang="en-US" smtClean="0"/>
              <a:t>5</a:t>
            </a:fld>
            <a:endParaRPr lang="en-US"/>
          </a:p>
        </p:txBody>
      </p:sp>
    </p:spTree>
    <p:extLst>
      <p:ext uri="{BB962C8B-B14F-4D97-AF65-F5344CB8AC3E}">
        <p14:creationId xmlns:p14="http://schemas.microsoft.com/office/powerpoint/2010/main" val="368108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Toolik Field Station website: https://</a:t>
            </a:r>
            <a:r>
              <a:rPr lang="en-US" dirty="0" err="1"/>
              <a:t>toolik.alaska.edu</a:t>
            </a:r>
            <a:r>
              <a:rPr lang="en-US" dirty="0"/>
              <a:t> </a:t>
            </a:r>
          </a:p>
          <a:p>
            <a:endParaRPr lang="en-US" dirty="0"/>
          </a:p>
        </p:txBody>
      </p:sp>
      <p:sp>
        <p:nvSpPr>
          <p:cNvPr id="4" name="Slide Number Placeholder 3"/>
          <p:cNvSpPr>
            <a:spLocks noGrp="1"/>
          </p:cNvSpPr>
          <p:nvPr>
            <p:ph type="sldNum" sz="quarter" idx="5"/>
          </p:nvPr>
        </p:nvSpPr>
        <p:spPr/>
        <p:txBody>
          <a:bodyPr/>
          <a:lstStyle/>
          <a:p>
            <a:fld id="{C5784D9E-08CA-2546-845B-6D443DFE3632}" type="slidenum">
              <a:rPr lang="en-US" smtClean="0"/>
              <a:t>6</a:t>
            </a:fld>
            <a:endParaRPr lang="en-US"/>
          </a:p>
        </p:txBody>
      </p:sp>
    </p:spTree>
    <p:extLst>
      <p:ext uri="{BB962C8B-B14F-4D97-AF65-F5344CB8AC3E}">
        <p14:creationId xmlns:p14="http://schemas.microsoft.com/office/powerpoint/2010/main" val="1760782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5E24-8FEB-7C4A-B191-53FE69BADC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36310-4FEC-0B44-8D2E-A1EEE20F3E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7F2E30-F334-B44D-B9CA-6BBA3BDEC088}"/>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5" name="Footer Placeholder 4">
            <a:extLst>
              <a:ext uri="{FF2B5EF4-FFF2-40B4-BE49-F238E27FC236}">
                <a16:creationId xmlns:a16="http://schemas.microsoft.com/office/drawing/2014/main" id="{02157294-3FC3-7848-89B6-490F6DCDA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42CDD8-7FF6-C248-B83D-07907F515205}"/>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1663902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40F7-66D8-884E-A530-A33EB7CE30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7528F-DC8F-B343-8DB5-3523E18257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A8280-E90C-874A-AC31-2F40E7A7F610}"/>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5" name="Footer Placeholder 4">
            <a:extLst>
              <a:ext uri="{FF2B5EF4-FFF2-40B4-BE49-F238E27FC236}">
                <a16:creationId xmlns:a16="http://schemas.microsoft.com/office/drawing/2014/main" id="{E4D4F175-AC80-C041-88A8-227C29961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BC4EF-98D0-D441-AE70-B150984D989F}"/>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235581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60736B-91D9-B348-88D4-F77E265BE5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F21DF-FF8C-F847-AFF0-AAF2E1F59F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19489-B21F-7543-BA76-10E4298012DD}"/>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5" name="Footer Placeholder 4">
            <a:extLst>
              <a:ext uri="{FF2B5EF4-FFF2-40B4-BE49-F238E27FC236}">
                <a16:creationId xmlns:a16="http://schemas.microsoft.com/office/drawing/2014/main" id="{C5B7A49C-1927-0F4D-B2A1-5022C650B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E9D34-D0AD-CF4F-BCB6-734BD234422B}"/>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188491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26B8A-9EAA-CB4E-B21D-B19C5F0FA6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8258AF-5455-6449-BF08-659EFAB41D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EF935-CC3B-4E4E-8ED5-752948B2BC21}"/>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5" name="Footer Placeholder 4">
            <a:extLst>
              <a:ext uri="{FF2B5EF4-FFF2-40B4-BE49-F238E27FC236}">
                <a16:creationId xmlns:a16="http://schemas.microsoft.com/office/drawing/2014/main" id="{251A4E62-1716-2548-954D-9F819C841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973BC-3F57-0E44-8590-2A137FC1FB5D}"/>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1405162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4D44-8EEA-6247-A73D-1C2FF3D4A6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8C09B0-0799-8C45-BAD9-923EBBDE73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6FC835-EB18-9446-8270-882C2DBAAC7A}"/>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5" name="Footer Placeholder 4">
            <a:extLst>
              <a:ext uri="{FF2B5EF4-FFF2-40B4-BE49-F238E27FC236}">
                <a16:creationId xmlns:a16="http://schemas.microsoft.com/office/drawing/2014/main" id="{802825C0-3469-7347-8FE1-BB6368432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7AF86-AED0-D94D-BB36-F8F9E3D9DF8B}"/>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80452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775A-225D-B245-AA4D-F9976E7A88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3F9C3-25EF-B94F-A38B-4555B4C4A2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1A3574-7E1C-614C-8385-F30E3E61C2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09885-E79D-0341-A814-86F470C1919B}"/>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6" name="Footer Placeholder 5">
            <a:extLst>
              <a:ext uri="{FF2B5EF4-FFF2-40B4-BE49-F238E27FC236}">
                <a16:creationId xmlns:a16="http://schemas.microsoft.com/office/drawing/2014/main" id="{278FD5FA-288A-1546-B4DC-9C703F20A4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8FBF0-7C88-E946-A89C-A4C80A8FFC56}"/>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95077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9FFB-150F-ED46-8ABB-705D172896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C720E2-FB34-014F-A4AE-A65E2F776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2955F7-D798-544F-9914-37ECDBA9A2B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186963-33C3-D140-B83F-77538C5807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11EF52-D90D-4F42-815E-03DA06EBEB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26B780-1779-F340-884A-FA4FB3C5FB10}"/>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8" name="Footer Placeholder 7">
            <a:extLst>
              <a:ext uri="{FF2B5EF4-FFF2-40B4-BE49-F238E27FC236}">
                <a16:creationId xmlns:a16="http://schemas.microsoft.com/office/drawing/2014/main" id="{E5999F35-24CA-6E4D-BC7A-EE5261368B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8E2BD5-91D0-724C-8905-AD71570E15E6}"/>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1771244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721D-C55B-A24B-98BD-1212EC9D38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877860-F6F1-1945-A726-73085879F4D2}"/>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4" name="Footer Placeholder 3">
            <a:extLst>
              <a:ext uri="{FF2B5EF4-FFF2-40B4-BE49-F238E27FC236}">
                <a16:creationId xmlns:a16="http://schemas.microsoft.com/office/drawing/2014/main" id="{8C5D5A9E-32C5-E843-84D5-0EE6E8EE36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ABB44-0D97-8545-B922-C010BA309F9C}"/>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1810426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33798F-4AFA-4A48-AE24-DE7EDBBD96CE}"/>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3" name="Footer Placeholder 2">
            <a:extLst>
              <a:ext uri="{FF2B5EF4-FFF2-40B4-BE49-F238E27FC236}">
                <a16:creationId xmlns:a16="http://schemas.microsoft.com/office/drawing/2014/main" id="{74324B3C-845B-0644-BA1C-11AE1183B1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072A87-A521-E74C-9C44-1F6E83FF1750}"/>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2662518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B632-FB68-CA47-81B3-ECAE55FB4D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F3E8E1-26E0-F540-81EC-52E8CD55E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8E3504-7901-654B-84AC-10EF6D298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2159BC-BDE8-054F-B43E-171103819F2F}"/>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6" name="Footer Placeholder 5">
            <a:extLst>
              <a:ext uri="{FF2B5EF4-FFF2-40B4-BE49-F238E27FC236}">
                <a16:creationId xmlns:a16="http://schemas.microsoft.com/office/drawing/2014/main" id="{BE85D5E3-23B0-3F49-B249-E66A1B8C0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3A069-0954-0546-832F-45711210DBD9}"/>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2052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1B50C-06BB-064E-AF31-BD726C88C6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81308E-37AC-9D4C-B4C0-3D8A9F75CA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0E565-6A98-A049-8032-EE254D4487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36FDCB-1AA7-5440-901A-10FF6AEA55FE}"/>
              </a:ext>
            </a:extLst>
          </p:cNvPr>
          <p:cNvSpPr>
            <a:spLocks noGrp="1"/>
          </p:cNvSpPr>
          <p:nvPr>
            <p:ph type="dt" sz="half" idx="10"/>
          </p:nvPr>
        </p:nvSpPr>
        <p:spPr/>
        <p:txBody>
          <a:bodyPr/>
          <a:lstStyle/>
          <a:p>
            <a:fld id="{9CC5137E-0FB4-5842-BED8-463E94B7BAEC}" type="datetimeFigureOut">
              <a:rPr lang="en-US" smtClean="0"/>
              <a:t>10/14/19</a:t>
            </a:fld>
            <a:endParaRPr lang="en-US"/>
          </a:p>
        </p:txBody>
      </p:sp>
      <p:sp>
        <p:nvSpPr>
          <p:cNvPr id="6" name="Footer Placeholder 5">
            <a:extLst>
              <a:ext uri="{FF2B5EF4-FFF2-40B4-BE49-F238E27FC236}">
                <a16:creationId xmlns:a16="http://schemas.microsoft.com/office/drawing/2014/main" id="{3937750A-9764-D042-9625-7168BF2F45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22463-A97F-5D4E-9327-E2D36A4A50E8}"/>
              </a:ext>
            </a:extLst>
          </p:cNvPr>
          <p:cNvSpPr>
            <a:spLocks noGrp="1"/>
          </p:cNvSpPr>
          <p:nvPr>
            <p:ph type="sldNum" sz="quarter" idx="12"/>
          </p:nvPr>
        </p:nvSpPr>
        <p:spPr/>
        <p:txBody>
          <a:bodyPr/>
          <a:lstStyle/>
          <a:p>
            <a:fld id="{4289DE8C-69C6-8840-A5DA-175F7057FEF2}" type="slidenum">
              <a:rPr lang="en-US" smtClean="0"/>
              <a:t>‹#›</a:t>
            </a:fld>
            <a:endParaRPr lang="en-US"/>
          </a:p>
        </p:txBody>
      </p:sp>
    </p:spTree>
    <p:extLst>
      <p:ext uri="{BB962C8B-B14F-4D97-AF65-F5344CB8AC3E}">
        <p14:creationId xmlns:p14="http://schemas.microsoft.com/office/powerpoint/2010/main" val="1441068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8065C8-F487-DD4F-895E-53E0266FF1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349819-7259-3E47-8E79-0F9B4DD0B5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FBE7A-869C-9B43-8FDB-92151DDBBC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5137E-0FB4-5842-BED8-463E94B7BAEC}" type="datetimeFigureOut">
              <a:rPr lang="en-US" smtClean="0"/>
              <a:t>10/14/19</a:t>
            </a:fld>
            <a:endParaRPr lang="en-US"/>
          </a:p>
        </p:txBody>
      </p:sp>
      <p:sp>
        <p:nvSpPr>
          <p:cNvPr id="5" name="Footer Placeholder 4">
            <a:extLst>
              <a:ext uri="{FF2B5EF4-FFF2-40B4-BE49-F238E27FC236}">
                <a16:creationId xmlns:a16="http://schemas.microsoft.com/office/drawing/2014/main" id="{05F23E2C-8218-FA44-A9BA-6BD730AE5B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9616CB-1050-1842-A028-AB04B8A76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9DE8C-69C6-8840-A5DA-175F7057FEF2}" type="slidenum">
              <a:rPr lang="en-US" smtClean="0"/>
              <a:t>‹#›</a:t>
            </a:fld>
            <a:endParaRPr lang="en-US"/>
          </a:p>
        </p:txBody>
      </p:sp>
    </p:spTree>
    <p:extLst>
      <p:ext uri="{BB962C8B-B14F-4D97-AF65-F5344CB8AC3E}">
        <p14:creationId xmlns:p14="http://schemas.microsoft.com/office/powerpoint/2010/main" val="2931236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3.jpeg"/><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3.jpeg"/><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3.jpeg"/><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tiff"/><Relationship Id="rId7"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image" Target="../media/image2.tiff"/><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E24E-3E4A-784B-A152-075126E21403}"/>
              </a:ext>
            </a:extLst>
          </p:cNvPr>
          <p:cNvSpPr>
            <a:spLocks noGrp="1"/>
          </p:cNvSpPr>
          <p:nvPr>
            <p:ph type="ctrTitle"/>
          </p:nvPr>
        </p:nvSpPr>
        <p:spPr>
          <a:xfrm>
            <a:off x="934720" y="2671553"/>
            <a:ext cx="7317995" cy="2981740"/>
          </a:xfrm>
        </p:spPr>
        <p:txBody>
          <a:bodyPr>
            <a:normAutofit fontScale="90000"/>
          </a:bodyPr>
          <a:lstStyle/>
          <a:p>
            <a:r>
              <a:rPr lang="en-US" b="1" dirty="0"/>
              <a:t>Streams as sensors: </a:t>
            </a:r>
            <a:br>
              <a:rPr lang="en-US" b="1" dirty="0"/>
            </a:br>
            <a:r>
              <a:rPr lang="en-US" b="1" dirty="0"/>
              <a:t>Arctic watersheds as indicators of change</a:t>
            </a:r>
            <a:br>
              <a:rPr lang="en-US" dirty="0"/>
            </a:br>
            <a:br>
              <a:rPr lang="en-US" i="1" dirty="0">
                <a:latin typeface="Helvetica" pitchFamily="2" charset="0"/>
              </a:rPr>
            </a:br>
            <a:br>
              <a:rPr lang="en-US" i="1" dirty="0">
                <a:latin typeface="Helvetica" pitchFamily="2" charset="0"/>
              </a:rPr>
            </a:br>
            <a:r>
              <a:rPr lang="en-US" sz="3600" b="1" i="1" dirty="0">
                <a:latin typeface="Helvetica" pitchFamily="2" charset="0"/>
              </a:rPr>
              <a:t>Data Nugget Slides</a:t>
            </a:r>
            <a:endParaRPr lang="en-US" sz="3600" dirty="0">
              <a:latin typeface="Helvetica" pitchFamily="2" charset="0"/>
            </a:endParaRPr>
          </a:p>
        </p:txBody>
      </p:sp>
      <p:pic>
        <p:nvPicPr>
          <p:cNvPr id="7" name="Picture 6">
            <a:extLst>
              <a:ext uri="{FF2B5EF4-FFF2-40B4-BE49-F238E27FC236}">
                <a16:creationId xmlns:a16="http://schemas.microsoft.com/office/drawing/2014/main" id="{6A6E44DC-DE4E-864A-B89C-5D615028CCF2}"/>
              </a:ext>
            </a:extLst>
          </p:cNvPr>
          <p:cNvPicPr>
            <a:picLocks noChangeAspect="1"/>
          </p:cNvPicPr>
          <p:nvPr/>
        </p:nvPicPr>
        <p:blipFill rotWithShape="1">
          <a:blip r:embed="rId3"/>
          <a:srcRect l="10280"/>
          <a:stretch/>
        </p:blipFill>
        <p:spPr>
          <a:xfrm>
            <a:off x="9176438" y="0"/>
            <a:ext cx="3015562" cy="2224293"/>
          </a:xfrm>
          <a:prstGeom prst="rect">
            <a:avLst/>
          </a:prstGeom>
        </p:spPr>
      </p:pic>
      <p:pic>
        <p:nvPicPr>
          <p:cNvPr id="8" name="Picture 7">
            <a:extLst>
              <a:ext uri="{FF2B5EF4-FFF2-40B4-BE49-F238E27FC236}">
                <a16:creationId xmlns:a16="http://schemas.microsoft.com/office/drawing/2014/main" id="{B24266BE-A3F6-AF43-8209-1133036EA98C}"/>
              </a:ext>
            </a:extLst>
          </p:cNvPr>
          <p:cNvPicPr>
            <a:picLocks noChangeAspect="1"/>
          </p:cNvPicPr>
          <p:nvPr/>
        </p:nvPicPr>
        <p:blipFill>
          <a:blip r:embed="rId4"/>
          <a:stretch>
            <a:fillRect/>
          </a:stretch>
        </p:blipFill>
        <p:spPr>
          <a:xfrm>
            <a:off x="9176439" y="2224293"/>
            <a:ext cx="3015562" cy="2204326"/>
          </a:xfrm>
          <a:prstGeom prst="rect">
            <a:avLst/>
          </a:prstGeom>
        </p:spPr>
      </p:pic>
      <p:pic>
        <p:nvPicPr>
          <p:cNvPr id="9" name="Picture 8" descr="IMGP2357.JPG">
            <a:extLst>
              <a:ext uri="{FF2B5EF4-FFF2-40B4-BE49-F238E27FC236}">
                <a16:creationId xmlns:a16="http://schemas.microsoft.com/office/drawing/2014/main" id="{6A2530F4-7CEB-0C45-80D0-E81FB039358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383"/>
          <a:stretch/>
        </p:blipFill>
        <p:spPr>
          <a:xfrm>
            <a:off x="9176438" y="4428266"/>
            <a:ext cx="3493834" cy="2409414"/>
          </a:xfrm>
          <a:prstGeom prst="rect">
            <a:avLst/>
          </a:prstGeom>
        </p:spPr>
      </p:pic>
    </p:spTree>
    <p:extLst>
      <p:ext uri="{BB962C8B-B14F-4D97-AF65-F5344CB8AC3E}">
        <p14:creationId xmlns:p14="http://schemas.microsoft.com/office/powerpoint/2010/main" val="4180667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77E5-EEE1-F045-B7FE-32084FF7FE64}"/>
              </a:ext>
            </a:extLst>
          </p:cNvPr>
          <p:cNvSpPr>
            <a:spLocks noGrp="1"/>
          </p:cNvSpPr>
          <p:nvPr>
            <p:ph type="title"/>
          </p:nvPr>
        </p:nvSpPr>
        <p:spPr>
          <a:xfrm>
            <a:off x="349102" y="237535"/>
            <a:ext cx="8156944" cy="1325563"/>
          </a:xfrm>
        </p:spPr>
        <p:txBody>
          <a:bodyPr>
            <a:normAutofit/>
          </a:bodyPr>
          <a:lstStyle/>
          <a:p>
            <a:r>
              <a:rPr lang="en-US" i="1" dirty="0">
                <a:latin typeface="Helvetica" pitchFamily="2" charset="0"/>
              </a:rPr>
              <a:t>Where is the Arctic?</a:t>
            </a:r>
            <a:endParaRPr lang="en-US" b="1" i="1" dirty="0">
              <a:latin typeface="Helvetica" pitchFamily="2" charset="0"/>
            </a:endParaRPr>
          </a:p>
        </p:txBody>
      </p:sp>
      <p:pic>
        <p:nvPicPr>
          <p:cNvPr id="4" name="Picture 3">
            <a:extLst>
              <a:ext uri="{FF2B5EF4-FFF2-40B4-BE49-F238E27FC236}">
                <a16:creationId xmlns:a16="http://schemas.microsoft.com/office/drawing/2014/main" id="{451156CE-B563-6A4E-A2DF-4B3C6E76B05A}"/>
              </a:ext>
            </a:extLst>
          </p:cNvPr>
          <p:cNvPicPr>
            <a:picLocks noChangeAspect="1"/>
          </p:cNvPicPr>
          <p:nvPr/>
        </p:nvPicPr>
        <p:blipFill rotWithShape="1">
          <a:blip r:embed="rId3"/>
          <a:srcRect l="10280"/>
          <a:stretch/>
        </p:blipFill>
        <p:spPr>
          <a:xfrm>
            <a:off x="9176438" y="0"/>
            <a:ext cx="3015562" cy="2224293"/>
          </a:xfrm>
          <a:prstGeom prst="rect">
            <a:avLst/>
          </a:prstGeom>
        </p:spPr>
      </p:pic>
      <p:pic>
        <p:nvPicPr>
          <p:cNvPr id="5" name="Picture 4">
            <a:extLst>
              <a:ext uri="{FF2B5EF4-FFF2-40B4-BE49-F238E27FC236}">
                <a16:creationId xmlns:a16="http://schemas.microsoft.com/office/drawing/2014/main" id="{AC26499F-341C-3B45-8D5A-0E5F6DA9FC4C}"/>
              </a:ext>
            </a:extLst>
          </p:cNvPr>
          <p:cNvPicPr>
            <a:picLocks noChangeAspect="1"/>
          </p:cNvPicPr>
          <p:nvPr/>
        </p:nvPicPr>
        <p:blipFill>
          <a:blip r:embed="rId4"/>
          <a:stretch>
            <a:fillRect/>
          </a:stretch>
        </p:blipFill>
        <p:spPr>
          <a:xfrm>
            <a:off x="9176439" y="2224293"/>
            <a:ext cx="3015562" cy="2204326"/>
          </a:xfrm>
          <a:prstGeom prst="rect">
            <a:avLst/>
          </a:prstGeom>
        </p:spPr>
      </p:pic>
      <p:pic>
        <p:nvPicPr>
          <p:cNvPr id="6" name="Picture 5" descr="IMGP2357.JPG">
            <a:extLst>
              <a:ext uri="{FF2B5EF4-FFF2-40B4-BE49-F238E27FC236}">
                <a16:creationId xmlns:a16="http://schemas.microsoft.com/office/drawing/2014/main" id="{5AC498F4-2E98-D541-83AC-AFC2405081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383"/>
          <a:stretch/>
        </p:blipFill>
        <p:spPr>
          <a:xfrm>
            <a:off x="9176438" y="4428266"/>
            <a:ext cx="3493834" cy="2409414"/>
          </a:xfrm>
          <a:prstGeom prst="rect">
            <a:avLst/>
          </a:prstGeom>
        </p:spPr>
      </p:pic>
      <p:pic>
        <p:nvPicPr>
          <p:cNvPr id="7" name="Picture 6">
            <a:extLst>
              <a:ext uri="{FF2B5EF4-FFF2-40B4-BE49-F238E27FC236}">
                <a16:creationId xmlns:a16="http://schemas.microsoft.com/office/drawing/2014/main" id="{A0B83B26-66FD-744F-A0CB-DF7316B23078}"/>
              </a:ext>
            </a:extLst>
          </p:cNvPr>
          <p:cNvPicPr>
            <a:picLocks noChangeAspect="1"/>
          </p:cNvPicPr>
          <p:nvPr/>
        </p:nvPicPr>
        <p:blipFill>
          <a:blip r:embed="rId6"/>
          <a:stretch>
            <a:fillRect/>
          </a:stretch>
        </p:blipFill>
        <p:spPr>
          <a:xfrm>
            <a:off x="349102" y="1861272"/>
            <a:ext cx="4308999" cy="4062450"/>
          </a:xfrm>
          <a:prstGeom prst="rect">
            <a:avLst/>
          </a:prstGeom>
        </p:spPr>
      </p:pic>
      <p:sp>
        <p:nvSpPr>
          <p:cNvPr id="8" name="Rectangle 6">
            <a:extLst>
              <a:ext uri="{FF2B5EF4-FFF2-40B4-BE49-F238E27FC236}">
                <a16:creationId xmlns:a16="http://schemas.microsoft.com/office/drawing/2014/main" id="{467CD3AB-2778-ED41-A365-B0C9E85D9BCC}"/>
              </a:ext>
            </a:extLst>
          </p:cNvPr>
          <p:cNvSpPr txBox="1">
            <a:spLocks noChangeArrowheads="1"/>
          </p:cNvSpPr>
          <p:nvPr/>
        </p:nvSpPr>
        <p:spPr>
          <a:xfrm>
            <a:off x="4833446" y="1861272"/>
            <a:ext cx="4007796" cy="4525963"/>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1800" b="1" dirty="0"/>
              <a:t>“Arctic”</a:t>
            </a:r>
          </a:p>
          <a:p>
            <a:pPr lvl="1" indent="-342900">
              <a:buFont typeface="+mj-lt"/>
              <a:buAutoNum type="arabicPeriod"/>
            </a:pPr>
            <a:r>
              <a:rPr lang="en-US" altLang="en-US" sz="1800" dirty="0"/>
              <a:t>Polar region above the “Arctic circle” </a:t>
            </a:r>
            <a:r>
              <a:rPr lang="en-US" sz="1800" dirty="0"/>
              <a:t>66° 33’N</a:t>
            </a:r>
          </a:p>
          <a:p>
            <a:pPr lvl="1" indent="-342900">
              <a:buFont typeface="+mj-lt"/>
              <a:buAutoNum type="arabicPeriod"/>
            </a:pPr>
            <a:r>
              <a:rPr lang="en-US" sz="1800" dirty="0"/>
              <a:t>Sun does not set and does not rise for at least one day per year</a:t>
            </a:r>
          </a:p>
          <a:p>
            <a:pPr lvl="1" indent="-342900">
              <a:buFont typeface="+mj-lt"/>
              <a:buAutoNum type="arabicPeriod"/>
            </a:pPr>
            <a:r>
              <a:rPr lang="en-US" altLang="en-US" sz="1800" dirty="0"/>
              <a:t>Region where average temperature for warmest month (July) is below 10</a:t>
            </a:r>
            <a:r>
              <a:rPr lang="en-US" sz="1800" dirty="0"/>
              <a:t>°C (</a:t>
            </a:r>
            <a:r>
              <a:rPr lang="en-US" sz="1800" dirty="0" err="1"/>
              <a:t>Koppen</a:t>
            </a:r>
            <a:r>
              <a:rPr lang="en-US" sz="1800" dirty="0"/>
              <a:t> 1923)</a:t>
            </a:r>
          </a:p>
          <a:p>
            <a:r>
              <a:rPr lang="en-US" altLang="en-US" sz="1800" dirty="0"/>
              <a:t>Not geographically isolated</a:t>
            </a:r>
          </a:p>
          <a:p>
            <a:r>
              <a:rPr lang="en-US" altLang="en-US" sz="1800" dirty="0"/>
              <a:t>Glacial refuges</a:t>
            </a:r>
          </a:p>
          <a:p>
            <a:r>
              <a:rPr lang="en-US" altLang="en-US" sz="1800" dirty="0"/>
              <a:t>Ice-free coastal zone in summer</a:t>
            </a:r>
          </a:p>
          <a:p>
            <a:r>
              <a:rPr lang="en-US" altLang="en-US" sz="1800" dirty="0"/>
              <a:t>Relatively high plant and animal diversity</a:t>
            </a:r>
            <a:endParaRPr lang="en-US" sz="1800" dirty="0"/>
          </a:p>
        </p:txBody>
      </p:sp>
    </p:spTree>
    <p:extLst>
      <p:ext uri="{BB962C8B-B14F-4D97-AF65-F5344CB8AC3E}">
        <p14:creationId xmlns:p14="http://schemas.microsoft.com/office/powerpoint/2010/main" val="60316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77E5-EEE1-F045-B7FE-32084FF7FE64}"/>
              </a:ext>
            </a:extLst>
          </p:cNvPr>
          <p:cNvSpPr>
            <a:spLocks noGrp="1"/>
          </p:cNvSpPr>
          <p:nvPr>
            <p:ph type="title"/>
          </p:nvPr>
        </p:nvSpPr>
        <p:spPr>
          <a:xfrm>
            <a:off x="349102" y="237535"/>
            <a:ext cx="8156944" cy="1325563"/>
          </a:xfrm>
        </p:spPr>
        <p:txBody>
          <a:bodyPr>
            <a:normAutofit/>
          </a:bodyPr>
          <a:lstStyle/>
          <a:p>
            <a:r>
              <a:rPr lang="en-US" i="1" dirty="0">
                <a:latin typeface="Helvetica" pitchFamily="2" charset="0"/>
              </a:rPr>
              <a:t>What is permafrost?</a:t>
            </a:r>
            <a:endParaRPr lang="en-US" b="1" i="1" dirty="0">
              <a:latin typeface="Helvetica" pitchFamily="2" charset="0"/>
            </a:endParaRPr>
          </a:p>
        </p:txBody>
      </p:sp>
      <p:pic>
        <p:nvPicPr>
          <p:cNvPr id="4" name="Picture 3">
            <a:extLst>
              <a:ext uri="{FF2B5EF4-FFF2-40B4-BE49-F238E27FC236}">
                <a16:creationId xmlns:a16="http://schemas.microsoft.com/office/drawing/2014/main" id="{451156CE-B563-6A4E-A2DF-4B3C6E76B05A}"/>
              </a:ext>
            </a:extLst>
          </p:cNvPr>
          <p:cNvPicPr>
            <a:picLocks noChangeAspect="1"/>
          </p:cNvPicPr>
          <p:nvPr/>
        </p:nvPicPr>
        <p:blipFill rotWithShape="1">
          <a:blip r:embed="rId3"/>
          <a:srcRect l="10280"/>
          <a:stretch/>
        </p:blipFill>
        <p:spPr>
          <a:xfrm>
            <a:off x="9176438" y="0"/>
            <a:ext cx="3015562" cy="2224293"/>
          </a:xfrm>
          <a:prstGeom prst="rect">
            <a:avLst/>
          </a:prstGeom>
        </p:spPr>
      </p:pic>
      <p:pic>
        <p:nvPicPr>
          <p:cNvPr id="5" name="Picture 4">
            <a:extLst>
              <a:ext uri="{FF2B5EF4-FFF2-40B4-BE49-F238E27FC236}">
                <a16:creationId xmlns:a16="http://schemas.microsoft.com/office/drawing/2014/main" id="{AC26499F-341C-3B45-8D5A-0E5F6DA9FC4C}"/>
              </a:ext>
            </a:extLst>
          </p:cNvPr>
          <p:cNvPicPr>
            <a:picLocks noChangeAspect="1"/>
          </p:cNvPicPr>
          <p:nvPr/>
        </p:nvPicPr>
        <p:blipFill>
          <a:blip r:embed="rId4"/>
          <a:stretch>
            <a:fillRect/>
          </a:stretch>
        </p:blipFill>
        <p:spPr>
          <a:xfrm>
            <a:off x="9176439" y="2224293"/>
            <a:ext cx="3015562" cy="2204326"/>
          </a:xfrm>
          <a:prstGeom prst="rect">
            <a:avLst/>
          </a:prstGeom>
        </p:spPr>
      </p:pic>
      <p:pic>
        <p:nvPicPr>
          <p:cNvPr id="6" name="Picture 5" descr="IMGP2357.JPG">
            <a:extLst>
              <a:ext uri="{FF2B5EF4-FFF2-40B4-BE49-F238E27FC236}">
                <a16:creationId xmlns:a16="http://schemas.microsoft.com/office/drawing/2014/main" id="{5AC498F4-2E98-D541-83AC-AFC2405081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383"/>
          <a:stretch/>
        </p:blipFill>
        <p:spPr>
          <a:xfrm>
            <a:off x="9176438" y="4428266"/>
            <a:ext cx="3493834" cy="2409414"/>
          </a:xfrm>
          <a:prstGeom prst="rect">
            <a:avLst/>
          </a:prstGeom>
        </p:spPr>
      </p:pic>
      <p:pic>
        <p:nvPicPr>
          <p:cNvPr id="10" name="Picture 9">
            <a:extLst>
              <a:ext uri="{FF2B5EF4-FFF2-40B4-BE49-F238E27FC236}">
                <a16:creationId xmlns:a16="http://schemas.microsoft.com/office/drawing/2014/main" id="{AC15DF31-EFD0-7E43-AA44-396A1E6B91DF}"/>
              </a:ext>
            </a:extLst>
          </p:cNvPr>
          <p:cNvPicPr>
            <a:picLocks noChangeAspect="1"/>
          </p:cNvPicPr>
          <p:nvPr/>
        </p:nvPicPr>
        <p:blipFill>
          <a:blip r:embed="rId6"/>
          <a:stretch>
            <a:fillRect/>
          </a:stretch>
        </p:blipFill>
        <p:spPr>
          <a:xfrm>
            <a:off x="397413" y="2399433"/>
            <a:ext cx="5573427" cy="4171487"/>
          </a:xfrm>
          <a:prstGeom prst="rect">
            <a:avLst/>
          </a:prstGeom>
        </p:spPr>
      </p:pic>
      <p:pic>
        <p:nvPicPr>
          <p:cNvPr id="9" name="Picture 8">
            <a:extLst>
              <a:ext uri="{FF2B5EF4-FFF2-40B4-BE49-F238E27FC236}">
                <a16:creationId xmlns:a16="http://schemas.microsoft.com/office/drawing/2014/main" id="{5F7230B1-CCFD-6D43-8B2E-BB5859FE3B3E}"/>
              </a:ext>
            </a:extLst>
          </p:cNvPr>
          <p:cNvPicPr>
            <a:picLocks noChangeAspect="1"/>
          </p:cNvPicPr>
          <p:nvPr/>
        </p:nvPicPr>
        <p:blipFill>
          <a:blip r:embed="rId7"/>
          <a:stretch>
            <a:fillRect/>
          </a:stretch>
        </p:blipFill>
        <p:spPr>
          <a:xfrm>
            <a:off x="5228850" y="1299643"/>
            <a:ext cx="3253330" cy="2199579"/>
          </a:xfrm>
          <a:prstGeom prst="rect">
            <a:avLst/>
          </a:prstGeom>
        </p:spPr>
      </p:pic>
      <p:sp>
        <p:nvSpPr>
          <p:cNvPr id="3" name="TextBox 2">
            <a:extLst>
              <a:ext uri="{FF2B5EF4-FFF2-40B4-BE49-F238E27FC236}">
                <a16:creationId xmlns:a16="http://schemas.microsoft.com/office/drawing/2014/main" id="{5F4EFC98-61B7-4543-B413-147B0C83A316}"/>
              </a:ext>
            </a:extLst>
          </p:cNvPr>
          <p:cNvSpPr txBox="1"/>
          <p:nvPr/>
        </p:nvSpPr>
        <p:spPr>
          <a:xfrm>
            <a:off x="349100" y="1439463"/>
            <a:ext cx="5095735" cy="830997"/>
          </a:xfrm>
          <a:prstGeom prst="rect">
            <a:avLst/>
          </a:prstGeom>
          <a:noFill/>
        </p:spPr>
        <p:txBody>
          <a:bodyPr wrap="square" rtlCol="0">
            <a:spAutoFit/>
          </a:bodyPr>
          <a:lstStyle/>
          <a:p>
            <a:pPr algn="ctr"/>
            <a:r>
              <a:rPr lang="en-US" sz="2400" b="1" dirty="0">
                <a:latin typeface="Helvetica" pitchFamily="2" charset="0"/>
              </a:rPr>
              <a:t>Permafrost = Major C and nutrient ”sink”</a:t>
            </a:r>
          </a:p>
        </p:txBody>
      </p:sp>
      <p:sp>
        <p:nvSpPr>
          <p:cNvPr id="7" name="Rectangle 6">
            <a:extLst>
              <a:ext uri="{FF2B5EF4-FFF2-40B4-BE49-F238E27FC236}">
                <a16:creationId xmlns:a16="http://schemas.microsoft.com/office/drawing/2014/main" id="{6090DFE2-83D5-1940-97BE-CDF0290CFC63}"/>
              </a:ext>
            </a:extLst>
          </p:cNvPr>
          <p:cNvSpPr/>
          <p:nvPr/>
        </p:nvSpPr>
        <p:spPr>
          <a:xfrm>
            <a:off x="6347793" y="3918922"/>
            <a:ext cx="2657060" cy="2154436"/>
          </a:xfrm>
          <a:prstGeom prst="rect">
            <a:avLst/>
          </a:prstGeom>
        </p:spPr>
        <p:txBody>
          <a:bodyPr wrap="square">
            <a:spAutoFit/>
          </a:bodyPr>
          <a:lstStyle/>
          <a:p>
            <a:r>
              <a:rPr lang="en-US" altLang="en-US" sz="2000" dirty="0"/>
              <a:t>“Permafrost is a term used to describe permanently frozen ground”</a:t>
            </a:r>
          </a:p>
          <a:p>
            <a:pPr lvl="1"/>
            <a:r>
              <a:rPr lang="en-US" altLang="en-US" i="1" dirty="0"/>
              <a:t>Richard D. Seifert, University of Alaska Fairbanks</a:t>
            </a:r>
          </a:p>
        </p:txBody>
      </p:sp>
    </p:spTree>
    <p:extLst>
      <p:ext uri="{BB962C8B-B14F-4D97-AF65-F5344CB8AC3E}">
        <p14:creationId xmlns:p14="http://schemas.microsoft.com/office/powerpoint/2010/main" val="606701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77E5-EEE1-F045-B7FE-32084FF7FE64}"/>
              </a:ext>
            </a:extLst>
          </p:cNvPr>
          <p:cNvSpPr>
            <a:spLocks noGrp="1"/>
          </p:cNvSpPr>
          <p:nvPr>
            <p:ph type="title"/>
          </p:nvPr>
        </p:nvSpPr>
        <p:spPr>
          <a:xfrm>
            <a:off x="349102" y="237535"/>
            <a:ext cx="8156944" cy="1325563"/>
          </a:xfrm>
        </p:spPr>
        <p:txBody>
          <a:bodyPr>
            <a:normAutofit/>
          </a:bodyPr>
          <a:lstStyle/>
          <a:p>
            <a:r>
              <a:rPr lang="en-US" i="1" dirty="0">
                <a:latin typeface="Helvetica" pitchFamily="2" charset="0"/>
              </a:rPr>
              <a:t>What is permafrost?</a:t>
            </a:r>
            <a:endParaRPr lang="en-US" b="1" i="1" dirty="0">
              <a:latin typeface="Helvetica" pitchFamily="2" charset="0"/>
            </a:endParaRPr>
          </a:p>
        </p:txBody>
      </p:sp>
      <p:pic>
        <p:nvPicPr>
          <p:cNvPr id="4" name="Picture 3">
            <a:extLst>
              <a:ext uri="{FF2B5EF4-FFF2-40B4-BE49-F238E27FC236}">
                <a16:creationId xmlns:a16="http://schemas.microsoft.com/office/drawing/2014/main" id="{451156CE-B563-6A4E-A2DF-4B3C6E76B05A}"/>
              </a:ext>
            </a:extLst>
          </p:cNvPr>
          <p:cNvPicPr>
            <a:picLocks noChangeAspect="1"/>
          </p:cNvPicPr>
          <p:nvPr/>
        </p:nvPicPr>
        <p:blipFill rotWithShape="1">
          <a:blip r:embed="rId3"/>
          <a:srcRect l="10280"/>
          <a:stretch/>
        </p:blipFill>
        <p:spPr>
          <a:xfrm>
            <a:off x="9176438" y="0"/>
            <a:ext cx="3015562" cy="2224293"/>
          </a:xfrm>
          <a:prstGeom prst="rect">
            <a:avLst/>
          </a:prstGeom>
        </p:spPr>
      </p:pic>
      <p:pic>
        <p:nvPicPr>
          <p:cNvPr id="5" name="Picture 4">
            <a:extLst>
              <a:ext uri="{FF2B5EF4-FFF2-40B4-BE49-F238E27FC236}">
                <a16:creationId xmlns:a16="http://schemas.microsoft.com/office/drawing/2014/main" id="{AC26499F-341C-3B45-8D5A-0E5F6DA9FC4C}"/>
              </a:ext>
            </a:extLst>
          </p:cNvPr>
          <p:cNvPicPr>
            <a:picLocks noChangeAspect="1"/>
          </p:cNvPicPr>
          <p:nvPr/>
        </p:nvPicPr>
        <p:blipFill>
          <a:blip r:embed="rId4"/>
          <a:stretch>
            <a:fillRect/>
          </a:stretch>
        </p:blipFill>
        <p:spPr>
          <a:xfrm>
            <a:off x="9176439" y="2224293"/>
            <a:ext cx="3015562" cy="2204326"/>
          </a:xfrm>
          <a:prstGeom prst="rect">
            <a:avLst/>
          </a:prstGeom>
        </p:spPr>
      </p:pic>
      <p:pic>
        <p:nvPicPr>
          <p:cNvPr id="6" name="Picture 5" descr="IMGP2357.JPG">
            <a:extLst>
              <a:ext uri="{FF2B5EF4-FFF2-40B4-BE49-F238E27FC236}">
                <a16:creationId xmlns:a16="http://schemas.microsoft.com/office/drawing/2014/main" id="{5AC498F4-2E98-D541-83AC-AFC2405081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383"/>
          <a:stretch/>
        </p:blipFill>
        <p:spPr>
          <a:xfrm>
            <a:off x="9176438" y="4428266"/>
            <a:ext cx="3493834" cy="2409414"/>
          </a:xfrm>
          <a:prstGeom prst="rect">
            <a:avLst/>
          </a:prstGeom>
        </p:spPr>
      </p:pic>
      <p:pic>
        <p:nvPicPr>
          <p:cNvPr id="10" name="Picture 9">
            <a:extLst>
              <a:ext uri="{FF2B5EF4-FFF2-40B4-BE49-F238E27FC236}">
                <a16:creationId xmlns:a16="http://schemas.microsoft.com/office/drawing/2014/main" id="{AC15DF31-EFD0-7E43-AA44-396A1E6B91DF}"/>
              </a:ext>
            </a:extLst>
          </p:cNvPr>
          <p:cNvPicPr>
            <a:picLocks noChangeAspect="1"/>
          </p:cNvPicPr>
          <p:nvPr/>
        </p:nvPicPr>
        <p:blipFill>
          <a:blip r:embed="rId6"/>
          <a:stretch>
            <a:fillRect/>
          </a:stretch>
        </p:blipFill>
        <p:spPr>
          <a:xfrm>
            <a:off x="397413" y="2399433"/>
            <a:ext cx="5573427" cy="4171487"/>
          </a:xfrm>
          <a:prstGeom prst="rect">
            <a:avLst/>
          </a:prstGeom>
        </p:spPr>
      </p:pic>
      <p:pic>
        <p:nvPicPr>
          <p:cNvPr id="9" name="Picture 8">
            <a:extLst>
              <a:ext uri="{FF2B5EF4-FFF2-40B4-BE49-F238E27FC236}">
                <a16:creationId xmlns:a16="http://schemas.microsoft.com/office/drawing/2014/main" id="{5F7230B1-CCFD-6D43-8B2E-BB5859FE3B3E}"/>
              </a:ext>
            </a:extLst>
          </p:cNvPr>
          <p:cNvPicPr>
            <a:picLocks noChangeAspect="1"/>
          </p:cNvPicPr>
          <p:nvPr/>
        </p:nvPicPr>
        <p:blipFill>
          <a:blip r:embed="rId7"/>
          <a:stretch>
            <a:fillRect/>
          </a:stretch>
        </p:blipFill>
        <p:spPr>
          <a:xfrm>
            <a:off x="5228850" y="1299643"/>
            <a:ext cx="3253330" cy="2199579"/>
          </a:xfrm>
          <a:prstGeom prst="rect">
            <a:avLst/>
          </a:prstGeom>
        </p:spPr>
      </p:pic>
      <p:sp>
        <p:nvSpPr>
          <p:cNvPr id="3" name="TextBox 2">
            <a:extLst>
              <a:ext uri="{FF2B5EF4-FFF2-40B4-BE49-F238E27FC236}">
                <a16:creationId xmlns:a16="http://schemas.microsoft.com/office/drawing/2014/main" id="{5F4EFC98-61B7-4543-B413-147B0C83A316}"/>
              </a:ext>
            </a:extLst>
          </p:cNvPr>
          <p:cNvSpPr txBox="1"/>
          <p:nvPr/>
        </p:nvSpPr>
        <p:spPr>
          <a:xfrm>
            <a:off x="349100" y="1439463"/>
            <a:ext cx="5095735" cy="830997"/>
          </a:xfrm>
          <a:prstGeom prst="rect">
            <a:avLst/>
          </a:prstGeom>
          <a:noFill/>
        </p:spPr>
        <p:txBody>
          <a:bodyPr wrap="square" rtlCol="0">
            <a:spAutoFit/>
          </a:bodyPr>
          <a:lstStyle/>
          <a:p>
            <a:pPr algn="ctr"/>
            <a:r>
              <a:rPr lang="en-US" sz="2400" b="1" dirty="0">
                <a:latin typeface="Helvetica" pitchFamily="2" charset="0"/>
              </a:rPr>
              <a:t>Permafrost = Major C and nutrient ”sink”</a:t>
            </a:r>
          </a:p>
        </p:txBody>
      </p:sp>
      <p:sp>
        <p:nvSpPr>
          <p:cNvPr id="7" name="Rectangle 6">
            <a:extLst>
              <a:ext uri="{FF2B5EF4-FFF2-40B4-BE49-F238E27FC236}">
                <a16:creationId xmlns:a16="http://schemas.microsoft.com/office/drawing/2014/main" id="{6090DFE2-83D5-1940-97BE-CDF0290CFC63}"/>
              </a:ext>
            </a:extLst>
          </p:cNvPr>
          <p:cNvSpPr/>
          <p:nvPr/>
        </p:nvSpPr>
        <p:spPr>
          <a:xfrm>
            <a:off x="6347793" y="3918922"/>
            <a:ext cx="2657060" cy="2154436"/>
          </a:xfrm>
          <a:prstGeom prst="rect">
            <a:avLst/>
          </a:prstGeom>
        </p:spPr>
        <p:txBody>
          <a:bodyPr wrap="square">
            <a:spAutoFit/>
          </a:bodyPr>
          <a:lstStyle/>
          <a:p>
            <a:r>
              <a:rPr lang="en-US" altLang="en-US" sz="2000" dirty="0"/>
              <a:t>“Permafrost is a term used to describe permanently frozen ground”</a:t>
            </a:r>
          </a:p>
          <a:p>
            <a:pPr lvl="1"/>
            <a:r>
              <a:rPr lang="en-US" altLang="en-US" i="1" dirty="0"/>
              <a:t>Richard D. Seifert, University of Alaska Fairbanks</a:t>
            </a:r>
          </a:p>
        </p:txBody>
      </p:sp>
    </p:spTree>
    <p:extLst>
      <p:ext uri="{BB962C8B-B14F-4D97-AF65-F5344CB8AC3E}">
        <p14:creationId xmlns:p14="http://schemas.microsoft.com/office/powerpoint/2010/main" val="275511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77E5-EEE1-F045-B7FE-32084FF7FE64}"/>
              </a:ext>
            </a:extLst>
          </p:cNvPr>
          <p:cNvSpPr>
            <a:spLocks noGrp="1"/>
          </p:cNvSpPr>
          <p:nvPr>
            <p:ph type="title"/>
          </p:nvPr>
        </p:nvSpPr>
        <p:spPr>
          <a:xfrm>
            <a:off x="349102" y="237535"/>
            <a:ext cx="8156944" cy="1325563"/>
          </a:xfrm>
        </p:spPr>
        <p:txBody>
          <a:bodyPr>
            <a:normAutofit/>
          </a:bodyPr>
          <a:lstStyle/>
          <a:p>
            <a:r>
              <a:rPr lang="en-US" i="1" dirty="0">
                <a:latin typeface="Helvetica" pitchFamily="2" charset="0"/>
              </a:rPr>
              <a:t>What is tundra?</a:t>
            </a:r>
            <a:endParaRPr lang="en-US" b="1" i="1" dirty="0">
              <a:latin typeface="Helvetica" pitchFamily="2" charset="0"/>
            </a:endParaRPr>
          </a:p>
        </p:txBody>
      </p:sp>
      <p:pic>
        <p:nvPicPr>
          <p:cNvPr id="4" name="Picture 3">
            <a:extLst>
              <a:ext uri="{FF2B5EF4-FFF2-40B4-BE49-F238E27FC236}">
                <a16:creationId xmlns:a16="http://schemas.microsoft.com/office/drawing/2014/main" id="{451156CE-B563-6A4E-A2DF-4B3C6E76B05A}"/>
              </a:ext>
            </a:extLst>
          </p:cNvPr>
          <p:cNvPicPr>
            <a:picLocks noChangeAspect="1"/>
          </p:cNvPicPr>
          <p:nvPr/>
        </p:nvPicPr>
        <p:blipFill rotWithShape="1">
          <a:blip r:embed="rId3"/>
          <a:srcRect l="10280"/>
          <a:stretch/>
        </p:blipFill>
        <p:spPr>
          <a:xfrm>
            <a:off x="9176438" y="0"/>
            <a:ext cx="3015562" cy="2224293"/>
          </a:xfrm>
          <a:prstGeom prst="rect">
            <a:avLst/>
          </a:prstGeom>
        </p:spPr>
      </p:pic>
      <p:pic>
        <p:nvPicPr>
          <p:cNvPr id="5" name="Picture 4">
            <a:extLst>
              <a:ext uri="{FF2B5EF4-FFF2-40B4-BE49-F238E27FC236}">
                <a16:creationId xmlns:a16="http://schemas.microsoft.com/office/drawing/2014/main" id="{AC26499F-341C-3B45-8D5A-0E5F6DA9FC4C}"/>
              </a:ext>
            </a:extLst>
          </p:cNvPr>
          <p:cNvPicPr>
            <a:picLocks noChangeAspect="1"/>
          </p:cNvPicPr>
          <p:nvPr/>
        </p:nvPicPr>
        <p:blipFill>
          <a:blip r:embed="rId4"/>
          <a:stretch>
            <a:fillRect/>
          </a:stretch>
        </p:blipFill>
        <p:spPr>
          <a:xfrm>
            <a:off x="9176439" y="2224293"/>
            <a:ext cx="3015562" cy="2204326"/>
          </a:xfrm>
          <a:prstGeom prst="rect">
            <a:avLst/>
          </a:prstGeom>
        </p:spPr>
      </p:pic>
      <p:pic>
        <p:nvPicPr>
          <p:cNvPr id="6" name="Picture 5" descr="IMGP2357.JPG">
            <a:extLst>
              <a:ext uri="{FF2B5EF4-FFF2-40B4-BE49-F238E27FC236}">
                <a16:creationId xmlns:a16="http://schemas.microsoft.com/office/drawing/2014/main" id="{5AC498F4-2E98-D541-83AC-AFC2405081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383"/>
          <a:stretch/>
        </p:blipFill>
        <p:spPr>
          <a:xfrm>
            <a:off x="9176438" y="4428266"/>
            <a:ext cx="3493834" cy="2409414"/>
          </a:xfrm>
          <a:prstGeom prst="rect">
            <a:avLst/>
          </a:prstGeom>
        </p:spPr>
      </p:pic>
      <p:sp>
        <p:nvSpPr>
          <p:cNvPr id="13" name="TextBox 12">
            <a:extLst>
              <a:ext uri="{FF2B5EF4-FFF2-40B4-BE49-F238E27FC236}">
                <a16:creationId xmlns:a16="http://schemas.microsoft.com/office/drawing/2014/main" id="{86A605A8-169D-BF48-A2E0-8F09EE03D7A1}"/>
              </a:ext>
            </a:extLst>
          </p:cNvPr>
          <p:cNvSpPr txBox="1"/>
          <p:nvPr/>
        </p:nvSpPr>
        <p:spPr>
          <a:xfrm>
            <a:off x="-519335" y="4834880"/>
            <a:ext cx="5095735" cy="830997"/>
          </a:xfrm>
          <a:prstGeom prst="rect">
            <a:avLst/>
          </a:prstGeom>
          <a:noFill/>
        </p:spPr>
        <p:txBody>
          <a:bodyPr wrap="square" rtlCol="0">
            <a:spAutoFit/>
          </a:bodyPr>
          <a:lstStyle/>
          <a:p>
            <a:pPr algn="ctr"/>
            <a:r>
              <a:rPr lang="en-US" sz="2400" b="1" dirty="0">
                <a:latin typeface="Helvetica" pitchFamily="2" charset="0"/>
              </a:rPr>
              <a:t>Tundra = </a:t>
            </a:r>
          </a:p>
          <a:p>
            <a:pPr algn="ctr"/>
            <a:r>
              <a:rPr lang="en-US" sz="2400" b="1" dirty="0">
                <a:latin typeface="Helvetica" pitchFamily="2" charset="0"/>
              </a:rPr>
              <a:t>treeless barren</a:t>
            </a:r>
          </a:p>
        </p:txBody>
      </p:sp>
      <p:sp>
        <p:nvSpPr>
          <p:cNvPr id="14" name="Content Placeholder 2">
            <a:extLst>
              <a:ext uri="{FF2B5EF4-FFF2-40B4-BE49-F238E27FC236}">
                <a16:creationId xmlns:a16="http://schemas.microsoft.com/office/drawing/2014/main" id="{199F5A32-E54B-9E42-A8E8-E5E8CE5CC23F}"/>
              </a:ext>
            </a:extLst>
          </p:cNvPr>
          <p:cNvSpPr txBox="1">
            <a:spLocks/>
          </p:cNvSpPr>
          <p:nvPr/>
        </p:nvSpPr>
        <p:spPr>
          <a:xfrm>
            <a:off x="4003437" y="1452001"/>
            <a:ext cx="4837805" cy="502920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Associated with areas of extreme near-polar climate which operates either directly, or through a series of environmental forcing (primarily thaw-layer dynamics) to limit productivity and biodiversity. </a:t>
            </a:r>
            <a:r>
              <a:rPr lang="en-US" altLang="en-US" b="1" dirty="0"/>
              <a:t>But not always covered in snow!</a:t>
            </a:r>
            <a:endParaRPr lang="en-US" altLang="en-US" dirty="0"/>
          </a:p>
          <a:p>
            <a:r>
              <a:rPr lang="en-US" altLang="en-US" dirty="0"/>
              <a:t>Low annual precipitation (effectively a desert despite the freshwater stored in ice)</a:t>
            </a:r>
          </a:p>
          <a:p>
            <a:r>
              <a:rPr lang="en-US" altLang="en-US" dirty="0"/>
              <a:t>Flora and fauna characterized by substantial cold adaptation mechanisms</a:t>
            </a:r>
          </a:p>
          <a:p>
            <a:pPr lvl="1"/>
            <a:r>
              <a:rPr lang="en-US" altLang="en-US" dirty="0"/>
              <a:t>Shallow root systems</a:t>
            </a:r>
          </a:p>
          <a:p>
            <a:pPr lvl="1"/>
            <a:r>
              <a:rPr lang="en-US" altLang="en-US" dirty="0"/>
              <a:t>Low-lying plant bodies</a:t>
            </a:r>
          </a:p>
          <a:p>
            <a:r>
              <a:rPr lang="en-US" altLang="en-US" dirty="0"/>
              <a:t>Why? – </a:t>
            </a:r>
            <a:r>
              <a:rPr lang="en-US" altLang="en-US" b="1" dirty="0"/>
              <a:t>Permafrost limits plant growth</a:t>
            </a:r>
          </a:p>
        </p:txBody>
      </p:sp>
      <p:pic>
        <p:nvPicPr>
          <p:cNvPr id="3" name="Picture 2">
            <a:extLst>
              <a:ext uri="{FF2B5EF4-FFF2-40B4-BE49-F238E27FC236}">
                <a16:creationId xmlns:a16="http://schemas.microsoft.com/office/drawing/2014/main" id="{4E20B310-BA4C-B148-AC37-C271829B40C2}"/>
              </a:ext>
            </a:extLst>
          </p:cNvPr>
          <p:cNvPicPr>
            <a:picLocks noChangeAspect="1"/>
          </p:cNvPicPr>
          <p:nvPr/>
        </p:nvPicPr>
        <p:blipFill>
          <a:blip r:embed="rId6"/>
          <a:stretch>
            <a:fillRect/>
          </a:stretch>
        </p:blipFill>
        <p:spPr>
          <a:xfrm>
            <a:off x="456796" y="2224293"/>
            <a:ext cx="3211444" cy="2408583"/>
          </a:xfrm>
          <a:prstGeom prst="rect">
            <a:avLst/>
          </a:prstGeom>
        </p:spPr>
      </p:pic>
    </p:spTree>
    <p:extLst>
      <p:ext uri="{BB962C8B-B14F-4D97-AF65-F5344CB8AC3E}">
        <p14:creationId xmlns:p14="http://schemas.microsoft.com/office/powerpoint/2010/main" val="429249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77E5-EEE1-F045-B7FE-32084FF7FE64}"/>
              </a:ext>
            </a:extLst>
          </p:cNvPr>
          <p:cNvSpPr>
            <a:spLocks noGrp="1"/>
          </p:cNvSpPr>
          <p:nvPr>
            <p:ph type="title"/>
          </p:nvPr>
        </p:nvSpPr>
        <p:spPr>
          <a:xfrm>
            <a:off x="349102" y="237535"/>
            <a:ext cx="8156944" cy="1325563"/>
          </a:xfrm>
        </p:spPr>
        <p:txBody>
          <a:bodyPr>
            <a:normAutofit/>
          </a:bodyPr>
          <a:lstStyle/>
          <a:p>
            <a:r>
              <a:rPr lang="en-US" i="1" dirty="0">
                <a:latin typeface="Helvetica" pitchFamily="2" charset="0"/>
              </a:rPr>
              <a:t>Where did the data come from?</a:t>
            </a:r>
          </a:p>
        </p:txBody>
      </p:sp>
      <p:pic>
        <p:nvPicPr>
          <p:cNvPr id="4" name="Picture 3">
            <a:extLst>
              <a:ext uri="{FF2B5EF4-FFF2-40B4-BE49-F238E27FC236}">
                <a16:creationId xmlns:a16="http://schemas.microsoft.com/office/drawing/2014/main" id="{451156CE-B563-6A4E-A2DF-4B3C6E76B05A}"/>
              </a:ext>
            </a:extLst>
          </p:cNvPr>
          <p:cNvPicPr>
            <a:picLocks noChangeAspect="1"/>
          </p:cNvPicPr>
          <p:nvPr/>
        </p:nvPicPr>
        <p:blipFill rotWithShape="1">
          <a:blip r:embed="rId3"/>
          <a:srcRect l="10280"/>
          <a:stretch/>
        </p:blipFill>
        <p:spPr>
          <a:xfrm>
            <a:off x="9176438" y="0"/>
            <a:ext cx="3015562" cy="2224293"/>
          </a:xfrm>
          <a:prstGeom prst="rect">
            <a:avLst/>
          </a:prstGeom>
        </p:spPr>
      </p:pic>
      <p:pic>
        <p:nvPicPr>
          <p:cNvPr id="5" name="Picture 4">
            <a:extLst>
              <a:ext uri="{FF2B5EF4-FFF2-40B4-BE49-F238E27FC236}">
                <a16:creationId xmlns:a16="http://schemas.microsoft.com/office/drawing/2014/main" id="{AC26499F-341C-3B45-8D5A-0E5F6DA9FC4C}"/>
              </a:ext>
            </a:extLst>
          </p:cNvPr>
          <p:cNvPicPr>
            <a:picLocks noChangeAspect="1"/>
          </p:cNvPicPr>
          <p:nvPr/>
        </p:nvPicPr>
        <p:blipFill>
          <a:blip r:embed="rId4"/>
          <a:stretch>
            <a:fillRect/>
          </a:stretch>
        </p:blipFill>
        <p:spPr>
          <a:xfrm>
            <a:off x="9176439" y="2224293"/>
            <a:ext cx="3015562" cy="2204326"/>
          </a:xfrm>
          <a:prstGeom prst="rect">
            <a:avLst/>
          </a:prstGeom>
        </p:spPr>
      </p:pic>
      <p:pic>
        <p:nvPicPr>
          <p:cNvPr id="6" name="Picture 5" descr="IMGP2357.JPG">
            <a:extLst>
              <a:ext uri="{FF2B5EF4-FFF2-40B4-BE49-F238E27FC236}">
                <a16:creationId xmlns:a16="http://schemas.microsoft.com/office/drawing/2014/main" id="{5AC498F4-2E98-D541-83AC-AFC2405081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383"/>
          <a:stretch/>
        </p:blipFill>
        <p:spPr>
          <a:xfrm>
            <a:off x="9176438" y="4428266"/>
            <a:ext cx="3493834" cy="2409414"/>
          </a:xfrm>
          <a:prstGeom prst="rect">
            <a:avLst/>
          </a:prstGeom>
        </p:spPr>
      </p:pic>
      <p:pic>
        <p:nvPicPr>
          <p:cNvPr id="13" name="Picture 12" descr="IMGP2360.JPG">
            <a:extLst>
              <a:ext uri="{FF2B5EF4-FFF2-40B4-BE49-F238E27FC236}">
                <a16:creationId xmlns:a16="http://schemas.microsoft.com/office/drawing/2014/main" id="{E684C456-05E7-D640-8B00-5381E65A500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6230" y="1553682"/>
            <a:ext cx="7072424" cy="5304318"/>
          </a:xfrm>
          <a:prstGeom prst="rect">
            <a:avLst/>
          </a:prstGeom>
        </p:spPr>
      </p:pic>
      <p:pic>
        <p:nvPicPr>
          <p:cNvPr id="14" name="Picture 13">
            <a:extLst>
              <a:ext uri="{FF2B5EF4-FFF2-40B4-BE49-F238E27FC236}">
                <a16:creationId xmlns:a16="http://schemas.microsoft.com/office/drawing/2014/main" id="{66A877C8-9369-4A4E-AF6A-2A9005D96C38}"/>
              </a:ext>
            </a:extLst>
          </p:cNvPr>
          <p:cNvPicPr>
            <a:picLocks noChangeAspect="1"/>
          </p:cNvPicPr>
          <p:nvPr/>
        </p:nvPicPr>
        <p:blipFill>
          <a:blip r:embed="rId7"/>
          <a:stretch>
            <a:fillRect/>
          </a:stretch>
        </p:blipFill>
        <p:spPr>
          <a:xfrm>
            <a:off x="936230" y="1553682"/>
            <a:ext cx="3040347" cy="2280260"/>
          </a:xfrm>
          <a:prstGeom prst="rect">
            <a:avLst/>
          </a:prstGeom>
        </p:spPr>
      </p:pic>
      <p:pic>
        <p:nvPicPr>
          <p:cNvPr id="15" name="Picture 2" descr="I:\Photo Backup\Pentax Backup\107_0627\IMGP1955.JPG">
            <a:extLst>
              <a:ext uri="{FF2B5EF4-FFF2-40B4-BE49-F238E27FC236}">
                <a16:creationId xmlns:a16="http://schemas.microsoft.com/office/drawing/2014/main" id="{822FB860-B4B2-914C-B8F0-65B96C3C1E57}"/>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4870087" y="4758077"/>
            <a:ext cx="3099886" cy="209992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4B69ADE7-C31F-E04E-A6FA-FF0A03A78544}"/>
              </a:ext>
            </a:extLst>
          </p:cNvPr>
          <p:cNvSpPr>
            <a:spLocks noGrp="1"/>
          </p:cNvSpPr>
          <p:nvPr>
            <p:ph idx="1"/>
          </p:nvPr>
        </p:nvSpPr>
        <p:spPr>
          <a:xfrm>
            <a:off x="3976578" y="1663595"/>
            <a:ext cx="3993395" cy="1015810"/>
          </a:xfrm>
        </p:spPr>
        <p:txBody>
          <a:bodyPr>
            <a:normAutofit/>
          </a:bodyPr>
          <a:lstStyle/>
          <a:p>
            <a:pPr marL="0" indent="0">
              <a:buNone/>
            </a:pPr>
            <a:r>
              <a:rPr lang="en-US" sz="2000" b="1" dirty="0">
                <a:latin typeface="Helvetica" pitchFamily="2" charset="0"/>
              </a:rPr>
              <a:t>Arctic Long-Term Ecological Research (LTER) Station at Toolik Field Station </a:t>
            </a:r>
            <a:endParaRPr lang="en-US" sz="2000" dirty="0">
              <a:latin typeface="Helvetica" pitchFamily="2" charset="0"/>
            </a:endParaRPr>
          </a:p>
        </p:txBody>
      </p:sp>
    </p:spTree>
    <p:extLst>
      <p:ext uri="{BB962C8B-B14F-4D97-AF65-F5344CB8AC3E}">
        <p14:creationId xmlns:p14="http://schemas.microsoft.com/office/powerpoint/2010/main" val="1500273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361</Words>
  <Application>Microsoft Macintosh PowerPoint</Application>
  <PresentationFormat>Widescreen</PresentationFormat>
  <Paragraphs>52</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Helvetica</vt:lpstr>
      <vt:lpstr>Office Theme</vt:lpstr>
      <vt:lpstr>Streams as sensors:  Arctic watersheds as indicators of change   Data Nugget Slides</vt:lpstr>
      <vt:lpstr>Where is the Arctic?</vt:lpstr>
      <vt:lpstr>What is permafrost?</vt:lpstr>
      <vt:lpstr>What is permafrost?</vt:lpstr>
      <vt:lpstr>What is tundra?</vt:lpstr>
      <vt:lpstr>Where did the data come from?</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as sensors:  Arctic watersheds as indicators of change   Data Nugget Slides</dc:title>
  <dc:creator>Arial Shogren</dc:creator>
  <cp:lastModifiedBy>Arial Shogren</cp:lastModifiedBy>
  <cp:revision>3</cp:revision>
  <dcterms:created xsi:type="dcterms:W3CDTF">2019-10-14T16:02:53Z</dcterms:created>
  <dcterms:modified xsi:type="dcterms:W3CDTF">2019-10-14T16:28:47Z</dcterms:modified>
</cp:coreProperties>
</file>