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7616"/>
  </p:normalViewPr>
  <p:slideViewPr>
    <p:cSldViewPr snapToGrid="0">
      <p:cViewPr varScale="1">
        <p:scale>
          <a:sx n="106" d="100"/>
          <a:sy n="106" d="100"/>
        </p:scale>
        <p:origin x="40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photos of the astrobiology lab at the University of Edinburgh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2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8c787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8c787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4a8c787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e4a8c787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4a8c787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e4a8c787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4a8c787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4a8c787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e4a8c787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e4a8c787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students are discussing next steps and future </a:t>
            </a:r>
            <a:r>
              <a:rPr lang="en-US"/>
              <a:t>research ideas (see Teacher Note)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www.astrobiology.ac.uk</a:t>
            </a:r>
            <a:r>
              <a:rPr lang="en-US" dirty="0"/>
              <a:t>/facilities/low-pressure-flow-through-chamber</a:t>
            </a:r>
          </a:p>
        </p:txBody>
      </p:sp>
    </p:spTree>
    <p:extLst>
      <p:ext uri="{BB962C8B-B14F-4D97-AF65-F5344CB8AC3E}">
        <p14:creationId xmlns:p14="http://schemas.microsoft.com/office/powerpoint/2010/main" val="154212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00B42A-E2E4-B444-99CC-6AD720B26208}"/>
              </a:ext>
            </a:extLst>
          </p:cNvPr>
          <p:cNvSpPr txBox="1"/>
          <p:nvPr/>
        </p:nvSpPr>
        <p:spPr>
          <a:xfrm>
            <a:off x="0" y="114748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Alien life on Mars – </a:t>
            </a:r>
          </a:p>
          <a:p>
            <a:pPr algn="ctr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caught in crystals?</a:t>
            </a:r>
            <a:endParaRPr lang="en-US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0B03F-361F-AA4B-8848-9E62815BE516}"/>
              </a:ext>
            </a:extLst>
          </p:cNvPr>
          <p:cNvSpPr txBox="1"/>
          <p:nvPr/>
        </p:nvSpPr>
        <p:spPr>
          <a:xfrm>
            <a:off x="923364" y="2868706"/>
            <a:ext cx="7297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Featured scientists: Charles </a:t>
            </a:r>
            <a:r>
              <a:rPr lang="en-US" sz="1800" dirty="0" err="1"/>
              <a:t>Cockell</a:t>
            </a:r>
            <a:r>
              <a:rPr lang="en-US" sz="1800" dirty="0"/>
              <a:t>, UK Centre for Astrobiology, University of Edinburgh, &amp; Nikki Chambers, Astrobiology Teacher, West High School, Torrance, CA</a:t>
            </a:r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228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2FA521-DC05-504C-ADF2-1495CD95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753699-2472-464B-95B9-404A029D3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211" y="191911"/>
            <a:ext cx="2973367" cy="605100"/>
          </a:xfrm>
        </p:spPr>
        <p:txBody>
          <a:bodyPr/>
          <a:lstStyle/>
          <a:p>
            <a:r>
              <a:rPr lang="en-US" dirty="0"/>
              <a:t>Photo of the astrobiology lab at the University of Edinburgh</a:t>
            </a:r>
          </a:p>
        </p:txBody>
      </p:sp>
    </p:spTree>
    <p:extLst>
      <p:ext uri="{BB962C8B-B14F-4D97-AF65-F5344CB8AC3E}">
        <p14:creationId xmlns:p14="http://schemas.microsoft.com/office/powerpoint/2010/main" val="293955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752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0" y="4230575"/>
            <a:ext cx="9144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bg1"/>
                </a:solidFill>
              </a:rPr>
              <a:t>Sodium chloride crystals forming – Day 3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1EE95061-E993-B04A-9D50-B08DB45F0F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chemeClr val="accent4"/>
                </a:solidFill>
              </a:rPr>
              <a:t>NaCl</a:t>
            </a:r>
            <a:endParaRPr lang="en-US" sz="2400" b="1" baseline="-25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66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260DE66E-121A-F94A-8C32-0B53AC9D70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230575"/>
            <a:ext cx="9144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bg1"/>
                </a:solidFill>
              </a:rPr>
              <a:t>Sodium chloride crystals – Day 7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D19ECE80-D608-B44E-88E4-A28737F2040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chemeClr val="accent4"/>
                </a:solidFill>
              </a:rPr>
              <a:t>NaCl</a:t>
            </a:r>
            <a:endParaRPr lang="en-US" sz="2400" b="1" baseline="-25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0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191913" y="0"/>
            <a:ext cx="2641600" cy="51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bg1"/>
                </a:solidFill>
              </a:rPr>
              <a:t>Sodium chloride crystals, Day 14.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400" dirty="0">
              <a:solidFill>
                <a:schemeClr val="bg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bg1"/>
                </a:solidFill>
              </a:rPr>
              <a:t>Very little mass </a:t>
            </a:r>
            <a:r>
              <a:rPr lang="en" sz="2400" dirty="0">
                <a:solidFill>
                  <a:schemeClr val="bg1"/>
                </a:solidFill>
              </a:rPr>
              <a:t>change due to evaporation observed. No visible liquid water remains.</a:t>
            </a:r>
            <a:endParaRPr sz="2400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66B9A175-310F-B045-8800-AF788A5FE9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en-US" sz="2400" b="1" dirty="0" err="1">
                <a:solidFill>
                  <a:schemeClr val="accent4"/>
                </a:solidFill>
              </a:rPr>
              <a:t>NaCl</a:t>
            </a:r>
            <a:endParaRPr lang="en-US" sz="2400" b="1" baseline="-25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737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02A8C830-4D90-EA46-852D-CFA0C450D1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230575"/>
            <a:ext cx="9144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bg1"/>
                </a:solidFill>
              </a:rPr>
              <a:t>Magnesium sulfate crystals forming – Day 3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BF227A91-BC79-FC4A-AAC4-4C64927E1ED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accent6"/>
                </a:solidFill>
              </a:rPr>
              <a:t>MgSO</a:t>
            </a:r>
            <a:r>
              <a:rPr lang="en-US" sz="2400" b="1" baseline="-25000" dirty="0">
                <a:solidFill>
                  <a:schemeClr val="accent6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53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C3679A79-C323-2D41-99F4-8DCCD57D25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230575"/>
            <a:ext cx="91440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chemeClr val="bg1"/>
                </a:solidFill>
              </a:rPr>
              <a:t>Magnesium sulfate crystals – Day 7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AA6D7702-1170-4E4F-802C-ABD715A8F1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accent6"/>
                </a:solidFill>
              </a:rPr>
              <a:t>MgSO</a:t>
            </a:r>
            <a:r>
              <a:rPr lang="en-US" sz="2400" b="1" baseline="-25000" dirty="0">
                <a:solidFill>
                  <a:schemeClr val="accent6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96972" y="-1996971"/>
            <a:ext cx="5150057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875" y="4431810"/>
            <a:ext cx="9139125" cy="7116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Magnesium sulfate crystals, Day 14. No further mass change due to evaporation observed. Liquid water is visible in pockets throughout the crystals.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CC7794-DA75-F048-8558-757532CFDC97}"/>
              </a:ext>
            </a:extLst>
          </p:cNvPr>
          <p:cNvSpPr/>
          <p:nvPr/>
        </p:nvSpPr>
        <p:spPr>
          <a:xfrm>
            <a:off x="2032000" y="1309511"/>
            <a:ext cx="1636889" cy="824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E71758-7D00-0C4F-973A-DDCE24B445A8}"/>
              </a:ext>
            </a:extLst>
          </p:cNvPr>
          <p:cNvSpPr/>
          <p:nvPr/>
        </p:nvSpPr>
        <p:spPr>
          <a:xfrm>
            <a:off x="1021645" y="2518831"/>
            <a:ext cx="762000" cy="824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44C76D-151D-9740-89BF-87EF9477502F}"/>
              </a:ext>
            </a:extLst>
          </p:cNvPr>
          <p:cNvSpPr/>
          <p:nvPr/>
        </p:nvSpPr>
        <p:spPr>
          <a:xfrm>
            <a:off x="6671734" y="1721555"/>
            <a:ext cx="637823" cy="824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B1F15-27EE-0646-BCE9-B8FE5C83A3FD}"/>
              </a:ext>
            </a:extLst>
          </p:cNvPr>
          <p:cNvSpPr/>
          <p:nvPr/>
        </p:nvSpPr>
        <p:spPr>
          <a:xfrm>
            <a:off x="6382455" y="2575030"/>
            <a:ext cx="1216379" cy="13281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6ECE3EA8-2F04-594A-B886-8D9D25CEE0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accent6"/>
                </a:solidFill>
              </a:rPr>
              <a:t>MgSO</a:t>
            </a:r>
            <a:r>
              <a:rPr lang="en-US" sz="2400" b="1" baseline="-25000" dirty="0">
                <a:solidFill>
                  <a:schemeClr val="accent6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6240A-21A8-3B4C-8144-A56E40DA5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24491" cy="3019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F198C-6C96-4D40-B636-0A658C6198BC}"/>
              </a:ext>
            </a:extLst>
          </p:cNvPr>
          <p:cNvSpPr txBox="1"/>
          <p:nvPr/>
        </p:nvSpPr>
        <p:spPr>
          <a:xfrm>
            <a:off x="132347" y="3140242"/>
            <a:ext cx="89033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lab is equipped with a low pressure flow-through chamber. This simulation chamber can be chilled to simulate flow-through in Mars-like conditions. It can be used to simulate pressure, temperature, UV illumination and has the facility to regulate the atmospheric gas composition by means of gas mass flow controllers. </a:t>
            </a:r>
          </a:p>
        </p:txBody>
      </p:sp>
    </p:spTree>
    <p:extLst>
      <p:ext uri="{BB962C8B-B14F-4D97-AF65-F5344CB8AC3E}">
        <p14:creationId xmlns:p14="http://schemas.microsoft.com/office/powerpoint/2010/main" val="261474720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220</Words>
  <Application>Microsoft Macintosh PowerPoint</Application>
  <PresentationFormat>On-screen Show (16:9)</PresentationFormat>
  <Paragraphs>22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Liz Schultheis</cp:lastModifiedBy>
  <cp:revision>21</cp:revision>
  <dcterms:modified xsi:type="dcterms:W3CDTF">2018-09-10T14:25:43Z</dcterms:modified>
</cp:coreProperties>
</file>