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61" r:id="rId3"/>
    <p:sldId id="258" r:id="rId4"/>
    <p:sldId id="259" r:id="rId5"/>
    <p:sldId id="260" r:id="rId6"/>
    <p:sldId id="2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95" autoAdjust="0"/>
    <p:restoredTop sz="87855"/>
  </p:normalViewPr>
  <p:slideViewPr>
    <p:cSldViewPr snapToGrid="0">
      <p:cViewPr varScale="1">
        <p:scale>
          <a:sx n="55" d="100"/>
          <a:sy n="55" d="100"/>
        </p:scale>
        <p:origin x="7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89B2F-43CC-4540-994A-EA686CF1D1D2}" type="datetimeFigureOut">
              <a:rPr lang="en-US" smtClean="0"/>
              <a:t>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1201F-1CBE-F44F-8DFA-3078FC173A02}" type="slidenum">
              <a:rPr lang="en-US" smtClean="0"/>
              <a:t>‹#›</a:t>
            </a:fld>
            <a:endParaRPr lang="en-US"/>
          </a:p>
        </p:txBody>
      </p:sp>
    </p:spTree>
    <p:extLst>
      <p:ext uri="{BB962C8B-B14F-4D97-AF65-F5344CB8AC3E}">
        <p14:creationId xmlns:p14="http://schemas.microsoft.com/office/powerpoint/2010/main" val="36819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winds blow through the large expanses of grass in the Florida Everglades, it looks like flowing water. This “river of grass” is home to a wide diversity of plants and animals, including both the American Alligator and the American Crocodile. The Everglades ecosystem is the largest sub-tropical wetland in North America. </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Sawgrass prairie in Everglades National Park north of Anhinga Trail</a:t>
            </a:r>
            <a:endParaRPr lang="en-US" dirty="0"/>
          </a:p>
          <a:p>
            <a:r>
              <a:rPr lang="en-US" dirty="0"/>
              <a:t>https://</a:t>
            </a:r>
            <a:r>
              <a:rPr lang="en-US" dirty="0" err="1"/>
              <a:t>commons.wikimedia.org</a:t>
            </a:r>
            <a:r>
              <a:rPr lang="en-US" dirty="0"/>
              <a:t>/wiki/File:Everglades_Sawgrass_Prairie_Moni3.JPG</a:t>
            </a:r>
          </a:p>
        </p:txBody>
      </p:sp>
      <p:sp>
        <p:nvSpPr>
          <p:cNvPr id="4" name="Slide Number Placeholder 3"/>
          <p:cNvSpPr>
            <a:spLocks noGrp="1"/>
          </p:cNvSpPr>
          <p:nvPr>
            <p:ph type="sldNum" sz="quarter" idx="10"/>
          </p:nvPr>
        </p:nvSpPr>
        <p:spPr/>
        <p:txBody>
          <a:bodyPr/>
          <a:lstStyle/>
          <a:p>
            <a:fld id="{BBC1201F-1CBE-F44F-8DFA-3078FC173A02}" type="slidenum">
              <a:rPr lang="en-US" smtClean="0"/>
              <a:t>1</a:t>
            </a:fld>
            <a:endParaRPr lang="en-US"/>
          </a:p>
        </p:txBody>
      </p:sp>
    </p:spTree>
    <p:extLst>
      <p:ext uri="{BB962C8B-B14F-4D97-AF65-F5344CB8AC3E}">
        <p14:creationId xmlns:p14="http://schemas.microsoft.com/office/powerpoint/2010/main" val="34117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Shelby (left) and John (right), two scientists studying how climate change is impacting the Everglades. </a:t>
            </a:r>
            <a:r>
              <a:rPr lang="en-US" sz="1200" kern="1200" dirty="0">
                <a:solidFill>
                  <a:schemeClr val="tx1"/>
                </a:solidFill>
                <a:effectLst/>
                <a:latin typeface="+mn-lt"/>
                <a:ea typeface="+mn-ea"/>
                <a:cs typeface="+mn-cs"/>
              </a:rPr>
              <a:t>John became fascinated with the Everglades during his first visit 10 years ago and has been studying this unique ecosystem ever since. Shelby is interested in learning how climate change will affect the environment, and the Everglades is a great place to start!</a:t>
            </a:r>
            <a:endParaRPr lang="en-US" dirty="0"/>
          </a:p>
        </p:txBody>
      </p:sp>
      <p:sp>
        <p:nvSpPr>
          <p:cNvPr id="4" name="Slide Number Placeholder 3"/>
          <p:cNvSpPr>
            <a:spLocks noGrp="1"/>
          </p:cNvSpPr>
          <p:nvPr>
            <p:ph type="sldNum" sz="quarter" idx="10"/>
          </p:nvPr>
        </p:nvSpPr>
        <p:spPr/>
        <p:txBody>
          <a:bodyPr/>
          <a:lstStyle/>
          <a:p>
            <a:fld id="{BBC1201F-1CBE-F44F-8DFA-3078FC173A02}" type="slidenum">
              <a:rPr lang="en-US" smtClean="0"/>
              <a:t>2</a:t>
            </a:fld>
            <a:endParaRPr lang="en-US"/>
          </a:p>
        </p:txBody>
      </p:sp>
    </p:spTree>
    <p:extLst>
      <p:ext uri="{BB962C8B-B14F-4D97-AF65-F5344CB8AC3E}">
        <p14:creationId xmlns:p14="http://schemas.microsoft.com/office/powerpoint/2010/main" val="396940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rising seas, one important feature of the Florida Everglades may change. There are currently large amounts of </a:t>
            </a:r>
            <a:r>
              <a:rPr lang="en-US" sz="1200" b="1" kern="1200" dirty="0">
                <a:solidFill>
                  <a:schemeClr val="tx1"/>
                </a:solidFill>
                <a:effectLst/>
                <a:latin typeface="+mn-lt"/>
                <a:ea typeface="+mn-ea"/>
                <a:cs typeface="+mn-cs"/>
              </a:rPr>
              <a:t>carbon</a:t>
            </a:r>
            <a:r>
              <a:rPr lang="en-US" sz="1200" kern="1200" dirty="0">
                <a:solidFill>
                  <a:schemeClr val="tx1"/>
                </a:solidFill>
                <a:effectLst/>
                <a:latin typeface="+mn-lt"/>
                <a:ea typeface="+mn-ea"/>
                <a:cs typeface="+mn-cs"/>
              </a:rPr>
              <a:t> stored in the wetland’s muddy soils. By holding carbon in the mud, coastal wetlands are able to help in the fight against climate change. However, under stressful conditions like being submersed in sea water, soil microbes increase respiration. During respiration, carbon stored in the soil is released as </a:t>
            </a:r>
            <a:r>
              <a:rPr lang="en-US" sz="1200" b="1" kern="1200" dirty="0">
                <a:solidFill>
                  <a:schemeClr val="tx1"/>
                </a:solidFill>
                <a:effectLst/>
                <a:latin typeface="+mn-lt"/>
                <a:ea typeface="+mn-ea"/>
                <a:cs typeface="+mn-cs"/>
              </a:rPr>
              <a:t>carbon dioxide </a:t>
            </a:r>
            <a:r>
              <a:rPr lang="en-US" sz="1200" kern="1200" dirty="0">
                <a:solidFill>
                  <a:schemeClr val="tx1"/>
                </a:solidFill>
                <a:effectLst/>
                <a:latin typeface="+mn-lt"/>
                <a:ea typeface="+mn-ea"/>
                <a:cs typeface="+mn-cs"/>
              </a:rPr>
              <a:t>(CO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 greenhouse gas. As sea level rises, soil microbes are predicted to release stored carbon and contribute to the greenhouse effect, making climate change worse.</a:t>
            </a:r>
            <a:endParaRPr lang="en-US" dirty="0"/>
          </a:p>
        </p:txBody>
      </p:sp>
      <p:sp>
        <p:nvSpPr>
          <p:cNvPr id="4" name="Slide Number Placeholder 3"/>
          <p:cNvSpPr>
            <a:spLocks noGrp="1"/>
          </p:cNvSpPr>
          <p:nvPr>
            <p:ph type="sldNum" sz="quarter" idx="10"/>
          </p:nvPr>
        </p:nvSpPr>
        <p:spPr/>
        <p:txBody>
          <a:bodyPr/>
          <a:lstStyle/>
          <a:p>
            <a:fld id="{BBC1201F-1CBE-F44F-8DFA-3078FC173A02}" type="slidenum">
              <a:rPr lang="en-US" smtClean="0"/>
              <a:t>6</a:t>
            </a:fld>
            <a:endParaRPr lang="en-US"/>
          </a:p>
        </p:txBody>
      </p:sp>
    </p:spTree>
    <p:extLst>
      <p:ext uri="{BB962C8B-B14F-4D97-AF65-F5344CB8AC3E}">
        <p14:creationId xmlns:p14="http://schemas.microsoft.com/office/powerpoint/2010/main" val="187119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2C3036-25EB-49D3-AACB-7BA327DA554E}"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134378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C3036-25EB-49D3-AACB-7BA327DA554E}"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113328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C3036-25EB-49D3-AACB-7BA327DA554E}"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78847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C3036-25EB-49D3-AACB-7BA327DA554E}"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130903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2C3036-25EB-49D3-AACB-7BA327DA554E}" type="datetimeFigureOut">
              <a:rPr lang="en-US" smtClean="0"/>
              <a:t>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70913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C3036-25EB-49D3-AACB-7BA327DA554E}"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11602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C3036-25EB-49D3-AACB-7BA327DA554E}" type="datetimeFigureOut">
              <a:rPr lang="en-US" smtClean="0"/>
              <a:t>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35335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C3036-25EB-49D3-AACB-7BA327DA554E}" type="datetimeFigureOut">
              <a:rPr lang="en-US" smtClean="0"/>
              <a:t>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188708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C3036-25EB-49D3-AACB-7BA327DA554E}" type="datetimeFigureOut">
              <a:rPr lang="en-US" smtClean="0"/>
              <a:t>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395341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C3036-25EB-49D3-AACB-7BA327DA554E}"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202812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C3036-25EB-49D3-AACB-7BA327DA554E}" type="datetimeFigureOut">
              <a:rPr lang="en-US" smtClean="0"/>
              <a:t>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47390-DC61-4295-81E1-011019681903}" type="slidenum">
              <a:rPr lang="en-US" smtClean="0"/>
              <a:t>‹#›</a:t>
            </a:fld>
            <a:endParaRPr lang="en-US"/>
          </a:p>
        </p:txBody>
      </p:sp>
    </p:spTree>
    <p:extLst>
      <p:ext uri="{BB962C8B-B14F-4D97-AF65-F5344CB8AC3E}">
        <p14:creationId xmlns:p14="http://schemas.microsoft.com/office/powerpoint/2010/main" val="216318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C3036-25EB-49D3-AACB-7BA327DA554E}" type="datetimeFigureOut">
              <a:rPr lang="en-US" smtClean="0"/>
              <a:t>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47390-DC61-4295-81E1-011019681903}" type="slidenum">
              <a:rPr lang="en-US" smtClean="0"/>
              <a:t>‹#›</a:t>
            </a:fld>
            <a:endParaRPr lang="en-US"/>
          </a:p>
        </p:txBody>
      </p:sp>
    </p:spTree>
    <p:extLst>
      <p:ext uri="{BB962C8B-B14F-4D97-AF65-F5344CB8AC3E}">
        <p14:creationId xmlns:p14="http://schemas.microsoft.com/office/powerpoint/2010/main" val="113876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1FDD14-B0E0-1B49-9E95-C8865F9ADF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234B3ED-563B-684D-B594-A69F2BF9EF5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76952" y="0"/>
            <a:ext cx="4838095" cy="6858000"/>
          </a:xfrm>
          <a:prstGeom prst="rect">
            <a:avLst/>
          </a:prstGeom>
        </p:spPr>
      </p:pic>
    </p:spTree>
    <p:extLst>
      <p:ext uri="{BB962C8B-B14F-4D97-AF65-F5344CB8AC3E}">
        <p14:creationId xmlns:p14="http://schemas.microsoft.com/office/powerpoint/2010/main" val="24054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B013C3-6A50-584B-BFB4-D28C7F5A156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1052"/>
          <a:stretch/>
        </p:blipFill>
        <p:spPr>
          <a:xfrm>
            <a:off x="1825256" y="0"/>
            <a:ext cx="10366744" cy="6858000"/>
          </a:xfrm>
          <a:prstGeom prst="rect">
            <a:avLst/>
          </a:prstGeom>
        </p:spPr>
      </p:pic>
      <p:pic>
        <p:nvPicPr>
          <p:cNvPr id="5" name="Picture 4">
            <a:extLst>
              <a:ext uri="{FF2B5EF4-FFF2-40B4-BE49-F238E27FC236}">
                <a16:creationId xmlns:a16="http://schemas.microsoft.com/office/drawing/2014/main" id="{B10256FF-57D9-374E-87AD-CA583ADFF0C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 y="0"/>
            <a:ext cx="4829908" cy="6858000"/>
          </a:xfrm>
          <a:prstGeom prst="rect">
            <a:avLst/>
          </a:prstGeom>
        </p:spPr>
      </p:pic>
      <p:cxnSp>
        <p:nvCxnSpPr>
          <p:cNvPr id="7" name="Straight Connector 6">
            <a:extLst>
              <a:ext uri="{FF2B5EF4-FFF2-40B4-BE49-F238E27FC236}">
                <a16:creationId xmlns:a16="http://schemas.microsoft.com/office/drawing/2014/main" id="{D9BA4D37-53B9-4D4D-BE28-5A175ABD1FD0}"/>
              </a:ext>
            </a:extLst>
          </p:cNvPr>
          <p:cNvCxnSpPr/>
          <p:nvPr/>
        </p:nvCxnSpPr>
        <p:spPr>
          <a:xfrm>
            <a:off x="4829909" y="0"/>
            <a:ext cx="0" cy="6858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75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804B3-9789-4842-8828-5A9DD43CAA0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4" name="TextBox 3">
            <a:extLst>
              <a:ext uri="{FF2B5EF4-FFF2-40B4-BE49-F238E27FC236}">
                <a16:creationId xmlns:a16="http://schemas.microsoft.com/office/drawing/2014/main" id="{66C41BB0-8F69-6740-9CAE-A5C7DDECA0A8}"/>
              </a:ext>
            </a:extLst>
          </p:cNvPr>
          <p:cNvSpPr txBox="1"/>
          <p:nvPr/>
        </p:nvSpPr>
        <p:spPr>
          <a:xfrm>
            <a:off x="5654843" y="428178"/>
            <a:ext cx="6184231" cy="600164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Shelby and John are ecologists who work in southern Florida. They are both very concerned with protecting the Everglades and other wetlands. Recently when John, Shelby, and their fellow scientists were out working in the Everglades they noticed something very strange. It looked like areas of the wetland were collapsing! What could be the cause of this strange event?</a:t>
            </a:r>
          </a:p>
        </p:txBody>
      </p:sp>
      <p:cxnSp>
        <p:nvCxnSpPr>
          <p:cNvPr id="5" name="Straight Connector 4">
            <a:extLst>
              <a:ext uri="{FF2B5EF4-FFF2-40B4-BE49-F238E27FC236}">
                <a16:creationId xmlns:a16="http://schemas.microsoft.com/office/drawing/2014/main" id="{07531D06-6596-4B4A-88DA-37C4D2CCEF57}"/>
              </a:ext>
            </a:extLst>
          </p:cNvPr>
          <p:cNvCxnSpPr/>
          <p:nvPr/>
        </p:nvCxnSpPr>
        <p:spPr>
          <a:xfrm>
            <a:off x="51435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78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38100-971A-1545-9272-9658CF4426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4475747" cy="6866519"/>
          </a:xfrm>
          <a:prstGeom prst="rect">
            <a:avLst/>
          </a:prstGeom>
        </p:spPr>
      </p:pic>
      <p:sp>
        <p:nvSpPr>
          <p:cNvPr id="4" name="TextBox 3">
            <a:extLst>
              <a:ext uri="{FF2B5EF4-FFF2-40B4-BE49-F238E27FC236}">
                <a16:creationId xmlns:a16="http://schemas.microsoft.com/office/drawing/2014/main" id="{5571FBDE-B893-724C-9C09-C94F1DEBCEAD}"/>
              </a:ext>
            </a:extLst>
          </p:cNvPr>
          <p:cNvSpPr txBox="1"/>
          <p:nvPr/>
        </p:nvSpPr>
        <p:spPr>
          <a:xfrm>
            <a:off x="4908885" y="428178"/>
            <a:ext cx="6930190" cy="304698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To figure out what was causing soil collapse, Shelby started by collecting soil samples from areas where she observed this phenomena. She then brought these soils back to the lab to run her experiment.</a:t>
            </a:r>
          </a:p>
        </p:txBody>
      </p:sp>
      <p:cxnSp>
        <p:nvCxnSpPr>
          <p:cNvPr id="5" name="Straight Connector 4">
            <a:extLst>
              <a:ext uri="{FF2B5EF4-FFF2-40B4-BE49-F238E27FC236}">
                <a16:creationId xmlns:a16="http://schemas.microsoft.com/office/drawing/2014/main" id="{CD0A9D06-5905-374C-ACED-DE27A63FE4D4}"/>
              </a:ext>
            </a:extLst>
          </p:cNvPr>
          <p:cNvCxnSpPr/>
          <p:nvPr/>
        </p:nvCxnSpPr>
        <p:spPr>
          <a:xfrm>
            <a:off x="4475746" y="8518"/>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69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71FBDE-B893-724C-9C09-C94F1DEBCEAD}"/>
              </a:ext>
            </a:extLst>
          </p:cNvPr>
          <p:cNvSpPr txBox="1"/>
          <p:nvPr/>
        </p:nvSpPr>
        <p:spPr>
          <a:xfrm>
            <a:off x="9336505" y="428178"/>
            <a:ext cx="2855495" cy="452431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This image shows the experimental setup. Each container has a different salt and phosphorus concentration.</a:t>
            </a:r>
          </a:p>
        </p:txBody>
      </p:sp>
      <p:pic>
        <p:nvPicPr>
          <p:cNvPr id="5" name="Picture 4">
            <a:extLst>
              <a:ext uri="{FF2B5EF4-FFF2-40B4-BE49-F238E27FC236}">
                <a16:creationId xmlns:a16="http://schemas.microsoft.com/office/drawing/2014/main" id="{A0523CE8-E191-1D4A-BCCA-A1FF5B4D50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6" name="Straight Connector 5">
            <a:extLst>
              <a:ext uri="{FF2B5EF4-FFF2-40B4-BE49-F238E27FC236}">
                <a16:creationId xmlns:a16="http://schemas.microsoft.com/office/drawing/2014/main" id="{0D0C7005-8C24-4447-AC75-8BFF6EEDA1FF}"/>
              </a:ext>
            </a:extLst>
          </p:cNvPr>
          <p:cNvCxnSpPr/>
          <p:nvPr/>
        </p:nvCxnSpPr>
        <p:spPr>
          <a:xfrm>
            <a:off x="9144000"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1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6954" y="3164925"/>
            <a:ext cx="6822702" cy="646331"/>
          </a:xfrm>
          <a:prstGeom prst="rect">
            <a:avLst/>
          </a:prstGeom>
          <a:noFill/>
        </p:spPr>
        <p:txBody>
          <a:bodyPr wrap="none" rtlCol="0">
            <a:spAutoFit/>
          </a:bodyPr>
          <a:lstStyle/>
          <a:p>
            <a:r>
              <a:rPr lang="en-US" sz="3600" dirty="0">
                <a:latin typeface="Arial" charset="0"/>
                <a:ea typeface="Arial" charset="0"/>
                <a:cs typeface="Arial" charset="0"/>
              </a:rPr>
              <a:t>6CO</a:t>
            </a:r>
            <a:r>
              <a:rPr lang="en-US" sz="3600" baseline="-25000" dirty="0">
                <a:latin typeface="Arial" charset="0"/>
                <a:ea typeface="Arial" charset="0"/>
                <a:cs typeface="Arial" charset="0"/>
              </a:rPr>
              <a:t>2</a:t>
            </a:r>
            <a:r>
              <a:rPr lang="en-US" sz="3600" dirty="0">
                <a:latin typeface="Arial" charset="0"/>
                <a:ea typeface="Arial" charset="0"/>
                <a:cs typeface="Arial" charset="0"/>
              </a:rPr>
              <a:t> + 6H</a:t>
            </a:r>
            <a:r>
              <a:rPr lang="en-US" sz="3600" baseline="-25000" dirty="0">
                <a:latin typeface="Arial" charset="0"/>
                <a:ea typeface="Arial" charset="0"/>
                <a:cs typeface="Arial" charset="0"/>
              </a:rPr>
              <a:t>2</a:t>
            </a:r>
            <a:r>
              <a:rPr lang="en-US" sz="3600" dirty="0">
                <a:latin typeface="Arial" charset="0"/>
                <a:ea typeface="Arial" charset="0"/>
                <a:cs typeface="Arial" charset="0"/>
              </a:rPr>
              <a:t>O ↔ C</a:t>
            </a:r>
            <a:r>
              <a:rPr lang="en-US" sz="3600" baseline="-25000" dirty="0">
                <a:latin typeface="Arial" charset="0"/>
                <a:ea typeface="Arial" charset="0"/>
                <a:cs typeface="Arial" charset="0"/>
              </a:rPr>
              <a:t>6</a:t>
            </a:r>
            <a:r>
              <a:rPr lang="en-US" sz="3600" dirty="0">
                <a:latin typeface="Arial" charset="0"/>
                <a:ea typeface="Arial" charset="0"/>
                <a:cs typeface="Arial" charset="0"/>
              </a:rPr>
              <a:t>H</a:t>
            </a:r>
            <a:r>
              <a:rPr lang="en-US" sz="3600" baseline="-25000" dirty="0">
                <a:latin typeface="Arial" charset="0"/>
                <a:ea typeface="Arial" charset="0"/>
                <a:cs typeface="Arial" charset="0"/>
              </a:rPr>
              <a:t>12</a:t>
            </a:r>
            <a:r>
              <a:rPr lang="en-US" sz="3600" dirty="0">
                <a:latin typeface="Arial" charset="0"/>
                <a:ea typeface="Arial" charset="0"/>
                <a:cs typeface="Arial" charset="0"/>
              </a:rPr>
              <a:t>O</a:t>
            </a:r>
            <a:r>
              <a:rPr lang="en-US" sz="3600" baseline="-25000" dirty="0">
                <a:latin typeface="Arial" charset="0"/>
                <a:ea typeface="Arial" charset="0"/>
                <a:cs typeface="Arial" charset="0"/>
              </a:rPr>
              <a:t>6</a:t>
            </a:r>
            <a:r>
              <a:rPr lang="en-US" sz="3600" dirty="0">
                <a:latin typeface="Arial" charset="0"/>
                <a:ea typeface="Arial" charset="0"/>
                <a:cs typeface="Arial" charset="0"/>
              </a:rPr>
              <a:t> + 6O</a:t>
            </a:r>
            <a:r>
              <a:rPr lang="en-US" sz="3600" baseline="-25000" dirty="0">
                <a:latin typeface="Arial" charset="0"/>
                <a:ea typeface="Arial" charset="0"/>
                <a:cs typeface="Arial" charset="0"/>
              </a:rPr>
              <a:t>2</a:t>
            </a:r>
            <a:r>
              <a:rPr lang="en-US" sz="3600" dirty="0">
                <a:latin typeface="Arial" charset="0"/>
                <a:ea typeface="Arial" charset="0"/>
                <a:cs typeface="Arial" charset="0"/>
              </a:rPr>
              <a:t> </a:t>
            </a:r>
          </a:p>
        </p:txBody>
      </p:sp>
      <p:sp>
        <p:nvSpPr>
          <p:cNvPr id="9" name="Arrow: Curved Up 8"/>
          <p:cNvSpPr/>
          <p:nvPr/>
        </p:nvSpPr>
        <p:spPr>
          <a:xfrm rot="10800000">
            <a:off x="4455750" y="2151484"/>
            <a:ext cx="3208422" cy="89835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Up 9"/>
          <p:cNvSpPr/>
          <p:nvPr/>
        </p:nvSpPr>
        <p:spPr>
          <a:xfrm>
            <a:off x="4608150" y="3952844"/>
            <a:ext cx="3208422" cy="89835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5506789" y="1742396"/>
            <a:ext cx="1261884" cy="369332"/>
          </a:xfrm>
          <a:prstGeom prst="rect">
            <a:avLst/>
          </a:prstGeom>
          <a:noFill/>
        </p:spPr>
        <p:txBody>
          <a:bodyPr wrap="none" rtlCol="0">
            <a:spAutoFit/>
          </a:bodyPr>
          <a:lstStyle/>
          <a:p>
            <a:r>
              <a:rPr lang="en-US" dirty="0">
                <a:latin typeface="Arial" charset="0"/>
                <a:ea typeface="Arial" charset="0"/>
                <a:cs typeface="Arial" charset="0"/>
              </a:rPr>
              <a:t>respiration</a:t>
            </a:r>
          </a:p>
        </p:txBody>
      </p:sp>
      <p:sp>
        <p:nvSpPr>
          <p:cNvPr id="12" name="TextBox 11"/>
          <p:cNvSpPr txBox="1"/>
          <p:nvPr/>
        </p:nvSpPr>
        <p:spPr>
          <a:xfrm>
            <a:off x="5344694" y="4886773"/>
            <a:ext cx="1723549" cy="369332"/>
          </a:xfrm>
          <a:prstGeom prst="rect">
            <a:avLst/>
          </a:prstGeom>
          <a:noFill/>
        </p:spPr>
        <p:txBody>
          <a:bodyPr wrap="none" rtlCol="0">
            <a:spAutoFit/>
          </a:bodyPr>
          <a:lstStyle/>
          <a:p>
            <a:r>
              <a:rPr lang="en-US" dirty="0">
                <a:latin typeface="Arial" charset="0"/>
                <a:ea typeface="Arial" charset="0"/>
                <a:cs typeface="Arial" charset="0"/>
              </a:rPr>
              <a:t>photosynthesis</a:t>
            </a:r>
          </a:p>
        </p:txBody>
      </p:sp>
      <p:sp>
        <p:nvSpPr>
          <p:cNvPr id="2" name="TextBox 1"/>
          <p:cNvSpPr txBox="1"/>
          <p:nvPr/>
        </p:nvSpPr>
        <p:spPr>
          <a:xfrm>
            <a:off x="202404" y="199583"/>
            <a:ext cx="12191999" cy="369332"/>
          </a:xfrm>
          <a:prstGeom prst="rect">
            <a:avLst/>
          </a:prstGeom>
          <a:noFill/>
        </p:spPr>
        <p:txBody>
          <a:bodyPr wrap="square" rtlCol="0">
            <a:spAutoFit/>
          </a:bodyPr>
          <a:lstStyle/>
          <a:p>
            <a:pPr algn="ctr"/>
            <a:r>
              <a:rPr lang="en-US" i="1" dirty="0">
                <a:latin typeface="Arial" charset="0"/>
                <a:ea typeface="Arial" charset="0"/>
                <a:cs typeface="Arial" charset="0"/>
              </a:rPr>
              <a:t>Chemical equation for aerobic respiration and photosynthesis. One byproduct of respiration is CO</a:t>
            </a:r>
            <a:r>
              <a:rPr lang="en-US" i="1" baseline="-25000" dirty="0">
                <a:latin typeface="Arial" charset="0"/>
                <a:ea typeface="Arial" charset="0"/>
                <a:cs typeface="Arial" charset="0"/>
              </a:rPr>
              <a:t>2</a:t>
            </a:r>
            <a:r>
              <a:rPr lang="en-US" i="1" dirty="0">
                <a:latin typeface="Arial" charset="0"/>
                <a:ea typeface="Arial" charset="0"/>
                <a:cs typeface="Arial" charset="0"/>
              </a:rPr>
              <a:t>.</a:t>
            </a:r>
          </a:p>
        </p:txBody>
      </p:sp>
    </p:spTree>
    <p:extLst>
      <p:ext uri="{BB962C8B-B14F-4D97-AF65-F5344CB8AC3E}">
        <p14:creationId xmlns:p14="http://schemas.microsoft.com/office/powerpoint/2010/main" val="3445960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415</Words>
  <Application>Microsoft Macintosh PowerPoint</Application>
  <PresentationFormat>Widescreen</PresentationFormat>
  <Paragraphs>16</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Shelbs</dc:creator>
  <cp:lastModifiedBy>Liz Schultheis</cp:lastModifiedBy>
  <cp:revision>14</cp:revision>
  <dcterms:created xsi:type="dcterms:W3CDTF">2017-03-28T14:01:03Z</dcterms:created>
  <dcterms:modified xsi:type="dcterms:W3CDTF">2018-04-20T20:05:49Z</dcterms:modified>
</cp:coreProperties>
</file>