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null)" ContentType="image/x-em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0"/>
  </p:notesMasterIdLst>
  <p:sldIdLst>
    <p:sldId id="256" r:id="rId2"/>
    <p:sldId id="257" r:id="rId3"/>
    <p:sldId id="258" r:id="rId4"/>
    <p:sldId id="264" r:id="rId5"/>
    <p:sldId id="263" r:id="rId6"/>
    <p:sldId id="259" r:id="rId7"/>
    <p:sldId id="260" r:id="rId8"/>
    <p:sldId id="261" r:id="rId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04"/>
    <p:restoredTop sz="85938"/>
  </p:normalViewPr>
  <p:slideViewPr>
    <p:cSldViewPr snapToGrid="0" snapToObjects="1">
      <p:cViewPr varScale="1">
        <p:scale>
          <a:sx n="79" d="100"/>
          <a:sy n="79" d="100"/>
        </p:scale>
        <p:origin x="456" y="1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1F65055-BEC9-594A-9849-419947E3D48F}" type="datetimeFigureOut">
              <a:rPr lang="en-US" smtClean="0"/>
              <a:t>2/7/18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768B03C-8958-7445-8455-EB5544FE4ACD}" type="slidenum">
              <a:rPr lang="en-US" smtClean="0"/>
              <a:t>‹#›</a:t>
            </a:fld>
            <a:endParaRPr lang="en-US"/>
          </a:p>
        </p:txBody>
      </p:sp>
    </p:spTree>
    <p:extLst>
      <p:ext uri="{BB962C8B-B14F-4D97-AF65-F5344CB8AC3E}">
        <p14:creationId xmlns:p14="http://schemas.microsoft.com/office/powerpoint/2010/main" val="5448474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err="1">
                <a:solidFill>
                  <a:schemeClr val="tx1"/>
                </a:solidFill>
                <a:effectLst/>
                <a:latin typeface="+mn-lt"/>
                <a:ea typeface="+mn-ea"/>
                <a:cs typeface="+mn-cs"/>
              </a:rPr>
              <a:t>Cayo</a:t>
            </a:r>
            <a:r>
              <a:rPr lang="en-US" sz="1200" kern="1200" dirty="0">
                <a:solidFill>
                  <a:schemeClr val="tx1"/>
                </a:solidFill>
                <a:effectLst/>
                <a:latin typeface="+mn-lt"/>
                <a:ea typeface="+mn-ea"/>
                <a:cs typeface="+mn-cs"/>
              </a:rPr>
              <a:t> Santiago rhesus macaques. Photo by Raisa Hernández Pacheco.</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In </a:t>
            </a:r>
            <a:r>
              <a:rPr lang="en-US" sz="1200" kern="1200" dirty="0" err="1">
                <a:solidFill>
                  <a:schemeClr val="tx1"/>
                </a:solidFill>
                <a:effectLst/>
                <a:latin typeface="+mn-lt"/>
                <a:ea typeface="+mn-ea"/>
                <a:cs typeface="+mn-cs"/>
              </a:rPr>
              <a:t>Cayo</a:t>
            </a:r>
            <a:r>
              <a:rPr lang="en-US" sz="1200" kern="1200" dirty="0">
                <a:solidFill>
                  <a:schemeClr val="tx1"/>
                </a:solidFill>
                <a:effectLst/>
                <a:latin typeface="+mn-lt"/>
                <a:ea typeface="+mn-ea"/>
                <a:cs typeface="+mn-cs"/>
              </a:rPr>
              <a:t> Santiago there is one of the oldest free-ranging rhesus macaque colony in the world. This population has no predators and food is plentiful. Scientists at </a:t>
            </a:r>
            <a:r>
              <a:rPr lang="en-US" sz="1200" kern="1200" dirty="0" err="1">
                <a:solidFill>
                  <a:schemeClr val="tx1"/>
                </a:solidFill>
                <a:effectLst/>
                <a:latin typeface="+mn-lt"/>
                <a:ea typeface="+mn-ea"/>
                <a:cs typeface="+mn-cs"/>
              </a:rPr>
              <a:t>Cayo</a:t>
            </a:r>
            <a:r>
              <a:rPr lang="en-US" sz="1200" kern="1200" dirty="0">
                <a:solidFill>
                  <a:schemeClr val="tx1"/>
                </a:solidFill>
                <a:effectLst/>
                <a:latin typeface="+mn-lt"/>
                <a:ea typeface="+mn-ea"/>
                <a:cs typeface="+mn-cs"/>
              </a:rPr>
              <a:t> Santiago have gathered data on these monkeys and their habitat for over 70 years. Every year when new monkeys are born they are captured, marked with a unique tattoo ID, and released. This program allows scientists to monitor individual monkeys over their entire lives and record the sex, date of birth, and date of death. </a:t>
            </a:r>
          </a:p>
        </p:txBody>
      </p:sp>
      <p:sp>
        <p:nvSpPr>
          <p:cNvPr id="4" name="Slide Number Placeholder 3"/>
          <p:cNvSpPr>
            <a:spLocks noGrp="1"/>
          </p:cNvSpPr>
          <p:nvPr>
            <p:ph type="sldNum" sz="quarter" idx="10"/>
          </p:nvPr>
        </p:nvSpPr>
        <p:spPr/>
        <p:txBody>
          <a:bodyPr/>
          <a:lstStyle/>
          <a:p>
            <a:fld id="{6768B03C-8958-7445-8455-EB5544FE4ACD}" type="slidenum">
              <a:rPr lang="en-US" smtClean="0"/>
              <a:t>2</a:t>
            </a:fld>
            <a:endParaRPr lang="en-US"/>
          </a:p>
        </p:txBody>
      </p:sp>
    </p:spTree>
    <p:extLst>
      <p:ext uri="{BB962C8B-B14F-4D97-AF65-F5344CB8AC3E}">
        <p14:creationId xmlns:p14="http://schemas.microsoft.com/office/powerpoint/2010/main" val="42593275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kern="1200" dirty="0">
                <a:solidFill>
                  <a:schemeClr val="tx1"/>
                </a:solidFill>
                <a:effectLst/>
                <a:latin typeface="+mn-lt"/>
                <a:ea typeface="+mn-ea"/>
                <a:cs typeface="+mn-cs"/>
              </a:rPr>
              <a:t>Raisa Hernández Pacheco: </a:t>
            </a:r>
            <a:r>
              <a:rPr lang="en-US" sz="1200" b="0" i="0" kern="1200" dirty="0">
                <a:solidFill>
                  <a:schemeClr val="tx1"/>
                </a:solidFill>
                <a:effectLst/>
                <a:latin typeface="+mn-lt"/>
                <a:ea typeface="+mn-ea"/>
                <a:cs typeface="+mn-cs"/>
              </a:rPr>
              <a:t>Interested in understanding the drivers shaping population dynamics, Raisa has dedicated her studies to modeling the effects of biotic and abiotic factors on populations of invertebrates and vertebrates. She joined the Caribbean Primate Research Center and the Max-Planck Odense Center to study the long-term dynamics of the </a:t>
            </a:r>
            <a:r>
              <a:rPr lang="en-US" sz="1200" b="0" i="0" kern="1200" dirty="0" err="1">
                <a:solidFill>
                  <a:schemeClr val="tx1"/>
                </a:solidFill>
                <a:effectLst/>
                <a:latin typeface="+mn-lt"/>
                <a:ea typeface="+mn-ea"/>
                <a:cs typeface="+mn-cs"/>
              </a:rPr>
              <a:t>Cayo</a:t>
            </a:r>
            <a:r>
              <a:rPr lang="en-US" sz="1200" b="0" i="0" kern="1200" dirty="0">
                <a:solidFill>
                  <a:schemeClr val="tx1"/>
                </a:solidFill>
                <a:effectLst/>
                <a:latin typeface="+mn-lt"/>
                <a:ea typeface="+mn-ea"/>
                <a:cs typeface="+mn-cs"/>
              </a:rPr>
              <a:t> Santiago rhesus macaque </a:t>
            </a:r>
            <a:r>
              <a:rPr lang="en-US" sz="1200" b="0" i="0" kern="1200">
                <a:solidFill>
                  <a:schemeClr val="tx1"/>
                </a:solidFill>
                <a:effectLst/>
                <a:latin typeface="+mn-lt"/>
                <a:ea typeface="+mn-ea"/>
                <a:cs typeface="+mn-cs"/>
              </a:rPr>
              <a:t>population.</a:t>
            </a:r>
            <a:endParaRPr lang="en-US" dirty="0"/>
          </a:p>
        </p:txBody>
      </p:sp>
      <p:sp>
        <p:nvSpPr>
          <p:cNvPr id="4" name="Slide Number Placeholder 3"/>
          <p:cNvSpPr>
            <a:spLocks noGrp="1"/>
          </p:cNvSpPr>
          <p:nvPr>
            <p:ph type="sldNum" sz="quarter" idx="10"/>
          </p:nvPr>
        </p:nvSpPr>
        <p:spPr/>
        <p:txBody>
          <a:bodyPr/>
          <a:lstStyle/>
          <a:p>
            <a:fld id="{6768B03C-8958-7445-8455-EB5544FE4ACD}" type="slidenum">
              <a:rPr lang="en-US" smtClean="0"/>
              <a:t>3</a:t>
            </a:fld>
            <a:endParaRPr lang="en-US"/>
          </a:p>
        </p:txBody>
      </p:sp>
    </p:spTree>
    <p:extLst>
      <p:ext uri="{BB962C8B-B14F-4D97-AF65-F5344CB8AC3E}">
        <p14:creationId xmlns:p14="http://schemas.microsoft.com/office/powerpoint/2010/main" val="38482018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err="1">
                <a:latin typeface="Arial" panose="020B0604020202020204" pitchFamily="34" charset="0"/>
                <a:cs typeface="Arial" panose="020B0604020202020204" pitchFamily="34" charset="0"/>
              </a:rPr>
              <a:t>Damián</a:t>
            </a:r>
            <a:r>
              <a:rPr lang="en-US" b="1" dirty="0">
                <a:latin typeface="Arial" panose="020B0604020202020204" pitchFamily="34" charset="0"/>
                <a:cs typeface="Arial" panose="020B0604020202020204" pitchFamily="34" charset="0"/>
              </a:rPr>
              <a:t> A. Concepción Pérez: </a:t>
            </a:r>
            <a:r>
              <a:rPr lang="en-US" sz="1200" b="0" i="0" kern="1200" dirty="0">
                <a:solidFill>
                  <a:schemeClr val="tx1"/>
                </a:solidFill>
                <a:effectLst/>
                <a:latin typeface="+mn-lt"/>
                <a:ea typeface="+mn-ea"/>
                <a:cs typeface="+mn-cs"/>
              </a:rPr>
              <a:t>I am currently a Physical Science Middle School teacher in Richmond, VA, and an Integrated Curriculum in Math and Science student at American College of Education. My  main goal is to motivate my students about learning, enjoining science, and maybe pursuing a career in a STEM field by providing them engaging and fun experiences in the classroom. </a:t>
            </a:r>
          </a:p>
          <a:p>
            <a:r>
              <a:rPr lang="en-US" sz="1200" b="0" i="0" kern="1200" dirty="0">
                <a:solidFill>
                  <a:schemeClr val="tx1"/>
                </a:solidFill>
                <a:effectLst/>
                <a:latin typeface="+mn-lt"/>
                <a:ea typeface="+mn-ea"/>
                <a:cs typeface="+mn-cs"/>
              </a:rPr>
              <a:t>Developer of “Unknown Bones” lesson plan - https://</a:t>
            </a:r>
            <a:r>
              <a:rPr lang="en-US" sz="1200" b="0" i="0" kern="1200" dirty="0" err="1">
                <a:solidFill>
                  <a:schemeClr val="tx1"/>
                </a:solidFill>
                <a:effectLst/>
                <a:latin typeface="+mn-lt"/>
                <a:ea typeface="+mn-ea"/>
                <a:cs typeface="+mn-cs"/>
              </a:rPr>
              <a:t>mathsciconcep.weebly.com</a:t>
            </a:r>
            <a:r>
              <a:rPr lang="en-US" sz="1200" b="0" i="0" kern="1200" dirty="0">
                <a:solidFill>
                  <a:schemeClr val="tx1"/>
                </a:solidFill>
                <a:effectLst/>
                <a:latin typeface="+mn-lt"/>
                <a:ea typeface="+mn-ea"/>
                <a:cs typeface="+mn-cs"/>
              </a:rPr>
              <a:t>/</a:t>
            </a:r>
            <a:r>
              <a:rPr lang="en-US" sz="1200" b="0" i="0" kern="1200" dirty="0" err="1">
                <a:solidFill>
                  <a:schemeClr val="tx1"/>
                </a:solidFill>
                <a:effectLst/>
                <a:latin typeface="+mn-lt"/>
                <a:ea typeface="+mn-ea"/>
                <a:cs typeface="+mn-cs"/>
              </a:rPr>
              <a:t>about.html</a:t>
            </a:r>
            <a:endParaRPr lang="en-US" dirty="0"/>
          </a:p>
        </p:txBody>
      </p:sp>
      <p:sp>
        <p:nvSpPr>
          <p:cNvPr id="4" name="Slide Number Placeholder 3"/>
          <p:cNvSpPr>
            <a:spLocks noGrp="1"/>
          </p:cNvSpPr>
          <p:nvPr>
            <p:ph type="sldNum" sz="quarter" idx="10"/>
          </p:nvPr>
        </p:nvSpPr>
        <p:spPr/>
        <p:txBody>
          <a:bodyPr/>
          <a:lstStyle/>
          <a:p>
            <a:fld id="{6768B03C-8958-7445-8455-EB5544FE4ACD}" type="slidenum">
              <a:rPr lang="en-US" smtClean="0"/>
              <a:t>4</a:t>
            </a:fld>
            <a:endParaRPr lang="en-US"/>
          </a:p>
        </p:txBody>
      </p:sp>
    </p:spTree>
    <p:extLst>
      <p:ext uri="{BB962C8B-B14F-4D97-AF65-F5344CB8AC3E}">
        <p14:creationId xmlns:p14="http://schemas.microsoft.com/office/powerpoint/2010/main" val="33562024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Photo from http://</a:t>
            </a:r>
            <a:r>
              <a:rPr lang="en-US" dirty="0" err="1"/>
              <a:t>cprc.rcm.upr.edu</a:t>
            </a:r>
            <a:r>
              <a:rPr lang="en-US" dirty="0"/>
              <a:t>/?q=</a:t>
            </a:r>
            <a:r>
              <a:rPr lang="en-US" dirty="0" err="1"/>
              <a:t>lpm</a:t>
            </a:r>
            <a:endParaRPr lang="en-US" dirty="0"/>
          </a:p>
          <a:p>
            <a:r>
              <a:rPr lang="en-US" sz="1200" b="0" i="0" kern="1200" dirty="0">
                <a:solidFill>
                  <a:schemeClr val="tx1"/>
                </a:solidFill>
                <a:effectLst/>
                <a:latin typeface="+mn-lt"/>
                <a:ea typeface="+mn-ea"/>
                <a:cs typeface="+mn-cs"/>
              </a:rPr>
              <a:t>The LPM strongly encourages researchers to visit and study the skeletal collection on site.</a:t>
            </a:r>
          </a:p>
          <a:p>
            <a:r>
              <a:rPr lang="en-US" sz="1400" b="1" i="0" kern="1200" dirty="0">
                <a:solidFill>
                  <a:schemeClr val="tx1"/>
                </a:solidFill>
                <a:effectLst/>
                <a:latin typeface="+mn-lt"/>
                <a:ea typeface="+mn-ea"/>
                <a:cs typeface="+mn-cs"/>
              </a:rPr>
              <a:t>MORE IMAGES CAN BE FOUND IN THEIR GALLERY: http://</a:t>
            </a:r>
            <a:r>
              <a:rPr lang="en-US" sz="1400" b="1" i="0" kern="1200" dirty="0" err="1">
                <a:solidFill>
                  <a:schemeClr val="tx1"/>
                </a:solidFill>
                <a:effectLst/>
                <a:latin typeface="+mn-lt"/>
                <a:ea typeface="+mn-ea"/>
                <a:cs typeface="+mn-cs"/>
              </a:rPr>
              <a:t>cprc.rcm.upr.edu</a:t>
            </a:r>
            <a:r>
              <a:rPr lang="en-US" sz="1400" b="1" i="0" kern="1200" dirty="0">
                <a:solidFill>
                  <a:schemeClr val="tx1"/>
                </a:solidFill>
                <a:effectLst/>
                <a:latin typeface="+mn-lt"/>
                <a:ea typeface="+mn-ea"/>
                <a:cs typeface="+mn-cs"/>
              </a:rPr>
              <a:t>/?q=gallery</a:t>
            </a:r>
            <a:endParaRPr lang="en-US" sz="1400" b="1" dirty="0"/>
          </a:p>
        </p:txBody>
      </p:sp>
      <p:sp>
        <p:nvSpPr>
          <p:cNvPr id="4" name="Slide Number Placeholder 3"/>
          <p:cNvSpPr>
            <a:spLocks noGrp="1"/>
          </p:cNvSpPr>
          <p:nvPr>
            <p:ph type="sldNum" sz="quarter" idx="10"/>
          </p:nvPr>
        </p:nvSpPr>
        <p:spPr/>
        <p:txBody>
          <a:bodyPr/>
          <a:lstStyle/>
          <a:p>
            <a:fld id="{6768B03C-8958-7445-8455-EB5544FE4ACD}" type="slidenum">
              <a:rPr lang="en-US" smtClean="0"/>
              <a:t>5</a:t>
            </a:fld>
            <a:endParaRPr lang="en-US"/>
          </a:p>
        </p:txBody>
      </p:sp>
    </p:spTree>
    <p:extLst>
      <p:ext uri="{BB962C8B-B14F-4D97-AF65-F5344CB8AC3E}">
        <p14:creationId xmlns:p14="http://schemas.microsoft.com/office/powerpoint/2010/main" val="32260042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Craniums of an adult male (left) and an adult female (right) rhesus macaque. Photo by Raisa Hernández Pacheco and </a:t>
            </a:r>
            <a:r>
              <a:rPr lang="en-US" sz="1200" kern="1200" dirty="0" err="1">
                <a:solidFill>
                  <a:schemeClr val="tx1"/>
                </a:solidFill>
                <a:effectLst/>
                <a:latin typeface="+mn-lt"/>
                <a:ea typeface="+mn-ea"/>
                <a:cs typeface="+mn-cs"/>
              </a:rPr>
              <a:t>Damián</a:t>
            </a:r>
            <a:r>
              <a:rPr lang="en-US" sz="1200" kern="1200" dirty="0">
                <a:solidFill>
                  <a:schemeClr val="tx1"/>
                </a:solidFill>
                <a:effectLst/>
                <a:latin typeface="+mn-lt"/>
                <a:ea typeface="+mn-ea"/>
                <a:cs typeface="+mn-cs"/>
              </a:rPr>
              <a:t> A. Concepción Pérez.</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Once a monkey dies and its body is recovered in the field, skeletal specimens are stored in a museum for further research. These skeletal specimens can be used by scientists today to ask new and exciting questions. </a:t>
            </a:r>
          </a:p>
        </p:txBody>
      </p:sp>
      <p:sp>
        <p:nvSpPr>
          <p:cNvPr id="4" name="Slide Number Placeholder 3"/>
          <p:cNvSpPr>
            <a:spLocks noGrp="1"/>
          </p:cNvSpPr>
          <p:nvPr>
            <p:ph type="sldNum" sz="quarter" idx="10"/>
          </p:nvPr>
        </p:nvSpPr>
        <p:spPr/>
        <p:txBody>
          <a:bodyPr/>
          <a:lstStyle/>
          <a:p>
            <a:fld id="{6768B03C-8958-7445-8455-EB5544FE4ACD}" type="slidenum">
              <a:rPr lang="en-US" smtClean="0"/>
              <a:t>6</a:t>
            </a:fld>
            <a:endParaRPr lang="en-US"/>
          </a:p>
        </p:txBody>
      </p:sp>
    </p:spTree>
    <p:extLst>
      <p:ext uri="{BB962C8B-B14F-4D97-AF65-F5344CB8AC3E}">
        <p14:creationId xmlns:p14="http://schemas.microsoft.com/office/powerpoint/2010/main" val="9804358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Craniums of an adult male (left) and an adult female (right) rhesus macaque. Photo by Raisa Hernández Pacheco and </a:t>
            </a:r>
            <a:r>
              <a:rPr lang="en-US" sz="1200" kern="1200" dirty="0" err="1">
                <a:solidFill>
                  <a:schemeClr val="tx1"/>
                </a:solidFill>
                <a:effectLst/>
                <a:latin typeface="+mn-lt"/>
                <a:ea typeface="+mn-ea"/>
                <a:cs typeface="+mn-cs"/>
              </a:rPr>
              <a:t>Damián</a:t>
            </a:r>
            <a:r>
              <a:rPr lang="en-US" sz="1200" kern="1200" dirty="0">
                <a:solidFill>
                  <a:schemeClr val="tx1"/>
                </a:solidFill>
                <a:effectLst/>
                <a:latin typeface="+mn-lt"/>
                <a:ea typeface="+mn-ea"/>
                <a:cs typeface="+mn-cs"/>
              </a:rPr>
              <a:t> A. Concepción Pérez.</a:t>
            </a:r>
          </a:p>
        </p:txBody>
      </p:sp>
      <p:sp>
        <p:nvSpPr>
          <p:cNvPr id="4" name="Slide Number Placeholder 3"/>
          <p:cNvSpPr>
            <a:spLocks noGrp="1"/>
          </p:cNvSpPr>
          <p:nvPr>
            <p:ph type="sldNum" sz="quarter" idx="10"/>
          </p:nvPr>
        </p:nvSpPr>
        <p:spPr/>
        <p:txBody>
          <a:bodyPr/>
          <a:lstStyle/>
          <a:p>
            <a:fld id="{6768B03C-8958-7445-8455-EB5544FE4ACD}" type="slidenum">
              <a:rPr lang="en-US" smtClean="0"/>
              <a:t>7</a:t>
            </a:fld>
            <a:endParaRPr lang="en-US"/>
          </a:p>
        </p:txBody>
      </p:sp>
    </p:spTree>
    <p:extLst>
      <p:ext uri="{BB962C8B-B14F-4D97-AF65-F5344CB8AC3E}">
        <p14:creationId xmlns:p14="http://schemas.microsoft.com/office/powerpoint/2010/main" val="20623125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err="1">
                <a:solidFill>
                  <a:schemeClr val="tx1"/>
                </a:solidFill>
                <a:effectLst/>
                <a:latin typeface="+mn-lt"/>
                <a:ea typeface="+mn-ea"/>
                <a:cs typeface="+mn-cs"/>
              </a:rPr>
              <a:t>Damián</a:t>
            </a:r>
            <a:r>
              <a:rPr lang="en-US" sz="1200" kern="1200" dirty="0">
                <a:solidFill>
                  <a:schemeClr val="tx1"/>
                </a:solidFill>
                <a:effectLst/>
                <a:latin typeface="+mn-lt"/>
                <a:ea typeface="+mn-ea"/>
                <a:cs typeface="+mn-cs"/>
              </a:rPr>
              <a:t> A. Concepción Pérez measuring canine length (left) and femur length (right) in a rhesus macaque skeletal specimen. Photos by Raisa Hernández Pacheco.</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Raisa and </a:t>
            </a:r>
            <a:r>
              <a:rPr lang="en-US" sz="1200" kern="1200" dirty="0" err="1">
                <a:solidFill>
                  <a:schemeClr val="tx1"/>
                </a:solidFill>
                <a:effectLst/>
                <a:latin typeface="+mn-lt"/>
                <a:ea typeface="+mn-ea"/>
                <a:cs typeface="+mn-cs"/>
              </a:rPr>
              <a:t>Damián</a:t>
            </a:r>
            <a:r>
              <a:rPr lang="en-US" sz="1200" kern="1200" dirty="0">
                <a:solidFill>
                  <a:schemeClr val="tx1"/>
                </a:solidFill>
                <a:effectLst/>
                <a:latin typeface="+mn-lt"/>
                <a:ea typeface="+mn-ea"/>
                <a:cs typeface="+mn-cs"/>
              </a:rPr>
              <a:t> are both interested in studying sexual dimorphism in rhesus macaques. They want to find out what causes the differences between the sexes. To do this they chose to study the length of canine teeth in male and female monkeys. They measured canine length of four male and four female rhesus skeletal specimens dating back to the 1970s. Measurements were only taken from individuals that died as adults to make sure canines were fully developed and that differences in length could not be attributed to age. Raisa and </a:t>
            </a:r>
            <a:r>
              <a:rPr lang="en-US" sz="1200" kern="1200" dirty="0" err="1">
                <a:solidFill>
                  <a:schemeClr val="tx1"/>
                </a:solidFill>
                <a:effectLst/>
                <a:latin typeface="+mn-lt"/>
                <a:ea typeface="+mn-ea"/>
                <a:cs typeface="+mn-cs"/>
              </a:rPr>
              <a:t>Damián</a:t>
            </a:r>
            <a:r>
              <a:rPr lang="en-US" sz="1200" kern="1200" dirty="0">
                <a:solidFill>
                  <a:schemeClr val="tx1"/>
                </a:solidFill>
                <a:effectLst/>
                <a:latin typeface="+mn-lt"/>
                <a:ea typeface="+mn-ea"/>
                <a:cs typeface="+mn-cs"/>
              </a:rPr>
              <a:t> predicted that males would have significantly longer canines compare to those of females. </a:t>
            </a:r>
          </a:p>
        </p:txBody>
      </p:sp>
      <p:sp>
        <p:nvSpPr>
          <p:cNvPr id="4" name="Slide Number Placeholder 3"/>
          <p:cNvSpPr>
            <a:spLocks noGrp="1"/>
          </p:cNvSpPr>
          <p:nvPr>
            <p:ph type="sldNum" sz="quarter" idx="10"/>
          </p:nvPr>
        </p:nvSpPr>
        <p:spPr/>
        <p:txBody>
          <a:bodyPr/>
          <a:lstStyle/>
          <a:p>
            <a:fld id="{6768B03C-8958-7445-8455-EB5544FE4ACD}" type="slidenum">
              <a:rPr lang="en-US" smtClean="0"/>
              <a:t>8</a:t>
            </a:fld>
            <a:endParaRPr lang="en-US"/>
          </a:p>
        </p:txBody>
      </p:sp>
    </p:spTree>
    <p:extLst>
      <p:ext uri="{BB962C8B-B14F-4D97-AF65-F5344CB8AC3E}">
        <p14:creationId xmlns:p14="http://schemas.microsoft.com/office/powerpoint/2010/main" val="36114878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E29501-404F-A043-BCC8-E46F521DB8C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0D5D3E2-EDB9-5F45-B76C-23FD8C26778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E556289-D451-2E47-9DD8-F15EBD85671E}"/>
              </a:ext>
            </a:extLst>
          </p:cNvPr>
          <p:cNvSpPr>
            <a:spLocks noGrp="1"/>
          </p:cNvSpPr>
          <p:nvPr>
            <p:ph type="dt" sz="half" idx="10"/>
          </p:nvPr>
        </p:nvSpPr>
        <p:spPr/>
        <p:txBody>
          <a:bodyPr/>
          <a:lstStyle/>
          <a:p>
            <a:fld id="{13931A2B-5EFF-E245-9434-BEE18EAD7EC8}" type="datetimeFigureOut">
              <a:rPr lang="en-US" smtClean="0"/>
              <a:t>2/7/18</a:t>
            </a:fld>
            <a:endParaRPr lang="en-US"/>
          </a:p>
        </p:txBody>
      </p:sp>
      <p:sp>
        <p:nvSpPr>
          <p:cNvPr id="5" name="Footer Placeholder 4">
            <a:extLst>
              <a:ext uri="{FF2B5EF4-FFF2-40B4-BE49-F238E27FC236}">
                <a16:creationId xmlns:a16="http://schemas.microsoft.com/office/drawing/2014/main" id="{56CC32C6-B082-6345-8E2B-20233EB5C53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9E389A8-1ACB-6543-BB17-96D5CB550DDE}"/>
              </a:ext>
            </a:extLst>
          </p:cNvPr>
          <p:cNvSpPr>
            <a:spLocks noGrp="1"/>
          </p:cNvSpPr>
          <p:nvPr>
            <p:ph type="sldNum" sz="quarter" idx="12"/>
          </p:nvPr>
        </p:nvSpPr>
        <p:spPr/>
        <p:txBody>
          <a:bodyPr/>
          <a:lstStyle/>
          <a:p>
            <a:fld id="{2FE5F187-F155-5143-9DEB-8CACDA719A08}" type="slidenum">
              <a:rPr lang="en-US" smtClean="0"/>
              <a:t>‹#›</a:t>
            </a:fld>
            <a:endParaRPr lang="en-US"/>
          </a:p>
        </p:txBody>
      </p:sp>
    </p:spTree>
    <p:extLst>
      <p:ext uri="{BB962C8B-B14F-4D97-AF65-F5344CB8AC3E}">
        <p14:creationId xmlns:p14="http://schemas.microsoft.com/office/powerpoint/2010/main" val="8903068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410BA0-1BAB-AC41-966D-E54A1D78A1D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23CF605-7214-4A46-B2FE-B6067D22EC31}"/>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3311CDB-4495-E249-B9E9-8E366039110C}"/>
              </a:ext>
            </a:extLst>
          </p:cNvPr>
          <p:cNvSpPr>
            <a:spLocks noGrp="1"/>
          </p:cNvSpPr>
          <p:nvPr>
            <p:ph type="dt" sz="half" idx="10"/>
          </p:nvPr>
        </p:nvSpPr>
        <p:spPr/>
        <p:txBody>
          <a:bodyPr/>
          <a:lstStyle/>
          <a:p>
            <a:fld id="{13931A2B-5EFF-E245-9434-BEE18EAD7EC8}" type="datetimeFigureOut">
              <a:rPr lang="en-US" smtClean="0"/>
              <a:t>2/7/18</a:t>
            </a:fld>
            <a:endParaRPr lang="en-US"/>
          </a:p>
        </p:txBody>
      </p:sp>
      <p:sp>
        <p:nvSpPr>
          <p:cNvPr id="5" name="Footer Placeholder 4">
            <a:extLst>
              <a:ext uri="{FF2B5EF4-FFF2-40B4-BE49-F238E27FC236}">
                <a16:creationId xmlns:a16="http://schemas.microsoft.com/office/drawing/2014/main" id="{F91383F0-7189-3A4B-8E1C-A346386D89E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75A713A-CE1D-994E-B361-4FA60F551DE9}"/>
              </a:ext>
            </a:extLst>
          </p:cNvPr>
          <p:cNvSpPr>
            <a:spLocks noGrp="1"/>
          </p:cNvSpPr>
          <p:nvPr>
            <p:ph type="sldNum" sz="quarter" idx="12"/>
          </p:nvPr>
        </p:nvSpPr>
        <p:spPr/>
        <p:txBody>
          <a:bodyPr/>
          <a:lstStyle/>
          <a:p>
            <a:fld id="{2FE5F187-F155-5143-9DEB-8CACDA719A08}" type="slidenum">
              <a:rPr lang="en-US" smtClean="0"/>
              <a:t>‹#›</a:t>
            </a:fld>
            <a:endParaRPr lang="en-US"/>
          </a:p>
        </p:txBody>
      </p:sp>
    </p:spTree>
    <p:extLst>
      <p:ext uri="{BB962C8B-B14F-4D97-AF65-F5344CB8AC3E}">
        <p14:creationId xmlns:p14="http://schemas.microsoft.com/office/powerpoint/2010/main" val="19366424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CB5B8D4-2055-F245-8784-C9C3305F03D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F602FEC-825E-9346-B078-30D31AFD0AAD}"/>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9630022-80D4-5F49-BC26-10EE1FB4B549}"/>
              </a:ext>
            </a:extLst>
          </p:cNvPr>
          <p:cNvSpPr>
            <a:spLocks noGrp="1"/>
          </p:cNvSpPr>
          <p:nvPr>
            <p:ph type="dt" sz="half" idx="10"/>
          </p:nvPr>
        </p:nvSpPr>
        <p:spPr/>
        <p:txBody>
          <a:bodyPr/>
          <a:lstStyle/>
          <a:p>
            <a:fld id="{13931A2B-5EFF-E245-9434-BEE18EAD7EC8}" type="datetimeFigureOut">
              <a:rPr lang="en-US" smtClean="0"/>
              <a:t>2/7/18</a:t>
            </a:fld>
            <a:endParaRPr lang="en-US"/>
          </a:p>
        </p:txBody>
      </p:sp>
      <p:sp>
        <p:nvSpPr>
          <p:cNvPr id="5" name="Footer Placeholder 4">
            <a:extLst>
              <a:ext uri="{FF2B5EF4-FFF2-40B4-BE49-F238E27FC236}">
                <a16:creationId xmlns:a16="http://schemas.microsoft.com/office/drawing/2014/main" id="{2120D724-AF90-0B4B-A915-FBDD98EE461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A99B86E-DB53-F14E-B1A3-D87425785DEB}"/>
              </a:ext>
            </a:extLst>
          </p:cNvPr>
          <p:cNvSpPr>
            <a:spLocks noGrp="1"/>
          </p:cNvSpPr>
          <p:nvPr>
            <p:ph type="sldNum" sz="quarter" idx="12"/>
          </p:nvPr>
        </p:nvSpPr>
        <p:spPr/>
        <p:txBody>
          <a:bodyPr/>
          <a:lstStyle/>
          <a:p>
            <a:fld id="{2FE5F187-F155-5143-9DEB-8CACDA719A08}" type="slidenum">
              <a:rPr lang="en-US" smtClean="0"/>
              <a:t>‹#›</a:t>
            </a:fld>
            <a:endParaRPr lang="en-US"/>
          </a:p>
        </p:txBody>
      </p:sp>
    </p:spTree>
    <p:extLst>
      <p:ext uri="{BB962C8B-B14F-4D97-AF65-F5344CB8AC3E}">
        <p14:creationId xmlns:p14="http://schemas.microsoft.com/office/powerpoint/2010/main" val="1430882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A5D855-DE8A-E341-9B79-E81ACBF77BB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2E56E65-D466-FF4D-8AE3-000651738F04}"/>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EBFEA37-568B-5746-813A-13495D95A2B7}"/>
              </a:ext>
            </a:extLst>
          </p:cNvPr>
          <p:cNvSpPr>
            <a:spLocks noGrp="1"/>
          </p:cNvSpPr>
          <p:nvPr>
            <p:ph type="dt" sz="half" idx="10"/>
          </p:nvPr>
        </p:nvSpPr>
        <p:spPr/>
        <p:txBody>
          <a:bodyPr/>
          <a:lstStyle/>
          <a:p>
            <a:fld id="{13931A2B-5EFF-E245-9434-BEE18EAD7EC8}" type="datetimeFigureOut">
              <a:rPr lang="en-US" smtClean="0"/>
              <a:t>2/7/18</a:t>
            </a:fld>
            <a:endParaRPr lang="en-US"/>
          </a:p>
        </p:txBody>
      </p:sp>
      <p:sp>
        <p:nvSpPr>
          <p:cNvPr id="5" name="Footer Placeholder 4">
            <a:extLst>
              <a:ext uri="{FF2B5EF4-FFF2-40B4-BE49-F238E27FC236}">
                <a16:creationId xmlns:a16="http://schemas.microsoft.com/office/drawing/2014/main" id="{F2B3E640-13A2-C648-85E9-76A2038F82C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A763C23-9A66-4A42-8E41-E2A65C0B9A62}"/>
              </a:ext>
            </a:extLst>
          </p:cNvPr>
          <p:cNvSpPr>
            <a:spLocks noGrp="1"/>
          </p:cNvSpPr>
          <p:nvPr>
            <p:ph type="sldNum" sz="quarter" idx="12"/>
          </p:nvPr>
        </p:nvSpPr>
        <p:spPr/>
        <p:txBody>
          <a:bodyPr/>
          <a:lstStyle/>
          <a:p>
            <a:fld id="{2FE5F187-F155-5143-9DEB-8CACDA719A08}" type="slidenum">
              <a:rPr lang="en-US" smtClean="0"/>
              <a:t>‹#›</a:t>
            </a:fld>
            <a:endParaRPr lang="en-US"/>
          </a:p>
        </p:txBody>
      </p:sp>
    </p:spTree>
    <p:extLst>
      <p:ext uri="{BB962C8B-B14F-4D97-AF65-F5344CB8AC3E}">
        <p14:creationId xmlns:p14="http://schemas.microsoft.com/office/powerpoint/2010/main" val="5877045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69CBC4-F55B-154A-B605-62933D64B59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3065F6A-4BAE-114D-99DE-261DD665432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415AE05A-2017-9A46-9634-3B6E3C61165F}"/>
              </a:ext>
            </a:extLst>
          </p:cNvPr>
          <p:cNvSpPr>
            <a:spLocks noGrp="1"/>
          </p:cNvSpPr>
          <p:nvPr>
            <p:ph type="dt" sz="half" idx="10"/>
          </p:nvPr>
        </p:nvSpPr>
        <p:spPr/>
        <p:txBody>
          <a:bodyPr/>
          <a:lstStyle/>
          <a:p>
            <a:fld id="{13931A2B-5EFF-E245-9434-BEE18EAD7EC8}" type="datetimeFigureOut">
              <a:rPr lang="en-US" smtClean="0"/>
              <a:t>2/7/18</a:t>
            </a:fld>
            <a:endParaRPr lang="en-US"/>
          </a:p>
        </p:txBody>
      </p:sp>
      <p:sp>
        <p:nvSpPr>
          <p:cNvPr id="5" name="Footer Placeholder 4">
            <a:extLst>
              <a:ext uri="{FF2B5EF4-FFF2-40B4-BE49-F238E27FC236}">
                <a16:creationId xmlns:a16="http://schemas.microsoft.com/office/drawing/2014/main" id="{7B84950E-7F5B-1A49-B84C-CB896404BA6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0C63F4C-46A9-7D43-ABC1-B83A5ADB69A1}"/>
              </a:ext>
            </a:extLst>
          </p:cNvPr>
          <p:cNvSpPr>
            <a:spLocks noGrp="1"/>
          </p:cNvSpPr>
          <p:nvPr>
            <p:ph type="sldNum" sz="quarter" idx="12"/>
          </p:nvPr>
        </p:nvSpPr>
        <p:spPr/>
        <p:txBody>
          <a:bodyPr/>
          <a:lstStyle/>
          <a:p>
            <a:fld id="{2FE5F187-F155-5143-9DEB-8CACDA719A08}" type="slidenum">
              <a:rPr lang="en-US" smtClean="0"/>
              <a:t>‹#›</a:t>
            </a:fld>
            <a:endParaRPr lang="en-US"/>
          </a:p>
        </p:txBody>
      </p:sp>
    </p:spTree>
    <p:extLst>
      <p:ext uri="{BB962C8B-B14F-4D97-AF65-F5344CB8AC3E}">
        <p14:creationId xmlns:p14="http://schemas.microsoft.com/office/powerpoint/2010/main" val="23902997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915302-BA7F-CC42-BF5D-90759AC0AC9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5F795B1-F63C-0140-9163-2E6CE02F6183}"/>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F494D94-D617-0246-8944-7DAE330D0B3F}"/>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D9D6841-F07D-4445-BDA5-FD295CE55218}"/>
              </a:ext>
            </a:extLst>
          </p:cNvPr>
          <p:cNvSpPr>
            <a:spLocks noGrp="1"/>
          </p:cNvSpPr>
          <p:nvPr>
            <p:ph type="dt" sz="half" idx="10"/>
          </p:nvPr>
        </p:nvSpPr>
        <p:spPr/>
        <p:txBody>
          <a:bodyPr/>
          <a:lstStyle/>
          <a:p>
            <a:fld id="{13931A2B-5EFF-E245-9434-BEE18EAD7EC8}" type="datetimeFigureOut">
              <a:rPr lang="en-US" smtClean="0"/>
              <a:t>2/7/18</a:t>
            </a:fld>
            <a:endParaRPr lang="en-US"/>
          </a:p>
        </p:txBody>
      </p:sp>
      <p:sp>
        <p:nvSpPr>
          <p:cNvPr id="6" name="Footer Placeholder 5">
            <a:extLst>
              <a:ext uri="{FF2B5EF4-FFF2-40B4-BE49-F238E27FC236}">
                <a16:creationId xmlns:a16="http://schemas.microsoft.com/office/drawing/2014/main" id="{8A8F90E2-E538-E64F-BD90-6E18E44F6B2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54F3074-C55B-504D-970E-E3AEEAC240A2}"/>
              </a:ext>
            </a:extLst>
          </p:cNvPr>
          <p:cNvSpPr>
            <a:spLocks noGrp="1"/>
          </p:cNvSpPr>
          <p:nvPr>
            <p:ph type="sldNum" sz="quarter" idx="12"/>
          </p:nvPr>
        </p:nvSpPr>
        <p:spPr/>
        <p:txBody>
          <a:bodyPr/>
          <a:lstStyle/>
          <a:p>
            <a:fld id="{2FE5F187-F155-5143-9DEB-8CACDA719A08}" type="slidenum">
              <a:rPr lang="en-US" smtClean="0"/>
              <a:t>‹#›</a:t>
            </a:fld>
            <a:endParaRPr lang="en-US"/>
          </a:p>
        </p:txBody>
      </p:sp>
    </p:spTree>
    <p:extLst>
      <p:ext uri="{BB962C8B-B14F-4D97-AF65-F5344CB8AC3E}">
        <p14:creationId xmlns:p14="http://schemas.microsoft.com/office/powerpoint/2010/main" val="9884879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5067DD-57D9-6746-83CB-C80443C867A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FDF75BC-FE6A-A243-917B-79F3B9F5663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BD64AE5F-44F8-AE4F-9D0C-E8DEE086F98A}"/>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B951E79-98A8-1144-8651-41BF7C887B0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FEC6B556-76E0-794F-AC93-9B9E3CEF1A50}"/>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4AFE444-F9DA-6541-8FE8-C9DCAF5248F0}"/>
              </a:ext>
            </a:extLst>
          </p:cNvPr>
          <p:cNvSpPr>
            <a:spLocks noGrp="1"/>
          </p:cNvSpPr>
          <p:nvPr>
            <p:ph type="dt" sz="half" idx="10"/>
          </p:nvPr>
        </p:nvSpPr>
        <p:spPr/>
        <p:txBody>
          <a:bodyPr/>
          <a:lstStyle/>
          <a:p>
            <a:fld id="{13931A2B-5EFF-E245-9434-BEE18EAD7EC8}" type="datetimeFigureOut">
              <a:rPr lang="en-US" smtClean="0"/>
              <a:t>2/7/18</a:t>
            </a:fld>
            <a:endParaRPr lang="en-US"/>
          </a:p>
        </p:txBody>
      </p:sp>
      <p:sp>
        <p:nvSpPr>
          <p:cNvPr id="8" name="Footer Placeholder 7">
            <a:extLst>
              <a:ext uri="{FF2B5EF4-FFF2-40B4-BE49-F238E27FC236}">
                <a16:creationId xmlns:a16="http://schemas.microsoft.com/office/drawing/2014/main" id="{53795B5C-B849-694E-9230-40C7DBE9B35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AFBF9D6-54CA-A24B-B857-7EA6969609B3}"/>
              </a:ext>
            </a:extLst>
          </p:cNvPr>
          <p:cNvSpPr>
            <a:spLocks noGrp="1"/>
          </p:cNvSpPr>
          <p:nvPr>
            <p:ph type="sldNum" sz="quarter" idx="12"/>
          </p:nvPr>
        </p:nvSpPr>
        <p:spPr/>
        <p:txBody>
          <a:bodyPr/>
          <a:lstStyle/>
          <a:p>
            <a:fld id="{2FE5F187-F155-5143-9DEB-8CACDA719A08}" type="slidenum">
              <a:rPr lang="en-US" smtClean="0"/>
              <a:t>‹#›</a:t>
            </a:fld>
            <a:endParaRPr lang="en-US"/>
          </a:p>
        </p:txBody>
      </p:sp>
    </p:spTree>
    <p:extLst>
      <p:ext uri="{BB962C8B-B14F-4D97-AF65-F5344CB8AC3E}">
        <p14:creationId xmlns:p14="http://schemas.microsoft.com/office/powerpoint/2010/main" val="37210203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5A559F-CEB7-3C49-A310-8619A234F3F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05240FE-A98B-694C-AE99-AAF31EE30DE1}"/>
              </a:ext>
            </a:extLst>
          </p:cNvPr>
          <p:cNvSpPr>
            <a:spLocks noGrp="1"/>
          </p:cNvSpPr>
          <p:nvPr>
            <p:ph type="dt" sz="half" idx="10"/>
          </p:nvPr>
        </p:nvSpPr>
        <p:spPr/>
        <p:txBody>
          <a:bodyPr/>
          <a:lstStyle/>
          <a:p>
            <a:fld id="{13931A2B-5EFF-E245-9434-BEE18EAD7EC8}" type="datetimeFigureOut">
              <a:rPr lang="en-US" smtClean="0"/>
              <a:t>2/7/18</a:t>
            </a:fld>
            <a:endParaRPr lang="en-US"/>
          </a:p>
        </p:txBody>
      </p:sp>
      <p:sp>
        <p:nvSpPr>
          <p:cNvPr id="4" name="Footer Placeholder 3">
            <a:extLst>
              <a:ext uri="{FF2B5EF4-FFF2-40B4-BE49-F238E27FC236}">
                <a16:creationId xmlns:a16="http://schemas.microsoft.com/office/drawing/2014/main" id="{F8339F17-5CA2-A740-A830-006C0B60D48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068DECC-D393-2646-9466-8C9E7516CA56}"/>
              </a:ext>
            </a:extLst>
          </p:cNvPr>
          <p:cNvSpPr>
            <a:spLocks noGrp="1"/>
          </p:cNvSpPr>
          <p:nvPr>
            <p:ph type="sldNum" sz="quarter" idx="12"/>
          </p:nvPr>
        </p:nvSpPr>
        <p:spPr/>
        <p:txBody>
          <a:bodyPr/>
          <a:lstStyle/>
          <a:p>
            <a:fld id="{2FE5F187-F155-5143-9DEB-8CACDA719A08}" type="slidenum">
              <a:rPr lang="en-US" smtClean="0"/>
              <a:t>‹#›</a:t>
            </a:fld>
            <a:endParaRPr lang="en-US"/>
          </a:p>
        </p:txBody>
      </p:sp>
    </p:spTree>
    <p:extLst>
      <p:ext uri="{BB962C8B-B14F-4D97-AF65-F5344CB8AC3E}">
        <p14:creationId xmlns:p14="http://schemas.microsoft.com/office/powerpoint/2010/main" val="37131020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0433C3A-92B1-E04D-A627-4112AE84C8E4}"/>
              </a:ext>
            </a:extLst>
          </p:cNvPr>
          <p:cNvSpPr>
            <a:spLocks noGrp="1"/>
          </p:cNvSpPr>
          <p:nvPr>
            <p:ph type="dt" sz="half" idx="10"/>
          </p:nvPr>
        </p:nvSpPr>
        <p:spPr/>
        <p:txBody>
          <a:bodyPr/>
          <a:lstStyle/>
          <a:p>
            <a:fld id="{13931A2B-5EFF-E245-9434-BEE18EAD7EC8}" type="datetimeFigureOut">
              <a:rPr lang="en-US" smtClean="0"/>
              <a:t>2/7/18</a:t>
            </a:fld>
            <a:endParaRPr lang="en-US"/>
          </a:p>
        </p:txBody>
      </p:sp>
      <p:sp>
        <p:nvSpPr>
          <p:cNvPr id="3" name="Footer Placeholder 2">
            <a:extLst>
              <a:ext uri="{FF2B5EF4-FFF2-40B4-BE49-F238E27FC236}">
                <a16:creationId xmlns:a16="http://schemas.microsoft.com/office/drawing/2014/main" id="{6E8C8A15-DCBE-394E-AD41-5F04B5AC145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70B3462-E37E-1D48-A1A6-33303183BB4B}"/>
              </a:ext>
            </a:extLst>
          </p:cNvPr>
          <p:cNvSpPr>
            <a:spLocks noGrp="1"/>
          </p:cNvSpPr>
          <p:nvPr>
            <p:ph type="sldNum" sz="quarter" idx="12"/>
          </p:nvPr>
        </p:nvSpPr>
        <p:spPr/>
        <p:txBody>
          <a:bodyPr/>
          <a:lstStyle/>
          <a:p>
            <a:fld id="{2FE5F187-F155-5143-9DEB-8CACDA719A08}" type="slidenum">
              <a:rPr lang="en-US" smtClean="0"/>
              <a:t>‹#›</a:t>
            </a:fld>
            <a:endParaRPr lang="en-US"/>
          </a:p>
        </p:txBody>
      </p:sp>
    </p:spTree>
    <p:extLst>
      <p:ext uri="{BB962C8B-B14F-4D97-AF65-F5344CB8AC3E}">
        <p14:creationId xmlns:p14="http://schemas.microsoft.com/office/powerpoint/2010/main" val="24129522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1488EA-D088-AC42-AAF4-A8F57F17760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8304239-8C4C-0740-AC19-524906A115D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E1A9EC4-A52E-034A-8D56-B9B1FF8598C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08F12E6C-5039-3546-83B9-DAFB5252C3A3}"/>
              </a:ext>
            </a:extLst>
          </p:cNvPr>
          <p:cNvSpPr>
            <a:spLocks noGrp="1"/>
          </p:cNvSpPr>
          <p:nvPr>
            <p:ph type="dt" sz="half" idx="10"/>
          </p:nvPr>
        </p:nvSpPr>
        <p:spPr/>
        <p:txBody>
          <a:bodyPr/>
          <a:lstStyle/>
          <a:p>
            <a:fld id="{13931A2B-5EFF-E245-9434-BEE18EAD7EC8}" type="datetimeFigureOut">
              <a:rPr lang="en-US" smtClean="0"/>
              <a:t>2/7/18</a:t>
            </a:fld>
            <a:endParaRPr lang="en-US"/>
          </a:p>
        </p:txBody>
      </p:sp>
      <p:sp>
        <p:nvSpPr>
          <p:cNvPr id="6" name="Footer Placeholder 5">
            <a:extLst>
              <a:ext uri="{FF2B5EF4-FFF2-40B4-BE49-F238E27FC236}">
                <a16:creationId xmlns:a16="http://schemas.microsoft.com/office/drawing/2014/main" id="{7A7BF09A-208A-834F-8CE5-7284762A7D0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3B84E11-A17B-544B-8002-17A640C6DE58}"/>
              </a:ext>
            </a:extLst>
          </p:cNvPr>
          <p:cNvSpPr>
            <a:spLocks noGrp="1"/>
          </p:cNvSpPr>
          <p:nvPr>
            <p:ph type="sldNum" sz="quarter" idx="12"/>
          </p:nvPr>
        </p:nvSpPr>
        <p:spPr/>
        <p:txBody>
          <a:bodyPr/>
          <a:lstStyle/>
          <a:p>
            <a:fld id="{2FE5F187-F155-5143-9DEB-8CACDA719A08}" type="slidenum">
              <a:rPr lang="en-US" smtClean="0"/>
              <a:t>‹#›</a:t>
            </a:fld>
            <a:endParaRPr lang="en-US"/>
          </a:p>
        </p:txBody>
      </p:sp>
    </p:spTree>
    <p:extLst>
      <p:ext uri="{BB962C8B-B14F-4D97-AF65-F5344CB8AC3E}">
        <p14:creationId xmlns:p14="http://schemas.microsoft.com/office/powerpoint/2010/main" val="20290816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8E3929-597E-444A-B53C-F866888FA56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D328316-EDE4-8F4E-98C7-A35CE52057B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9587AE3-460A-BD42-B439-2473F433A1A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AC70C908-F100-7242-BAE6-48439A42321F}"/>
              </a:ext>
            </a:extLst>
          </p:cNvPr>
          <p:cNvSpPr>
            <a:spLocks noGrp="1"/>
          </p:cNvSpPr>
          <p:nvPr>
            <p:ph type="dt" sz="half" idx="10"/>
          </p:nvPr>
        </p:nvSpPr>
        <p:spPr/>
        <p:txBody>
          <a:bodyPr/>
          <a:lstStyle/>
          <a:p>
            <a:fld id="{13931A2B-5EFF-E245-9434-BEE18EAD7EC8}" type="datetimeFigureOut">
              <a:rPr lang="en-US" smtClean="0"/>
              <a:t>2/7/18</a:t>
            </a:fld>
            <a:endParaRPr lang="en-US"/>
          </a:p>
        </p:txBody>
      </p:sp>
      <p:sp>
        <p:nvSpPr>
          <p:cNvPr id="6" name="Footer Placeholder 5">
            <a:extLst>
              <a:ext uri="{FF2B5EF4-FFF2-40B4-BE49-F238E27FC236}">
                <a16:creationId xmlns:a16="http://schemas.microsoft.com/office/drawing/2014/main" id="{8B3908E5-BAA1-E94A-92CD-CC504726E75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2B00604-557E-5245-A5C5-50940D2ACEDA}"/>
              </a:ext>
            </a:extLst>
          </p:cNvPr>
          <p:cNvSpPr>
            <a:spLocks noGrp="1"/>
          </p:cNvSpPr>
          <p:nvPr>
            <p:ph type="sldNum" sz="quarter" idx="12"/>
          </p:nvPr>
        </p:nvSpPr>
        <p:spPr/>
        <p:txBody>
          <a:bodyPr/>
          <a:lstStyle/>
          <a:p>
            <a:fld id="{2FE5F187-F155-5143-9DEB-8CACDA719A08}" type="slidenum">
              <a:rPr lang="en-US" smtClean="0"/>
              <a:t>‹#›</a:t>
            </a:fld>
            <a:endParaRPr lang="en-US"/>
          </a:p>
        </p:txBody>
      </p:sp>
    </p:spTree>
    <p:extLst>
      <p:ext uri="{BB962C8B-B14F-4D97-AF65-F5344CB8AC3E}">
        <p14:creationId xmlns:p14="http://schemas.microsoft.com/office/powerpoint/2010/main" val="39618113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E8F0CB2-BCBE-834C-B6D1-D9DA2FB7309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07CFD52-7E59-D54A-BC09-7AE83DB88F6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709AE95-8E48-CB4F-B190-9255F6C6E18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3931A2B-5EFF-E245-9434-BEE18EAD7EC8}" type="datetimeFigureOut">
              <a:rPr lang="en-US" smtClean="0"/>
              <a:t>2/7/18</a:t>
            </a:fld>
            <a:endParaRPr lang="en-US"/>
          </a:p>
        </p:txBody>
      </p:sp>
      <p:sp>
        <p:nvSpPr>
          <p:cNvPr id="5" name="Footer Placeholder 4">
            <a:extLst>
              <a:ext uri="{FF2B5EF4-FFF2-40B4-BE49-F238E27FC236}">
                <a16:creationId xmlns:a16="http://schemas.microsoft.com/office/drawing/2014/main" id="{1FFCE30B-75CF-A647-B9CF-51183B08935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73DD5CB-911E-3D4D-A736-B5B670A578C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FE5F187-F155-5143-9DEB-8CACDA719A08}" type="slidenum">
              <a:rPr lang="en-US" smtClean="0"/>
              <a:t>‹#›</a:t>
            </a:fld>
            <a:endParaRPr lang="en-US"/>
          </a:p>
        </p:txBody>
      </p:sp>
    </p:spTree>
    <p:extLst>
      <p:ext uri="{BB962C8B-B14F-4D97-AF65-F5344CB8AC3E}">
        <p14:creationId xmlns:p14="http://schemas.microsoft.com/office/powerpoint/2010/main" val="361950516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3.(nul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null)"/><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0.(nul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5860CD-BFF9-4748-9CFF-BF9A60E0907D}"/>
              </a:ext>
            </a:extLst>
          </p:cNvPr>
          <p:cNvSpPr>
            <a:spLocks noGrp="1"/>
          </p:cNvSpPr>
          <p:nvPr>
            <p:ph type="ctrTitle"/>
          </p:nvPr>
        </p:nvSpPr>
        <p:spPr/>
        <p:txBody>
          <a:bodyPr>
            <a:normAutofit fontScale="90000"/>
          </a:bodyPr>
          <a:lstStyle/>
          <a:p>
            <a:r>
              <a:rPr lang="en-US" b="1" dirty="0">
                <a:latin typeface="Arial" panose="020B0604020202020204" pitchFamily="34" charset="0"/>
                <a:cs typeface="Arial" panose="020B0604020202020204" pitchFamily="34" charset="0"/>
              </a:rPr>
              <a:t>What big teeth you have! Sexual selection in </a:t>
            </a:r>
            <a:br>
              <a:rPr lang="en-US" b="1" dirty="0">
                <a:latin typeface="Arial" panose="020B0604020202020204" pitchFamily="34" charset="0"/>
                <a:cs typeface="Arial" panose="020B0604020202020204" pitchFamily="34" charset="0"/>
              </a:rPr>
            </a:br>
            <a:r>
              <a:rPr lang="en-US" b="1" dirty="0">
                <a:latin typeface="Arial" panose="020B0604020202020204" pitchFamily="34" charset="0"/>
                <a:cs typeface="Arial" panose="020B0604020202020204" pitchFamily="34" charset="0"/>
              </a:rPr>
              <a:t>rhesus macaques</a:t>
            </a:r>
            <a:endParaRPr lang="en-US" dirty="0">
              <a:latin typeface="Arial" panose="020B0604020202020204" pitchFamily="34" charset="0"/>
              <a:cs typeface="Arial" panose="020B0604020202020204" pitchFamily="34" charset="0"/>
            </a:endParaRPr>
          </a:p>
        </p:txBody>
      </p:sp>
      <p:sp>
        <p:nvSpPr>
          <p:cNvPr id="3" name="Subtitle 2">
            <a:extLst>
              <a:ext uri="{FF2B5EF4-FFF2-40B4-BE49-F238E27FC236}">
                <a16:creationId xmlns:a16="http://schemas.microsoft.com/office/drawing/2014/main" id="{D56064AF-5113-5C43-B5FA-C9315D12B9CF}"/>
              </a:ext>
            </a:extLst>
          </p:cNvPr>
          <p:cNvSpPr>
            <a:spLocks noGrp="1"/>
          </p:cNvSpPr>
          <p:nvPr>
            <p:ph type="subTitle" idx="1"/>
          </p:nvPr>
        </p:nvSpPr>
        <p:spPr/>
        <p:txBody>
          <a:bodyPr/>
          <a:lstStyle/>
          <a:p>
            <a:r>
              <a:rPr lang="en-US" dirty="0">
                <a:latin typeface="Arial" panose="020B0604020202020204" pitchFamily="34" charset="0"/>
                <a:cs typeface="Arial" panose="020B0604020202020204" pitchFamily="34" charset="0"/>
              </a:rPr>
              <a:t>Featured scientists: </a:t>
            </a:r>
          </a:p>
          <a:p>
            <a:r>
              <a:rPr lang="en-US" dirty="0">
                <a:latin typeface="Arial" panose="020B0604020202020204" pitchFamily="34" charset="0"/>
                <a:cs typeface="Arial" panose="020B0604020202020204" pitchFamily="34" charset="0"/>
              </a:rPr>
              <a:t>Raisa Hernández-Pacheco from University of Richmond</a:t>
            </a:r>
          </a:p>
          <a:p>
            <a:r>
              <a:rPr lang="en-US" dirty="0" err="1">
                <a:latin typeface="Arial" panose="020B0604020202020204" pitchFamily="34" charset="0"/>
                <a:cs typeface="Arial" panose="020B0604020202020204" pitchFamily="34" charset="0"/>
              </a:rPr>
              <a:t>Damián</a:t>
            </a:r>
            <a:r>
              <a:rPr lang="en-US" dirty="0">
                <a:latin typeface="Arial" panose="020B0604020202020204" pitchFamily="34" charset="0"/>
                <a:cs typeface="Arial" panose="020B0604020202020204" pitchFamily="34" charset="0"/>
              </a:rPr>
              <a:t> A. Concepción Pérez from Wilder Middle School</a:t>
            </a:r>
          </a:p>
          <a:p>
            <a:endParaRPr lang="en-US" dirty="0"/>
          </a:p>
        </p:txBody>
      </p:sp>
    </p:spTree>
    <p:extLst>
      <p:ext uri="{BB962C8B-B14F-4D97-AF65-F5344CB8AC3E}">
        <p14:creationId xmlns:p14="http://schemas.microsoft.com/office/powerpoint/2010/main" val="238643256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225A4B1-9DE8-BC44-83CA-6F61CADEC91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2500" y="0"/>
            <a:ext cx="10287000" cy="6858000"/>
          </a:xfrm>
          <a:prstGeom prst="rect">
            <a:avLst/>
          </a:prstGeom>
        </p:spPr>
      </p:pic>
    </p:spTree>
    <p:extLst>
      <p:ext uri="{BB962C8B-B14F-4D97-AF65-F5344CB8AC3E}">
        <p14:creationId xmlns:p14="http://schemas.microsoft.com/office/powerpoint/2010/main" val="258284226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934630D-1575-654A-A989-AC4ED54623F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05000" y="0"/>
            <a:ext cx="10287000" cy="6858000"/>
          </a:xfrm>
          <a:prstGeom prst="rect">
            <a:avLst/>
          </a:prstGeom>
        </p:spPr>
      </p:pic>
      <p:pic>
        <p:nvPicPr>
          <p:cNvPr id="5" name="Picture 4">
            <a:extLst>
              <a:ext uri="{FF2B5EF4-FFF2-40B4-BE49-F238E27FC236}">
                <a16:creationId xmlns:a16="http://schemas.microsoft.com/office/drawing/2014/main" id="{7FE28F98-FDA0-E341-8A5A-A485CA8D2C0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3425" y="419725"/>
            <a:ext cx="3478968" cy="4376766"/>
          </a:xfrm>
          <a:prstGeom prst="rect">
            <a:avLst/>
          </a:prstGeom>
          <a:ln>
            <a:solidFill>
              <a:schemeClr val="tx1"/>
            </a:solidFill>
          </a:ln>
        </p:spPr>
      </p:pic>
    </p:spTree>
    <p:extLst>
      <p:ext uri="{BB962C8B-B14F-4D97-AF65-F5344CB8AC3E}">
        <p14:creationId xmlns:p14="http://schemas.microsoft.com/office/powerpoint/2010/main" val="374755237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0A6A9F9-C42E-2E4F-A837-7216772DC04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6186" y="3741"/>
            <a:ext cx="4870299" cy="6858000"/>
          </a:xfrm>
          <a:prstGeom prst="rect">
            <a:avLst/>
          </a:prstGeom>
          <a:ln>
            <a:solidFill>
              <a:schemeClr val="tx1"/>
            </a:solidFill>
          </a:ln>
        </p:spPr>
      </p:pic>
      <p:pic>
        <p:nvPicPr>
          <p:cNvPr id="7" name="Picture 6">
            <a:extLst>
              <a:ext uri="{FF2B5EF4-FFF2-40B4-BE49-F238E27FC236}">
                <a16:creationId xmlns:a16="http://schemas.microsoft.com/office/drawing/2014/main" id="{1F139FE5-29D9-F94C-B011-3C370852B42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61957" y="0"/>
            <a:ext cx="5872843" cy="6861741"/>
          </a:xfrm>
          <a:prstGeom prst="rect">
            <a:avLst/>
          </a:prstGeom>
        </p:spPr>
      </p:pic>
    </p:spTree>
    <p:extLst>
      <p:ext uri="{BB962C8B-B14F-4D97-AF65-F5344CB8AC3E}">
        <p14:creationId xmlns:p14="http://schemas.microsoft.com/office/powerpoint/2010/main" val="76133364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7C13D9A-D45A-044C-A628-9471958DCF9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5791" y="184149"/>
            <a:ext cx="9376578" cy="6461580"/>
          </a:xfrm>
          <a:prstGeom prst="rect">
            <a:avLst/>
          </a:prstGeom>
        </p:spPr>
      </p:pic>
      <p:sp>
        <p:nvSpPr>
          <p:cNvPr id="6" name="TextBox 5">
            <a:extLst>
              <a:ext uri="{FF2B5EF4-FFF2-40B4-BE49-F238E27FC236}">
                <a16:creationId xmlns:a16="http://schemas.microsoft.com/office/drawing/2014/main" id="{EA729E99-1425-3B47-BCBE-36E5BBE7D9D4}"/>
              </a:ext>
            </a:extLst>
          </p:cNvPr>
          <p:cNvSpPr txBox="1"/>
          <p:nvPr/>
        </p:nvSpPr>
        <p:spPr>
          <a:xfrm>
            <a:off x="9642370" y="184149"/>
            <a:ext cx="2549630" cy="3785652"/>
          </a:xfrm>
          <a:prstGeom prst="rect">
            <a:avLst/>
          </a:prstGeom>
          <a:noFill/>
        </p:spPr>
        <p:txBody>
          <a:bodyPr wrap="square" rtlCol="0">
            <a:spAutoFit/>
          </a:bodyPr>
          <a:lstStyle/>
          <a:p>
            <a:r>
              <a:rPr lang="en-US" sz="2400" dirty="0">
                <a:latin typeface="Arial" panose="020B0604020202020204" pitchFamily="34" charset="0"/>
                <a:cs typeface="Arial" panose="020B0604020202020204" pitchFamily="34" charset="0"/>
              </a:rPr>
              <a:t>Research conducted at the Laboratory of Primate Morphology at the University of Puerto Rico Medical Sciences Campus. </a:t>
            </a:r>
          </a:p>
        </p:txBody>
      </p:sp>
    </p:spTree>
    <p:extLst>
      <p:ext uri="{BB962C8B-B14F-4D97-AF65-F5344CB8AC3E}">
        <p14:creationId xmlns:p14="http://schemas.microsoft.com/office/powerpoint/2010/main" val="175387132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79FAF76-9D3E-A34F-8E24-764B3AB5972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1857" y="0"/>
            <a:ext cx="11648285" cy="6858000"/>
          </a:xfrm>
          <a:prstGeom prst="rect">
            <a:avLst/>
          </a:prstGeom>
        </p:spPr>
      </p:pic>
    </p:spTree>
    <p:extLst>
      <p:ext uri="{BB962C8B-B14F-4D97-AF65-F5344CB8AC3E}">
        <p14:creationId xmlns:p14="http://schemas.microsoft.com/office/powerpoint/2010/main" val="153409949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A8D8138-E578-B04D-8518-16CAF24BC1F9}"/>
              </a:ext>
            </a:extLst>
          </p:cNvPr>
          <p:cNvPicPr>
            <a:picLocks noChangeAspect="1"/>
          </p:cNvPicPr>
          <p:nvPr/>
        </p:nvPicPr>
        <p:blipFill rotWithShape="1">
          <a:blip r:embed="rId3">
            <a:extLst>
              <a:ext uri="{28A0092B-C50C-407E-A947-70E740481C1C}">
                <a14:useLocalDpi xmlns:a14="http://schemas.microsoft.com/office/drawing/2010/main" val="0"/>
              </a:ext>
            </a:extLst>
          </a:blip>
          <a:srcRect l="140" t="5299" r="-140" b="9087"/>
          <a:stretch/>
        </p:blipFill>
        <p:spPr>
          <a:xfrm>
            <a:off x="276456" y="0"/>
            <a:ext cx="11649456" cy="6858000"/>
          </a:xfrm>
          <a:prstGeom prst="rect">
            <a:avLst/>
          </a:prstGeom>
        </p:spPr>
      </p:pic>
    </p:spTree>
    <p:extLst>
      <p:ext uri="{BB962C8B-B14F-4D97-AF65-F5344CB8AC3E}">
        <p14:creationId xmlns:p14="http://schemas.microsoft.com/office/powerpoint/2010/main" val="207206335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890821A-5E29-9D40-9280-BFB4EF6F211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9567" y="2499"/>
            <a:ext cx="5141626" cy="6855501"/>
          </a:xfrm>
          <a:prstGeom prst="rect">
            <a:avLst/>
          </a:prstGeom>
          <a:ln>
            <a:solidFill>
              <a:schemeClr val="tx1"/>
            </a:solidFill>
          </a:ln>
        </p:spPr>
      </p:pic>
      <p:pic>
        <p:nvPicPr>
          <p:cNvPr id="5" name="Picture 4">
            <a:extLst>
              <a:ext uri="{FF2B5EF4-FFF2-40B4-BE49-F238E27FC236}">
                <a16:creationId xmlns:a16="http://schemas.microsoft.com/office/drawing/2014/main" id="{4C3318CA-1F8B-744E-AEC9-E21AB1889F3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00085" y="2499"/>
            <a:ext cx="5302302" cy="6855502"/>
          </a:xfrm>
          <a:prstGeom prst="rect">
            <a:avLst/>
          </a:prstGeom>
          <a:ln>
            <a:solidFill>
              <a:schemeClr val="tx1"/>
            </a:solidFill>
          </a:ln>
        </p:spPr>
      </p:pic>
    </p:spTree>
    <p:extLst>
      <p:ext uri="{BB962C8B-B14F-4D97-AF65-F5344CB8AC3E}">
        <p14:creationId xmlns:p14="http://schemas.microsoft.com/office/powerpoint/2010/main" val="223697370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TotalTime>
  <Words>481</Words>
  <Application>Microsoft Macintosh PowerPoint</Application>
  <PresentationFormat>Widescreen</PresentationFormat>
  <Paragraphs>28</Paragraphs>
  <Slides>8</Slides>
  <Notes>7</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8</vt:i4>
      </vt:variant>
    </vt:vector>
  </HeadingPairs>
  <TitlesOfParts>
    <vt:vector size="12" baseType="lpstr">
      <vt:lpstr>Arial</vt:lpstr>
      <vt:lpstr>Calibri</vt:lpstr>
      <vt:lpstr>Calibri Light</vt:lpstr>
      <vt:lpstr>Office Theme</vt:lpstr>
      <vt:lpstr>What big teeth you have! Sexual selection in  rhesus macaques</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16.0009</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What big teeth you have! Sexual selection in  rhesus macaques</dc:title>
  <dc:creator>Liz Schultheis</dc:creator>
  <cp:lastModifiedBy>Liz Schultheis</cp:lastModifiedBy>
  <cp:revision>13</cp:revision>
  <dcterms:created xsi:type="dcterms:W3CDTF">2018-02-05T18:24:59Z</dcterms:created>
  <dcterms:modified xsi:type="dcterms:W3CDTF">2018-02-07T16:08:34Z</dcterms:modified>
</cp:coreProperties>
</file>