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9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7DC856-B2F6-3C49-B959-DC83B8283B1D}" type="datetimeFigureOut">
              <a:rPr lang="en-US" smtClean="0"/>
              <a:t>9/28/17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1C302-2416-964F-88F5-605778F21D57}" type="slidenum">
              <a:rPr lang="en-US" smtClean="0"/>
              <a:t>‹#›</a:t>
            </a:fld>
            <a:endParaRPr lang="en-US"/>
          </a:p>
        </p:txBody>
      </p:sp>
    </p:spTree>
    <p:extLst>
      <p:ext uri="{BB962C8B-B14F-4D97-AF65-F5344CB8AC3E}">
        <p14:creationId xmlns:p14="http://schemas.microsoft.com/office/powerpoint/2010/main" val="16563886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macrocritters.wordpress.com"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Photo credit Liz </a:t>
            </a:r>
            <a:r>
              <a:rPr lang="en-US" sz="1200" dirty="0" err="1" smtClean="0">
                <a:latin typeface="Arial"/>
                <a:cs typeface="Arial"/>
              </a:rPr>
              <a:t>Henwood</a:t>
            </a:r>
            <a:r>
              <a:rPr lang="en-US" sz="1200" dirty="0" smtClean="0">
                <a:latin typeface="Arial"/>
                <a:cs typeface="Arial"/>
              </a:rPr>
              <a:t> 2009. Here you can see the color variation in the woodlice</a:t>
            </a:r>
            <a:r>
              <a:rPr lang="en-US" sz="1200" dirty="0" smtClean="0">
                <a:effectLst/>
                <a:latin typeface="Arial"/>
                <a:cs typeface="Arial"/>
              </a:rPr>
              <a:t>.</a:t>
            </a:r>
          </a:p>
          <a:p>
            <a:r>
              <a:rPr lang="en-US" sz="1200" kern="1200" dirty="0" smtClean="0">
                <a:solidFill>
                  <a:schemeClr val="tx1"/>
                </a:solidFill>
                <a:latin typeface="+mn-lt"/>
                <a:ea typeface="+mn-ea"/>
                <a:cs typeface="+mn-cs"/>
              </a:rPr>
              <a:t>Another name for woodlouse</a:t>
            </a:r>
            <a:r>
              <a:rPr lang="en-US" sz="1200" kern="1200" baseline="0" dirty="0" smtClean="0">
                <a:solidFill>
                  <a:schemeClr val="tx1"/>
                </a:solidFill>
                <a:latin typeface="+mn-lt"/>
                <a:ea typeface="+mn-ea"/>
                <a:cs typeface="+mn-cs"/>
              </a:rPr>
              <a:t> is </a:t>
            </a:r>
            <a:r>
              <a:rPr lang="en-US" sz="1200" kern="1200" dirty="0" err="1" smtClean="0">
                <a:solidFill>
                  <a:schemeClr val="tx1"/>
                </a:solidFill>
                <a:latin typeface="+mn-lt"/>
                <a:ea typeface="+mn-ea"/>
                <a:cs typeface="+mn-cs"/>
              </a:rPr>
              <a:t>sowbugs</a:t>
            </a:r>
            <a:r>
              <a:rPr lang="en-US" sz="1200" kern="1200" dirty="0" smtClean="0">
                <a:solidFill>
                  <a:schemeClr val="tx1"/>
                </a:solidFill>
                <a:latin typeface="+mn-lt"/>
                <a:ea typeface="+mn-ea"/>
                <a:cs typeface="+mn-cs"/>
              </a:rPr>
              <a:t>, which are different from </a:t>
            </a:r>
            <a:r>
              <a:rPr lang="en-US" sz="1200" kern="1200" dirty="0" err="1" smtClean="0">
                <a:solidFill>
                  <a:schemeClr val="tx1"/>
                </a:solidFill>
                <a:latin typeface="+mn-lt"/>
                <a:ea typeface="+mn-ea"/>
                <a:cs typeface="+mn-cs"/>
              </a:rPr>
              <a:t>pillbugs</a:t>
            </a:r>
            <a:r>
              <a:rPr lang="en-US" sz="1200" kern="1200" dirty="0" smtClean="0">
                <a:solidFill>
                  <a:schemeClr val="tx1"/>
                </a:solidFill>
                <a:latin typeface="+mn-lt"/>
                <a:ea typeface="+mn-ea"/>
                <a:cs typeface="+mn-cs"/>
              </a:rPr>
              <a:t>. They don't roll up to protect themselves and they have a second set of antennae even though they are not always visible. Also, they have slight tails that extend past their last abdominal segment.  They are from the Family </a:t>
            </a:r>
            <a:r>
              <a:rPr lang="en-US" sz="1200" kern="1200" dirty="0" err="1" smtClean="0">
                <a:solidFill>
                  <a:schemeClr val="tx1"/>
                </a:solidFill>
                <a:latin typeface="+mn-lt"/>
                <a:ea typeface="+mn-ea"/>
                <a:cs typeface="+mn-cs"/>
              </a:rPr>
              <a:t>Oniscidae</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E41C302-2416-964F-88F5-605778F21D57}" type="slidenum">
              <a:rPr lang="en-US" smtClean="0"/>
              <a:t>2</a:t>
            </a:fld>
            <a:endParaRPr lang="en-US"/>
          </a:p>
        </p:txBody>
      </p:sp>
    </p:spTree>
    <p:extLst>
      <p:ext uri="{BB962C8B-B14F-4D97-AF65-F5344CB8AC3E}">
        <p14:creationId xmlns:p14="http://schemas.microsoft.com/office/powerpoint/2010/main" val="3745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Copyright 2012 Ernie Cooper </a:t>
            </a:r>
            <a:r>
              <a:rPr lang="en-US" u="sng" dirty="0" smtClean="0">
                <a:hlinkClick r:id="rId3"/>
              </a:rPr>
              <a:t>www.macrocritters.wordpress.com</a:t>
            </a:r>
            <a:endParaRPr lang="en-US" dirty="0" smtClean="0"/>
          </a:p>
        </p:txBody>
      </p:sp>
      <p:sp>
        <p:nvSpPr>
          <p:cNvPr id="4" name="Slide Number Placeholder 3"/>
          <p:cNvSpPr>
            <a:spLocks noGrp="1"/>
          </p:cNvSpPr>
          <p:nvPr>
            <p:ph type="sldNum" sz="quarter" idx="10"/>
          </p:nvPr>
        </p:nvSpPr>
        <p:spPr/>
        <p:txBody>
          <a:bodyPr/>
          <a:lstStyle/>
          <a:p>
            <a:fld id="{4E41C302-2416-964F-88F5-605778F21D57}" type="slidenum">
              <a:rPr lang="en-US" smtClean="0"/>
              <a:t>3</a:t>
            </a:fld>
            <a:endParaRPr lang="en-US"/>
          </a:p>
        </p:txBody>
      </p:sp>
    </p:spTree>
    <p:extLst>
      <p:ext uri="{BB962C8B-B14F-4D97-AF65-F5344CB8AC3E}">
        <p14:creationId xmlns:p14="http://schemas.microsoft.com/office/powerpoint/2010/main" val="323384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if they can see the woodlice in the image. It might be tough</a:t>
            </a:r>
            <a:r>
              <a:rPr lang="en-US" baseline="0" dirty="0" smtClean="0"/>
              <a:t> to see them against the brown paper towel and soil that is in the jar.</a:t>
            </a:r>
          </a:p>
          <a:p>
            <a:r>
              <a:rPr lang="en-US" baseline="0" dirty="0" smtClean="0"/>
              <a:t>How many are in the photo? 3!</a:t>
            </a:r>
            <a:endParaRPr lang="en-US" dirty="0"/>
          </a:p>
        </p:txBody>
      </p:sp>
      <p:sp>
        <p:nvSpPr>
          <p:cNvPr id="4" name="Slide Number Placeholder 3"/>
          <p:cNvSpPr>
            <a:spLocks noGrp="1"/>
          </p:cNvSpPr>
          <p:nvPr>
            <p:ph type="sldNum" sz="quarter" idx="10"/>
          </p:nvPr>
        </p:nvSpPr>
        <p:spPr/>
        <p:txBody>
          <a:bodyPr/>
          <a:lstStyle/>
          <a:p>
            <a:fld id="{4E41C302-2416-964F-88F5-605778F21D57}" type="slidenum">
              <a:rPr lang="en-US" smtClean="0"/>
              <a:t>6</a:t>
            </a:fld>
            <a:endParaRPr lang="en-US"/>
          </a:p>
        </p:txBody>
      </p:sp>
    </p:spTree>
    <p:extLst>
      <p:ext uri="{BB962C8B-B14F-4D97-AF65-F5344CB8AC3E}">
        <p14:creationId xmlns:p14="http://schemas.microsoft.com/office/powerpoint/2010/main" val="4155152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References</a:t>
            </a:r>
          </a:p>
          <a:p>
            <a:pPr marL="228600" indent="-228600">
              <a:buFont typeface="+mj-lt"/>
              <a:buAutoNum type="arabicPeriod"/>
            </a:pPr>
            <a:r>
              <a:rPr lang="en-US" sz="1200" kern="1200" dirty="0" smtClean="0">
                <a:solidFill>
                  <a:schemeClr val="tx1"/>
                </a:solidFill>
                <a:effectLst/>
                <a:latin typeface="+mn-lt"/>
                <a:ea typeface="+mn-ea"/>
                <a:cs typeface="+mn-cs"/>
              </a:rPr>
              <a:t>Bruce-White, C., &amp; </a:t>
            </a:r>
            <a:r>
              <a:rPr lang="en-US" sz="1200" kern="1200" dirty="0" err="1" smtClean="0">
                <a:solidFill>
                  <a:schemeClr val="tx1"/>
                </a:solidFill>
                <a:effectLst/>
                <a:latin typeface="+mn-lt"/>
                <a:ea typeface="+mn-ea"/>
                <a:cs typeface="+mn-cs"/>
              </a:rPr>
              <a:t>Shardlow</a:t>
            </a:r>
            <a:r>
              <a:rPr lang="en-US" sz="1200" kern="1200" dirty="0" smtClean="0">
                <a:solidFill>
                  <a:schemeClr val="tx1"/>
                </a:solidFill>
                <a:effectLst/>
                <a:latin typeface="+mn-lt"/>
                <a:ea typeface="+mn-ea"/>
                <a:cs typeface="+mn-cs"/>
              </a:rPr>
              <a:t>, M. (2011). A Review of the Impact of Artificial Light on Invertebrates. Peterborough, UK: </a:t>
            </a:r>
            <a:r>
              <a:rPr lang="en-US" sz="1200" kern="1200" dirty="0" err="1" smtClean="0">
                <a:solidFill>
                  <a:schemeClr val="tx1"/>
                </a:solidFill>
                <a:effectLst/>
                <a:latin typeface="+mn-lt"/>
                <a:ea typeface="+mn-ea"/>
                <a:cs typeface="+mn-cs"/>
              </a:rPr>
              <a:t>Buglife</a:t>
            </a:r>
            <a:r>
              <a:rPr lang="en-US" sz="1200" kern="1200" dirty="0" smtClean="0">
                <a:solidFill>
                  <a:schemeClr val="tx1"/>
                </a:solidFill>
                <a:effectLst/>
                <a:latin typeface="+mn-lt"/>
                <a:ea typeface="+mn-ea"/>
                <a:cs typeface="+mn-cs"/>
              </a:rPr>
              <a:t>-The Invertebrate Conservation Trust.</a:t>
            </a:r>
          </a:p>
          <a:p>
            <a:pPr marL="228600" indent="-228600">
              <a:buFont typeface="+mj-lt"/>
              <a:buAutoNum type="arabicPeriod"/>
            </a:pPr>
            <a:r>
              <a:rPr lang="en-US" sz="1200" kern="1200" dirty="0" err="1" smtClean="0">
                <a:solidFill>
                  <a:schemeClr val="tx1"/>
                </a:solidFill>
                <a:effectLst/>
                <a:latin typeface="+mn-lt"/>
                <a:ea typeface="+mn-ea"/>
                <a:cs typeface="+mn-cs"/>
              </a:rPr>
              <a:t>Elofsson</a:t>
            </a:r>
            <a:r>
              <a:rPr lang="en-US" sz="1200" kern="1200" dirty="0" smtClean="0">
                <a:solidFill>
                  <a:schemeClr val="tx1"/>
                </a:solidFill>
                <a:effectLst/>
                <a:latin typeface="+mn-lt"/>
                <a:ea typeface="+mn-ea"/>
                <a:cs typeface="+mn-cs"/>
              </a:rPr>
              <a:t>, R. (2006). The frontal eyes of crustaceans. Arthropod Structure and Development, 35(4), 275-291.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rPr>
              <a:t>https://</a:t>
            </a:r>
            <a:r>
              <a:rPr lang="en-US" sz="1200" u="sng" kern="1200" dirty="0" err="1" smtClean="0">
                <a:solidFill>
                  <a:schemeClr val="tx1"/>
                </a:solidFill>
                <a:effectLst/>
                <a:latin typeface="+mn-lt"/>
                <a:ea typeface="+mn-ea"/>
                <a:cs typeface="+mn-cs"/>
              </a:rPr>
              <a:t>doi.org</a:t>
            </a:r>
            <a:r>
              <a:rPr lang="en-US" sz="1200" u="sng" kern="1200" dirty="0" smtClean="0">
                <a:solidFill>
                  <a:schemeClr val="tx1"/>
                </a:solidFill>
                <a:effectLst/>
                <a:latin typeface="+mn-lt"/>
                <a:ea typeface="+mn-ea"/>
                <a:cs typeface="+mn-cs"/>
              </a:rPr>
              <a:t>/10.1016/j.asd</a:t>
            </a:r>
            <a:r>
              <a:rPr lang="en-US" sz="1200" u="sng" kern="1200" smtClean="0">
                <a:solidFill>
                  <a:schemeClr val="tx1"/>
                </a:solidFill>
                <a:effectLst/>
                <a:latin typeface="+mn-lt"/>
                <a:ea typeface="+mn-ea"/>
                <a:cs typeface="+mn-cs"/>
              </a:rPr>
              <a:t>.2006.08.004</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1C302-2416-964F-88F5-605778F21D57}" type="slidenum">
              <a:rPr lang="en-US" smtClean="0"/>
              <a:t>8</a:t>
            </a:fld>
            <a:endParaRPr lang="en-US"/>
          </a:p>
        </p:txBody>
      </p:sp>
    </p:spTree>
    <p:extLst>
      <p:ext uri="{BB962C8B-B14F-4D97-AF65-F5344CB8AC3E}">
        <p14:creationId xmlns:p14="http://schemas.microsoft.com/office/powerpoint/2010/main" val="346544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C3531-4DC6-F047-9204-C58B030DF14E}"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110975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C3531-4DC6-F047-9204-C58B030DF14E}"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38192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C3531-4DC6-F047-9204-C58B030DF14E}"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181041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C3531-4DC6-F047-9204-C58B030DF14E}"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75184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C3531-4DC6-F047-9204-C58B030DF14E}" type="datetimeFigureOut">
              <a:rPr lang="en-US" smtClean="0"/>
              <a:t>9/28/17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30279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C3531-4DC6-F047-9204-C58B030DF14E}"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217115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C3531-4DC6-F047-9204-C58B030DF14E}" type="datetimeFigureOut">
              <a:rPr lang="en-US" smtClean="0"/>
              <a:t>9/28/17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287488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C3531-4DC6-F047-9204-C58B030DF14E}" type="datetimeFigureOut">
              <a:rPr lang="en-US" smtClean="0"/>
              <a:t>9/28/17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36791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C3531-4DC6-F047-9204-C58B030DF14E}" type="datetimeFigureOut">
              <a:rPr lang="en-US" smtClean="0"/>
              <a:t>9/28/17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394085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C3531-4DC6-F047-9204-C58B030DF14E}"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206305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C3531-4DC6-F047-9204-C58B030DF14E}" type="datetimeFigureOut">
              <a:rPr lang="en-US" smtClean="0"/>
              <a:t>9/28/17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33301-5BCB-4743-93A5-ED3A5A06786F}" type="slidenum">
              <a:rPr lang="en-US" smtClean="0"/>
              <a:t>‹#›</a:t>
            </a:fld>
            <a:endParaRPr lang="en-US"/>
          </a:p>
        </p:txBody>
      </p:sp>
    </p:spTree>
    <p:extLst>
      <p:ext uri="{BB962C8B-B14F-4D97-AF65-F5344CB8AC3E}">
        <p14:creationId xmlns:p14="http://schemas.microsoft.com/office/powerpoint/2010/main" val="4255890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C3531-4DC6-F047-9204-C58B030DF14E}" type="datetimeFigureOut">
              <a:rPr lang="en-US" smtClean="0"/>
              <a:t>9/28/17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33301-5BCB-4743-93A5-ED3A5A06786F}" type="slidenum">
              <a:rPr lang="en-US" smtClean="0"/>
              <a:t>‹#›</a:t>
            </a:fld>
            <a:endParaRPr lang="en-US"/>
          </a:p>
        </p:txBody>
      </p:sp>
    </p:spTree>
    <p:extLst>
      <p:ext uri="{BB962C8B-B14F-4D97-AF65-F5344CB8AC3E}">
        <p14:creationId xmlns:p14="http://schemas.microsoft.com/office/powerpoint/2010/main" val="3422122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a:latin typeface="Arial"/>
                <a:cs typeface="Arial"/>
              </a:rPr>
              <a:t>Which would a woodlouse prefer</a:t>
            </a:r>
            <a:r>
              <a:rPr lang="en-US" sz="5400" b="1" dirty="0" smtClean="0">
                <a:latin typeface="Arial"/>
                <a:cs typeface="Arial"/>
              </a:rPr>
              <a:t>?</a:t>
            </a:r>
            <a:endParaRPr lang="en-US" sz="5400" dirty="0">
              <a:latin typeface="Arial"/>
              <a:cs typeface="Arial"/>
            </a:endParaRPr>
          </a:p>
        </p:txBody>
      </p:sp>
      <p:sp>
        <p:nvSpPr>
          <p:cNvPr id="3" name="Subtitle 2"/>
          <p:cNvSpPr>
            <a:spLocks noGrp="1"/>
          </p:cNvSpPr>
          <p:nvPr>
            <p:ph type="subTitle" idx="1"/>
          </p:nvPr>
        </p:nvSpPr>
        <p:spPr/>
        <p:txBody>
          <a:bodyPr/>
          <a:lstStyle/>
          <a:p>
            <a:r>
              <a:rPr lang="en-US" dirty="0">
                <a:latin typeface="Arial"/>
                <a:cs typeface="Arial"/>
              </a:rPr>
              <a:t>Featured scientist: </a:t>
            </a:r>
            <a:endParaRPr lang="en-US" dirty="0" smtClean="0">
              <a:latin typeface="Arial"/>
              <a:cs typeface="Arial"/>
            </a:endParaRPr>
          </a:p>
          <a:p>
            <a:r>
              <a:rPr lang="en-US" dirty="0" smtClean="0">
                <a:latin typeface="Arial"/>
                <a:cs typeface="Arial"/>
              </a:rPr>
              <a:t>Nora </a:t>
            </a:r>
            <a:r>
              <a:rPr lang="en-US" dirty="0" err="1">
                <a:latin typeface="Arial"/>
                <a:cs typeface="Arial"/>
              </a:rPr>
              <a:t>Straquadine</a:t>
            </a:r>
            <a:r>
              <a:rPr lang="en-US" dirty="0">
                <a:latin typeface="Arial"/>
                <a:cs typeface="Arial"/>
              </a:rPr>
              <a:t> from </a:t>
            </a:r>
            <a:endParaRPr lang="en-US" dirty="0" smtClean="0">
              <a:latin typeface="Arial"/>
              <a:cs typeface="Arial"/>
            </a:endParaRPr>
          </a:p>
          <a:p>
            <a:r>
              <a:rPr lang="en-US" dirty="0" smtClean="0">
                <a:latin typeface="Arial"/>
                <a:cs typeface="Arial"/>
              </a:rPr>
              <a:t>Michigan </a:t>
            </a:r>
            <a:r>
              <a:rPr lang="en-US" dirty="0">
                <a:latin typeface="Arial"/>
                <a:cs typeface="Arial"/>
              </a:rPr>
              <a:t>State </a:t>
            </a:r>
            <a:r>
              <a:rPr lang="en-US" dirty="0" smtClean="0">
                <a:latin typeface="Arial"/>
                <a:cs typeface="Arial"/>
              </a:rPr>
              <a:t>University</a:t>
            </a:r>
            <a:endParaRPr lang="en-US" dirty="0">
              <a:latin typeface="Arial"/>
              <a:cs typeface="Arial"/>
            </a:endParaRPr>
          </a:p>
        </p:txBody>
      </p:sp>
    </p:spTree>
    <p:extLst>
      <p:ext uri="{BB962C8B-B14F-4D97-AF65-F5344CB8AC3E}">
        <p14:creationId xmlns:p14="http://schemas.microsoft.com/office/powerpoint/2010/main" val="166069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700" y="0"/>
            <a:ext cx="6792272" cy="5094204"/>
          </a:xfrm>
          <a:prstGeom prst="rect">
            <a:avLst/>
          </a:prstGeom>
        </p:spPr>
      </p:pic>
      <p:sp>
        <p:nvSpPr>
          <p:cNvPr id="5" name="TextBox 4"/>
          <p:cNvSpPr txBox="1"/>
          <p:nvPr/>
        </p:nvSpPr>
        <p:spPr>
          <a:xfrm>
            <a:off x="0" y="5094204"/>
            <a:ext cx="9144000" cy="1384995"/>
          </a:xfrm>
          <a:prstGeom prst="rect">
            <a:avLst/>
          </a:prstGeom>
          <a:noFill/>
        </p:spPr>
        <p:txBody>
          <a:bodyPr wrap="square" rtlCol="0">
            <a:spAutoFit/>
          </a:bodyPr>
          <a:lstStyle/>
          <a:p>
            <a:pPr algn="ctr"/>
            <a:r>
              <a:rPr lang="en-US" sz="2800" dirty="0" smtClean="0">
                <a:latin typeface="Arial"/>
                <a:cs typeface="Arial"/>
              </a:rPr>
              <a:t>Woodlice are small crustaceans that live on land. They look like bugs, but are actually more closely related to crabs and lobsters!</a:t>
            </a:r>
            <a:r>
              <a:rPr lang="en-US" sz="2800" dirty="0" smtClean="0">
                <a:effectLst/>
                <a:latin typeface="Arial"/>
                <a:cs typeface="Arial"/>
              </a:rPr>
              <a:t> </a:t>
            </a:r>
          </a:p>
        </p:txBody>
      </p:sp>
    </p:spTree>
    <p:extLst>
      <p:ext uri="{BB962C8B-B14F-4D97-AF65-F5344CB8AC3E}">
        <p14:creationId xmlns:p14="http://schemas.microsoft.com/office/powerpoint/2010/main" val="7893007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25" y="142963"/>
            <a:ext cx="7410489" cy="5247959"/>
          </a:xfrm>
          <a:prstGeom prst="rect">
            <a:avLst/>
          </a:prstGeom>
        </p:spPr>
      </p:pic>
      <p:sp>
        <p:nvSpPr>
          <p:cNvPr id="3" name="TextBox 2"/>
          <p:cNvSpPr txBox="1"/>
          <p:nvPr/>
        </p:nvSpPr>
        <p:spPr>
          <a:xfrm>
            <a:off x="0" y="5390922"/>
            <a:ext cx="9143999" cy="1661993"/>
          </a:xfrm>
          <a:prstGeom prst="rect">
            <a:avLst/>
          </a:prstGeom>
          <a:noFill/>
        </p:spPr>
        <p:txBody>
          <a:bodyPr wrap="square" rtlCol="0">
            <a:spAutoFit/>
          </a:bodyPr>
          <a:lstStyle/>
          <a:p>
            <a:pPr algn="ctr"/>
            <a:r>
              <a:rPr lang="en-US" sz="2800" dirty="0" smtClean="0">
                <a:latin typeface="Arial"/>
                <a:cs typeface="Arial"/>
              </a:rPr>
              <a:t>This </a:t>
            </a:r>
            <a:r>
              <a:rPr lang="en-US" sz="2800" dirty="0">
                <a:latin typeface="Arial"/>
                <a:cs typeface="Arial"/>
              </a:rPr>
              <a:t>is a close up of the eyes of a woodlouse. </a:t>
            </a:r>
            <a:r>
              <a:rPr lang="en-US" sz="2800" dirty="0" smtClean="0">
                <a:latin typeface="Arial"/>
                <a:cs typeface="Arial"/>
              </a:rPr>
              <a:t>Compared to other crustaceans they have bad eyesight. Because they live in low light they have no need for great vision. </a:t>
            </a:r>
            <a:endParaRPr lang="en-US" sz="2800" dirty="0">
              <a:latin typeface="Arial"/>
              <a:cs typeface="Arial"/>
            </a:endParaRPr>
          </a:p>
          <a:p>
            <a:endParaRPr lang="en-US" dirty="0"/>
          </a:p>
        </p:txBody>
      </p:sp>
    </p:spTree>
    <p:extLst>
      <p:ext uri="{BB962C8B-B14F-4D97-AF65-F5344CB8AC3E}">
        <p14:creationId xmlns:p14="http://schemas.microsoft.com/office/powerpoint/2010/main" val="1041564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ompound eye diagram vs simple eye"/>
          <p:cNvPicPr>
            <a:picLocks noChangeAspect="1"/>
          </p:cNvPicPr>
          <p:nvPr/>
        </p:nvPicPr>
        <p:blipFill rotWithShape="1">
          <a:blip r:embed="rId2">
            <a:extLst>
              <a:ext uri="{28A0092B-C50C-407E-A947-70E740481C1C}">
                <a14:useLocalDpi xmlns:a14="http://schemas.microsoft.com/office/drawing/2010/main" val="0"/>
              </a:ext>
            </a:extLst>
          </a:blip>
          <a:srcRect l="39334" t="5282"/>
          <a:stretch/>
        </p:blipFill>
        <p:spPr bwMode="auto">
          <a:xfrm>
            <a:off x="951633" y="0"/>
            <a:ext cx="7259082" cy="549677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0" y="5684963"/>
            <a:ext cx="9143999" cy="954107"/>
          </a:xfrm>
          <a:prstGeom prst="rect">
            <a:avLst/>
          </a:prstGeom>
          <a:noFill/>
        </p:spPr>
        <p:txBody>
          <a:bodyPr wrap="square" rtlCol="0">
            <a:spAutoFit/>
          </a:bodyPr>
          <a:lstStyle/>
          <a:p>
            <a:pPr algn="ctr"/>
            <a:r>
              <a:rPr lang="en-US" sz="2800" dirty="0">
                <a:latin typeface="Arial"/>
                <a:cs typeface="Arial"/>
              </a:rPr>
              <a:t>Close up of a compound eye, notice how there are multiple lenses compared to a human’s single lens. </a:t>
            </a:r>
            <a:endParaRPr lang="en-US" dirty="0">
              <a:latin typeface="Arial"/>
              <a:cs typeface="Arial"/>
            </a:endParaRPr>
          </a:p>
        </p:txBody>
      </p:sp>
    </p:spTree>
    <p:extLst>
      <p:ext uri="{BB962C8B-B14F-4D97-AF65-F5344CB8AC3E}">
        <p14:creationId xmlns:p14="http://schemas.microsoft.com/office/powerpoint/2010/main" val="1041564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llbug Collection - habit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0" y="5143500"/>
            <a:ext cx="9143999" cy="954107"/>
          </a:xfrm>
          <a:prstGeom prst="rect">
            <a:avLst/>
          </a:prstGeom>
          <a:noFill/>
        </p:spPr>
        <p:txBody>
          <a:bodyPr wrap="square" rtlCol="0">
            <a:spAutoFit/>
          </a:bodyPr>
          <a:lstStyle/>
          <a:p>
            <a:pPr algn="ctr"/>
            <a:r>
              <a:rPr lang="en-US" sz="2800" dirty="0" smtClean="0">
                <a:latin typeface="Arial"/>
                <a:cs typeface="Arial"/>
              </a:rPr>
              <a:t>Picture of the compost pile where Nora collected the crustaceans she used for her experiment.</a:t>
            </a:r>
            <a:endParaRPr lang="en-US" dirty="0">
              <a:latin typeface="Arial"/>
              <a:cs typeface="Arial"/>
            </a:endParaRPr>
          </a:p>
        </p:txBody>
      </p:sp>
    </p:spTree>
    <p:extLst>
      <p:ext uri="{BB962C8B-B14F-4D97-AF65-F5344CB8AC3E}">
        <p14:creationId xmlns:p14="http://schemas.microsoft.com/office/powerpoint/2010/main" val="104156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8184" y="34694"/>
            <a:ext cx="5391035" cy="5391035"/>
          </a:xfrm>
          <a:prstGeom prst="rect">
            <a:avLst/>
          </a:prstGeom>
        </p:spPr>
      </p:pic>
      <p:sp>
        <p:nvSpPr>
          <p:cNvPr id="3" name="TextBox 2"/>
          <p:cNvSpPr txBox="1"/>
          <p:nvPr/>
        </p:nvSpPr>
        <p:spPr>
          <a:xfrm>
            <a:off x="1" y="5473005"/>
            <a:ext cx="9143999" cy="1384995"/>
          </a:xfrm>
          <a:prstGeom prst="rect">
            <a:avLst/>
          </a:prstGeom>
          <a:noFill/>
        </p:spPr>
        <p:txBody>
          <a:bodyPr wrap="square" rtlCol="0">
            <a:spAutoFit/>
          </a:bodyPr>
          <a:lstStyle/>
          <a:p>
            <a:pPr algn="ctr"/>
            <a:r>
              <a:rPr lang="en-US" sz="2800" dirty="0" smtClean="0">
                <a:latin typeface="Arial"/>
                <a:cs typeface="Arial"/>
              </a:rPr>
              <a:t>After the </a:t>
            </a:r>
            <a:r>
              <a:rPr lang="en-US" sz="2800" dirty="0">
                <a:latin typeface="Arial"/>
                <a:cs typeface="Arial"/>
              </a:rPr>
              <a:t>woodlice </a:t>
            </a:r>
            <a:r>
              <a:rPr lang="en-US" sz="2800" dirty="0" smtClean="0">
                <a:latin typeface="Arial"/>
                <a:cs typeface="Arial"/>
              </a:rPr>
              <a:t>were collected from the compost pile, Nora put them </a:t>
            </a:r>
            <a:r>
              <a:rPr lang="en-US" sz="2800" dirty="0">
                <a:latin typeface="Arial"/>
                <a:cs typeface="Arial"/>
              </a:rPr>
              <a:t>into glass collection jars with a wet paper towel for moisture/humidity control.</a:t>
            </a:r>
            <a:r>
              <a:rPr lang="en-US" sz="2800" dirty="0" smtClean="0">
                <a:effectLst/>
                <a:latin typeface="Arial"/>
                <a:cs typeface="Arial"/>
              </a:rPr>
              <a:t> </a:t>
            </a:r>
            <a:endParaRPr lang="en-US" dirty="0">
              <a:latin typeface="Arial"/>
              <a:cs typeface="Arial"/>
            </a:endParaRPr>
          </a:p>
        </p:txBody>
      </p:sp>
      <p:sp>
        <p:nvSpPr>
          <p:cNvPr id="4" name="Oval 3"/>
          <p:cNvSpPr/>
          <p:nvPr/>
        </p:nvSpPr>
        <p:spPr>
          <a:xfrm>
            <a:off x="2825750" y="2501900"/>
            <a:ext cx="1111250" cy="12319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565650" y="4076700"/>
            <a:ext cx="1111250" cy="69215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56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903" t="17949" r="13783" b="17735"/>
          <a:stretch/>
        </p:blipFill>
        <p:spPr bwMode="auto">
          <a:xfrm>
            <a:off x="1047219" y="154043"/>
            <a:ext cx="7097814" cy="480050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 y="4998332"/>
            <a:ext cx="9143999" cy="1815882"/>
          </a:xfrm>
          <a:prstGeom prst="rect">
            <a:avLst/>
          </a:prstGeom>
          <a:noFill/>
        </p:spPr>
        <p:txBody>
          <a:bodyPr wrap="square" rtlCol="0">
            <a:spAutoFit/>
          </a:bodyPr>
          <a:lstStyle/>
          <a:p>
            <a:pPr algn="ctr"/>
            <a:r>
              <a:rPr lang="en-US" sz="2800" dirty="0">
                <a:latin typeface="Arial"/>
                <a:cs typeface="Arial"/>
              </a:rPr>
              <a:t>The tray where the preference trials were conducted. To the right of the tray is the soil pile, and to the left is the leaf pile. The center was purposefully left empty and wiped down before each run.</a:t>
            </a:r>
            <a:r>
              <a:rPr lang="en-US" sz="2800" dirty="0" smtClean="0">
                <a:effectLst/>
                <a:latin typeface="Arial"/>
                <a:cs typeface="Arial"/>
              </a:rPr>
              <a:t> </a:t>
            </a:r>
            <a:endParaRPr lang="en-US" dirty="0">
              <a:latin typeface="Arial"/>
              <a:cs typeface="Arial"/>
            </a:endParaRPr>
          </a:p>
        </p:txBody>
      </p:sp>
    </p:spTree>
    <p:extLst>
      <p:ext uri="{BB962C8B-B14F-4D97-AF65-F5344CB8AC3E}">
        <p14:creationId xmlns:p14="http://schemas.microsoft.com/office/powerpoint/2010/main" val="1041564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5734615"/>
            <a:ext cx="9143999" cy="523220"/>
          </a:xfrm>
          <a:prstGeom prst="rect">
            <a:avLst/>
          </a:prstGeom>
          <a:noFill/>
        </p:spPr>
        <p:txBody>
          <a:bodyPr wrap="square" rtlCol="0">
            <a:spAutoFit/>
          </a:bodyPr>
          <a:lstStyle/>
          <a:p>
            <a:pPr algn="ctr"/>
            <a:r>
              <a:rPr lang="en-US" sz="2800" dirty="0">
                <a:latin typeface="Arial"/>
                <a:cs typeface="Arial"/>
              </a:rPr>
              <a:t>Nora </a:t>
            </a:r>
            <a:r>
              <a:rPr lang="en-US" sz="2800" dirty="0" smtClean="0">
                <a:latin typeface="Arial"/>
                <a:cs typeface="Arial"/>
              </a:rPr>
              <a:t>measures a woodlouse’s length (mm) with </a:t>
            </a:r>
            <a:r>
              <a:rPr lang="en-US" sz="2800" dirty="0">
                <a:latin typeface="Arial"/>
                <a:cs typeface="Arial"/>
              </a:rPr>
              <a:t>calipers.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355" r="7542"/>
          <a:stretch/>
        </p:blipFill>
        <p:spPr bwMode="auto">
          <a:xfrm>
            <a:off x="390361" y="198957"/>
            <a:ext cx="8373222" cy="5535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897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TotalTime>
  <Words>335</Words>
  <Application>Microsoft Macintosh PowerPoint</Application>
  <PresentationFormat>On-screen Show (4:3)</PresentationFormat>
  <Paragraphs>23</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Which would a woodlouse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would a woodlouse prefer?</dc:title>
  <dc:creator>Elizabeth Schultheis</dc:creator>
  <cp:lastModifiedBy>Elizabeth Schultheis</cp:lastModifiedBy>
  <cp:revision>21</cp:revision>
  <dcterms:created xsi:type="dcterms:W3CDTF">2017-09-14T13:29:59Z</dcterms:created>
  <dcterms:modified xsi:type="dcterms:W3CDTF">2017-09-28T13:35:06Z</dcterms:modified>
</cp:coreProperties>
</file>