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66" r:id="rId3"/>
    <p:sldId id="267" r:id="rId4"/>
    <p:sldId id="271" r:id="rId5"/>
    <p:sldId id="259" r:id="rId6"/>
    <p:sldId id="272" r:id="rId7"/>
    <p:sldId id="273" r:id="rId8"/>
    <p:sldId id="268" r:id="rId9"/>
    <p:sldId id="269" r:id="rId10"/>
    <p:sldId id="274"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7" d="100"/>
          <a:sy n="67" d="100"/>
        </p:scale>
        <p:origin x="-152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FECB79-4DFB-5747-859A-757D3A8ABC79}" type="datetimeFigureOut">
              <a:rPr lang="en-US" smtClean="0"/>
              <a:t>4/28/16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7E3633-41D1-F042-96E3-CC7D3329CE09}" type="slidenum">
              <a:rPr lang="en-US" smtClean="0"/>
              <a:t>‹#›</a:t>
            </a:fld>
            <a:endParaRPr lang="en-US"/>
          </a:p>
        </p:txBody>
      </p:sp>
    </p:spTree>
    <p:extLst>
      <p:ext uri="{BB962C8B-B14F-4D97-AF65-F5344CB8AC3E}">
        <p14:creationId xmlns:p14="http://schemas.microsoft.com/office/powerpoint/2010/main" val="41559018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is an</a:t>
            </a:r>
            <a:r>
              <a:rPr lang="en-US" baseline="0" dirty="0" smtClean="0"/>
              <a:t> aerial </a:t>
            </a:r>
            <a:r>
              <a:rPr lang="en-US" dirty="0" smtClean="0"/>
              <a:t>view</a:t>
            </a:r>
            <a:r>
              <a:rPr lang="en-US" baseline="0" dirty="0" smtClean="0"/>
              <a:t> of the </a:t>
            </a:r>
            <a:r>
              <a:rPr lang="en-US" sz="1200" kern="1200" dirty="0" smtClean="0">
                <a:solidFill>
                  <a:schemeClr val="tx1"/>
                </a:solidFill>
                <a:effectLst/>
                <a:latin typeface="+mn-lt"/>
                <a:ea typeface="+mn-ea"/>
                <a:cs typeface="+mn-cs"/>
              </a:rPr>
              <a:t>Eastern Point Wildlife Sanctuary</a:t>
            </a:r>
            <a:r>
              <a:rPr lang="en-US" sz="1200" kern="1200" baseline="0" dirty="0" smtClean="0">
                <a:solidFill>
                  <a:schemeClr val="tx1"/>
                </a:solidFill>
                <a:effectLst/>
                <a:latin typeface="+mn-lt"/>
                <a:ea typeface="+mn-ea"/>
                <a:cs typeface="+mn-cs"/>
              </a:rPr>
              <a:t> </a:t>
            </a:r>
            <a:r>
              <a:rPr lang="en-US" baseline="0" dirty="0" smtClean="0"/>
              <a:t>before restoration. You can see here that there is no connection between the stream and ocean.</a:t>
            </a:r>
            <a:endParaRPr lang="en-US" dirty="0"/>
          </a:p>
        </p:txBody>
      </p:sp>
      <p:sp>
        <p:nvSpPr>
          <p:cNvPr id="4" name="Slide Number Placeholder 3"/>
          <p:cNvSpPr>
            <a:spLocks noGrp="1"/>
          </p:cNvSpPr>
          <p:nvPr>
            <p:ph type="sldNum" sz="quarter" idx="10"/>
          </p:nvPr>
        </p:nvSpPr>
        <p:spPr/>
        <p:txBody>
          <a:bodyPr/>
          <a:lstStyle/>
          <a:p>
            <a:fld id="{D17E3633-41D1-F042-96E3-CC7D3329CE09}" type="slidenum">
              <a:rPr lang="en-US" smtClean="0"/>
              <a:t>2</a:t>
            </a:fld>
            <a:endParaRPr lang="en-US"/>
          </a:p>
        </p:txBody>
      </p:sp>
    </p:spTree>
    <p:extLst>
      <p:ext uri="{BB962C8B-B14F-4D97-AF65-F5344CB8AC3E}">
        <p14:creationId xmlns:p14="http://schemas.microsoft.com/office/powerpoint/2010/main" val="25609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the restoration metal culvert was so clogged.</a:t>
            </a:r>
            <a:r>
              <a:rPr lang="en-US" baseline="0" dirty="0" smtClean="0"/>
              <a:t> This prevented salt </a:t>
            </a:r>
            <a:r>
              <a:rPr lang="en-US" dirty="0" smtClean="0"/>
              <a:t>water</a:t>
            </a:r>
            <a:r>
              <a:rPr lang="en-US" baseline="0" dirty="0" smtClean="0"/>
              <a:t> from the ocean from reaching the marsh.</a:t>
            </a:r>
            <a:r>
              <a:rPr lang="en-US" dirty="0" smtClean="0"/>
              <a:t> </a:t>
            </a:r>
            <a:r>
              <a:rPr lang="en-US" sz="1200" kern="1200" dirty="0" smtClean="0">
                <a:solidFill>
                  <a:schemeClr val="tx1"/>
                </a:solidFill>
                <a:effectLst/>
                <a:latin typeface="+mn-lt"/>
                <a:ea typeface="+mn-ea"/>
                <a:cs typeface="+mn-cs"/>
              </a:rPr>
              <a:t>This culvert under a road became filled with sand during the “Perfect Storm” in 1991. The salt marsh degraded, drying up at times due to lack of tidal flow, and at other times becoming ponded, because of poor drainage. Invasive species, such as purple loosestrife, flourished and fish populations declined.</a:t>
            </a:r>
          </a:p>
        </p:txBody>
      </p:sp>
      <p:sp>
        <p:nvSpPr>
          <p:cNvPr id="4" name="Slide Number Placeholder 3"/>
          <p:cNvSpPr>
            <a:spLocks noGrp="1"/>
          </p:cNvSpPr>
          <p:nvPr>
            <p:ph type="sldNum" sz="quarter" idx="10"/>
          </p:nvPr>
        </p:nvSpPr>
        <p:spPr/>
        <p:txBody>
          <a:bodyPr/>
          <a:lstStyle/>
          <a:p>
            <a:fld id="{D17E3633-41D1-F042-96E3-CC7D3329CE09}" type="slidenum">
              <a:rPr lang="en-US" smtClean="0"/>
              <a:t>3</a:t>
            </a:fld>
            <a:endParaRPr lang="en-US"/>
          </a:p>
        </p:txBody>
      </p:sp>
    </p:spTree>
    <p:extLst>
      <p:ext uri="{BB962C8B-B14F-4D97-AF65-F5344CB8AC3E}">
        <p14:creationId xmlns:p14="http://schemas.microsoft.com/office/powerpoint/2010/main" val="1733386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Invasive species, such as purple loosestrife (purple</a:t>
            </a:r>
            <a:r>
              <a:rPr lang="en-US" sz="1200" kern="1200" baseline="0" dirty="0" smtClean="0">
                <a:solidFill>
                  <a:schemeClr val="tx1"/>
                </a:solidFill>
                <a:effectLst/>
                <a:latin typeface="+mn-lt"/>
                <a:ea typeface="+mn-ea"/>
                <a:cs typeface="+mn-cs"/>
              </a:rPr>
              <a:t> flowers on left)</a:t>
            </a:r>
            <a:r>
              <a:rPr lang="en-US" sz="1200" kern="1200" dirty="0" smtClean="0">
                <a:solidFill>
                  <a:schemeClr val="tx1"/>
                </a:solidFill>
                <a:effectLst/>
                <a:latin typeface="+mn-lt"/>
                <a:ea typeface="+mn-ea"/>
                <a:cs typeface="+mn-cs"/>
              </a:rPr>
              <a:t> flourished, and fish populations declined.</a:t>
            </a:r>
          </a:p>
        </p:txBody>
      </p:sp>
      <p:sp>
        <p:nvSpPr>
          <p:cNvPr id="4" name="Slide Number Placeholder 3"/>
          <p:cNvSpPr>
            <a:spLocks noGrp="1"/>
          </p:cNvSpPr>
          <p:nvPr>
            <p:ph type="sldNum" sz="quarter" idx="10"/>
          </p:nvPr>
        </p:nvSpPr>
        <p:spPr/>
        <p:txBody>
          <a:bodyPr/>
          <a:lstStyle/>
          <a:p>
            <a:fld id="{D17E3633-41D1-F042-96E3-CC7D3329CE09}" type="slidenum">
              <a:rPr lang="en-US" smtClean="0"/>
              <a:t>4</a:t>
            </a:fld>
            <a:endParaRPr lang="en-US"/>
          </a:p>
        </p:txBody>
      </p:sp>
    </p:spTree>
    <p:extLst>
      <p:ext uri="{BB962C8B-B14F-4D97-AF65-F5344CB8AC3E}">
        <p14:creationId xmlns:p14="http://schemas.microsoft.com/office/powerpoint/2010/main" val="4204430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Gloucester, MA, students participating in Mass Audubon’s Salt Marsh Science Project helped examine the health of a salt marsh using mummichogs. The students set traps upstream of a road, which was acting as a tidal restriction, in 2002 and 2003. These traps collected mummichogs and other species of fish. The day after they set the traps, the students counted the number of each fish species found in the traps. </a:t>
            </a:r>
            <a:endParaRPr lang="en-US" dirty="0"/>
          </a:p>
        </p:txBody>
      </p:sp>
      <p:sp>
        <p:nvSpPr>
          <p:cNvPr id="4" name="Slide Number Placeholder 3"/>
          <p:cNvSpPr>
            <a:spLocks noGrp="1"/>
          </p:cNvSpPr>
          <p:nvPr>
            <p:ph type="sldNum" sz="quarter" idx="10"/>
          </p:nvPr>
        </p:nvSpPr>
        <p:spPr/>
        <p:txBody>
          <a:bodyPr/>
          <a:lstStyle/>
          <a:p>
            <a:fld id="{D17E3633-41D1-F042-96E3-CC7D3329CE09}" type="slidenum">
              <a:rPr lang="en-US" smtClean="0"/>
              <a:t>5</a:t>
            </a:fld>
            <a:endParaRPr lang="en-US"/>
          </a:p>
        </p:txBody>
      </p:sp>
    </p:spTree>
    <p:extLst>
      <p:ext uri="{BB962C8B-B14F-4D97-AF65-F5344CB8AC3E}">
        <p14:creationId xmlns:p14="http://schemas.microsoft.com/office/powerpoint/2010/main" val="3807240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Students participating in Mass Audubon’s Salt Marsh Science Project Count fish at Eastern Point Wildlife Sanctuary, Gloucester, MA </a:t>
            </a:r>
          </a:p>
        </p:txBody>
      </p:sp>
      <p:sp>
        <p:nvSpPr>
          <p:cNvPr id="4" name="Slide Number Placeholder 3"/>
          <p:cNvSpPr>
            <a:spLocks noGrp="1"/>
          </p:cNvSpPr>
          <p:nvPr>
            <p:ph type="sldNum" sz="quarter" idx="10"/>
          </p:nvPr>
        </p:nvSpPr>
        <p:spPr/>
        <p:txBody>
          <a:bodyPr/>
          <a:lstStyle/>
          <a:p>
            <a:fld id="{D17E3633-41D1-F042-96E3-CC7D3329CE09}" type="slidenum">
              <a:rPr lang="en-US" smtClean="0"/>
              <a:t>6</a:t>
            </a:fld>
            <a:endParaRPr lang="en-US"/>
          </a:p>
        </p:txBody>
      </p:sp>
    </p:spTree>
    <p:extLst>
      <p:ext uri="{BB962C8B-B14F-4D97-AF65-F5344CB8AC3E}">
        <p14:creationId xmlns:p14="http://schemas.microsoft.com/office/powerpoint/2010/main" val="2633816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data is </a:t>
            </a:r>
            <a:r>
              <a:rPr lang="en-US" sz="1200" kern="1200" smtClean="0">
                <a:solidFill>
                  <a:schemeClr val="tx1"/>
                </a:solidFill>
                <a:effectLst/>
                <a:latin typeface="+mn-lt"/>
                <a:ea typeface="+mn-ea"/>
                <a:cs typeface="+mn-cs"/>
              </a:rPr>
              <a:t>from Traps #</a:t>
            </a:r>
            <a:r>
              <a:rPr lang="en-US" sz="1200" kern="1200" dirty="0" smtClean="0">
                <a:solidFill>
                  <a:schemeClr val="tx1"/>
                </a:solidFill>
                <a:effectLst/>
                <a:latin typeface="+mn-lt"/>
                <a:ea typeface="+mn-ea"/>
                <a:cs typeface="+mn-cs"/>
              </a:rPr>
              <a:t>3 and #4, which were upstream of the tidal restriction. Trap #1 was set where the new channel meets the ocean, so there is no data from this site from before the restoration. Trap #2 was set in the new channel and did not exist before the restoration was performed. </a:t>
            </a:r>
          </a:p>
          <a:p>
            <a:r>
              <a:rPr lang="en-US" sz="1200" kern="1200" dirty="0" smtClean="0">
                <a:solidFill>
                  <a:schemeClr val="tx1"/>
                </a:solidFill>
                <a:effectLst/>
                <a:latin typeface="+mn-lt"/>
                <a:ea typeface="+mn-ea"/>
                <a:cs typeface="+mn-cs"/>
              </a:rPr>
              <a:t> This is a little confusing.  If Site #1 and 2 are not included, you might consider removing this information completely or provide a map that shows the sites and then include the information as to why, for this analysis, Site 1 and 2 are not being examined.  I think a map of the area would actually be very helpful in students visualizing the study site.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7E3633-41D1-F042-96E3-CC7D3329CE09}" type="slidenum">
              <a:rPr lang="en-US" smtClean="0"/>
              <a:t>7</a:t>
            </a:fld>
            <a:endParaRPr lang="en-US"/>
          </a:p>
        </p:txBody>
      </p:sp>
    </p:spTree>
    <p:extLst>
      <p:ext uri="{BB962C8B-B14F-4D97-AF65-F5344CB8AC3E}">
        <p14:creationId xmlns:p14="http://schemas.microsoft.com/office/powerpoint/2010/main" val="2156476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People worked to design a new culvert system that would enhance fish habitat, improve tidal flow and drainage. Effort was made to prevent future clogging.</a:t>
            </a:r>
          </a:p>
        </p:txBody>
      </p:sp>
      <p:sp>
        <p:nvSpPr>
          <p:cNvPr id="4" name="Slide Number Placeholder 3"/>
          <p:cNvSpPr>
            <a:spLocks noGrp="1"/>
          </p:cNvSpPr>
          <p:nvPr>
            <p:ph type="sldNum" sz="quarter" idx="10"/>
          </p:nvPr>
        </p:nvSpPr>
        <p:spPr/>
        <p:txBody>
          <a:bodyPr/>
          <a:lstStyle/>
          <a:p>
            <a:fld id="{D17E3633-41D1-F042-96E3-CC7D3329CE09}" type="slidenum">
              <a:rPr lang="en-US" smtClean="0"/>
              <a:t>8</a:t>
            </a:fld>
            <a:endParaRPr lang="en-US"/>
          </a:p>
        </p:txBody>
      </p:sp>
    </p:spTree>
    <p:extLst>
      <p:ext uri="{BB962C8B-B14F-4D97-AF65-F5344CB8AC3E}">
        <p14:creationId xmlns:p14="http://schemas.microsoft.com/office/powerpoint/2010/main" val="3144524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December 2003, a channel was dug, providing fish passage to a culvert under the road. This restoration brought back water flow between upstream and downstream of the tidal restriction.</a:t>
            </a:r>
            <a:r>
              <a:rPr lang="en-US" dirty="0" smtClean="0">
                <a:effectLst/>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7E3633-41D1-F042-96E3-CC7D3329CE09}" type="slidenum">
              <a:rPr lang="en-US" smtClean="0"/>
              <a:t>9</a:t>
            </a:fld>
            <a:endParaRPr lang="en-US"/>
          </a:p>
        </p:txBody>
      </p:sp>
    </p:spTree>
    <p:extLst>
      <p:ext uri="{BB962C8B-B14F-4D97-AF65-F5344CB8AC3E}">
        <p14:creationId xmlns:p14="http://schemas.microsoft.com/office/powerpoint/2010/main" val="407810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u="sng" kern="1200" dirty="0" smtClean="0">
                <a:solidFill>
                  <a:schemeClr val="tx1"/>
                </a:solidFill>
                <a:effectLst/>
                <a:latin typeface="+mn-lt"/>
                <a:ea typeface="+mn-ea"/>
                <a:cs typeface="+mn-cs"/>
              </a:rPr>
              <a:t>Scientific Question</a:t>
            </a:r>
            <a:r>
              <a:rPr lang="en-US" sz="1200" kern="1200" dirty="0" smtClean="0">
                <a:solidFill>
                  <a:schemeClr val="tx1"/>
                </a:solidFill>
                <a:effectLst/>
                <a:latin typeface="+mn-lt"/>
                <a:ea typeface="+mn-ea"/>
                <a:cs typeface="+mn-cs"/>
              </a:rPr>
              <a:t>: What effect did the removal of tidal restrictions have on the number of mummichogs found upstream?</a:t>
            </a:r>
          </a:p>
        </p:txBody>
      </p:sp>
      <p:sp>
        <p:nvSpPr>
          <p:cNvPr id="4" name="Slide Number Placeholder 3"/>
          <p:cNvSpPr>
            <a:spLocks noGrp="1"/>
          </p:cNvSpPr>
          <p:nvPr>
            <p:ph type="sldNum" sz="quarter" idx="10"/>
          </p:nvPr>
        </p:nvSpPr>
        <p:spPr/>
        <p:txBody>
          <a:bodyPr/>
          <a:lstStyle/>
          <a:p>
            <a:fld id="{D17E3633-41D1-F042-96E3-CC7D3329CE09}" type="slidenum">
              <a:rPr lang="en-US" smtClean="0"/>
              <a:t>10</a:t>
            </a:fld>
            <a:endParaRPr lang="en-US"/>
          </a:p>
        </p:txBody>
      </p:sp>
    </p:spTree>
    <p:extLst>
      <p:ext uri="{BB962C8B-B14F-4D97-AF65-F5344CB8AC3E}">
        <p14:creationId xmlns:p14="http://schemas.microsoft.com/office/powerpoint/2010/main" val="1560680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E78202-E62E-7B45-8E18-0AE82EFD0E40}" type="datetimeFigureOut">
              <a:rPr lang="en-US" smtClean="0"/>
              <a:t>4/28/16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87118-5F2C-C648-A285-25E0B708D0A5}" type="slidenum">
              <a:rPr lang="en-US" smtClean="0"/>
              <a:t>‹#›</a:t>
            </a:fld>
            <a:endParaRPr lang="en-US"/>
          </a:p>
        </p:txBody>
      </p:sp>
    </p:spTree>
    <p:extLst>
      <p:ext uri="{BB962C8B-B14F-4D97-AF65-F5344CB8AC3E}">
        <p14:creationId xmlns:p14="http://schemas.microsoft.com/office/powerpoint/2010/main" val="1885652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E78202-E62E-7B45-8E18-0AE82EFD0E40}" type="datetimeFigureOut">
              <a:rPr lang="en-US" smtClean="0"/>
              <a:t>4/28/16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87118-5F2C-C648-A285-25E0B708D0A5}" type="slidenum">
              <a:rPr lang="en-US" smtClean="0"/>
              <a:t>‹#›</a:t>
            </a:fld>
            <a:endParaRPr lang="en-US"/>
          </a:p>
        </p:txBody>
      </p:sp>
    </p:spTree>
    <p:extLst>
      <p:ext uri="{BB962C8B-B14F-4D97-AF65-F5344CB8AC3E}">
        <p14:creationId xmlns:p14="http://schemas.microsoft.com/office/powerpoint/2010/main" val="2303922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E78202-E62E-7B45-8E18-0AE82EFD0E40}" type="datetimeFigureOut">
              <a:rPr lang="en-US" smtClean="0"/>
              <a:t>4/28/16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87118-5F2C-C648-A285-25E0B708D0A5}" type="slidenum">
              <a:rPr lang="en-US" smtClean="0"/>
              <a:t>‹#›</a:t>
            </a:fld>
            <a:endParaRPr lang="en-US"/>
          </a:p>
        </p:txBody>
      </p:sp>
    </p:spTree>
    <p:extLst>
      <p:ext uri="{BB962C8B-B14F-4D97-AF65-F5344CB8AC3E}">
        <p14:creationId xmlns:p14="http://schemas.microsoft.com/office/powerpoint/2010/main" val="3025654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E78202-E62E-7B45-8E18-0AE82EFD0E40}" type="datetimeFigureOut">
              <a:rPr lang="en-US" smtClean="0"/>
              <a:t>4/28/16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87118-5F2C-C648-A285-25E0B708D0A5}" type="slidenum">
              <a:rPr lang="en-US" smtClean="0"/>
              <a:t>‹#›</a:t>
            </a:fld>
            <a:endParaRPr lang="en-US"/>
          </a:p>
        </p:txBody>
      </p:sp>
    </p:spTree>
    <p:extLst>
      <p:ext uri="{BB962C8B-B14F-4D97-AF65-F5344CB8AC3E}">
        <p14:creationId xmlns:p14="http://schemas.microsoft.com/office/powerpoint/2010/main" val="92445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E78202-E62E-7B45-8E18-0AE82EFD0E40}" type="datetimeFigureOut">
              <a:rPr lang="en-US" smtClean="0"/>
              <a:t>4/28/16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87118-5F2C-C648-A285-25E0B708D0A5}" type="slidenum">
              <a:rPr lang="en-US" smtClean="0"/>
              <a:t>‹#›</a:t>
            </a:fld>
            <a:endParaRPr lang="en-US"/>
          </a:p>
        </p:txBody>
      </p:sp>
    </p:spTree>
    <p:extLst>
      <p:ext uri="{BB962C8B-B14F-4D97-AF65-F5344CB8AC3E}">
        <p14:creationId xmlns:p14="http://schemas.microsoft.com/office/powerpoint/2010/main" val="696536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E78202-E62E-7B45-8E18-0AE82EFD0E40}" type="datetimeFigureOut">
              <a:rPr lang="en-US" smtClean="0"/>
              <a:t>4/28/16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D87118-5F2C-C648-A285-25E0B708D0A5}" type="slidenum">
              <a:rPr lang="en-US" smtClean="0"/>
              <a:t>‹#›</a:t>
            </a:fld>
            <a:endParaRPr lang="en-US"/>
          </a:p>
        </p:txBody>
      </p:sp>
    </p:spTree>
    <p:extLst>
      <p:ext uri="{BB962C8B-B14F-4D97-AF65-F5344CB8AC3E}">
        <p14:creationId xmlns:p14="http://schemas.microsoft.com/office/powerpoint/2010/main" val="1371058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E78202-E62E-7B45-8E18-0AE82EFD0E40}" type="datetimeFigureOut">
              <a:rPr lang="en-US" smtClean="0"/>
              <a:t>4/28/16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D87118-5F2C-C648-A285-25E0B708D0A5}" type="slidenum">
              <a:rPr lang="en-US" smtClean="0"/>
              <a:t>‹#›</a:t>
            </a:fld>
            <a:endParaRPr lang="en-US"/>
          </a:p>
        </p:txBody>
      </p:sp>
    </p:spTree>
    <p:extLst>
      <p:ext uri="{BB962C8B-B14F-4D97-AF65-F5344CB8AC3E}">
        <p14:creationId xmlns:p14="http://schemas.microsoft.com/office/powerpoint/2010/main" val="3187330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E78202-E62E-7B45-8E18-0AE82EFD0E40}" type="datetimeFigureOut">
              <a:rPr lang="en-US" smtClean="0"/>
              <a:t>4/28/16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D87118-5F2C-C648-A285-25E0B708D0A5}" type="slidenum">
              <a:rPr lang="en-US" smtClean="0"/>
              <a:t>‹#›</a:t>
            </a:fld>
            <a:endParaRPr lang="en-US"/>
          </a:p>
        </p:txBody>
      </p:sp>
    </p:spTree>
    <p:extLst>
      <p:ext uri="{BB962C8B-B14F-4D97-AF65-F5344CB8AC3E}">
        <p14:creationId xmlns:p14="http://schemas.microsoft.com/office/powerpoint/2010/main" val="928504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E78202-E62E-7B45-8E18-0AE82EFD0E40}" type="datetimeFigureOut">
              <a:rPr lang="en-US" smtClean="0"/>
              <a:t>4/28/16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D87118-5F2C-C648-A285-25E0B708D0A5}" type="slidenum">
              <a:rPr lang="en-US" smtClean="0"/>
              <a:t>‹#›</a:t>
            </a:fld>
            <a:endParaRPr lang="en-US"/>
          </a:p>
        </p:txBody>
      </p:sp>
    </p:spTree>
    <p:extLst>
      <p:ext uri="{BB962C8B-B14F-4D97-AF65-F5344CB8AC3E}">
        <p14:creationId xmlns:p14="http://schemas.microsoft.com/office/powerpoint/2010/main" val="3898434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E78202-E62E-7B45-8E18-0AE82EFD0E40}" type="datetimeFigureOut">
              <a:rPr lang="en-US" smtClean="0"/>
              <a:t>4/28/16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D87118-5F2C-C648-A285-25E0B708D0A5}" type="slidenum">
              <a:rPr lang="en-US" smtClean="0"/>
              <a:t>‹#›</a:t>
            </a:fld>
            <a:endParaRPr lang="en-US"/>
          </a:p>
        </p:txBody>
      </p:sp>
    </p:spTree>
    <p:extLst>
      <p:ext uri="{BB962C8B-B14F-4D97-AF65-F5344CB8AC3E}">
        <p14:creationId xmlns:p14="http://schemas.microsoft.com/office/powerpoint/2010/main" val="2042217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E78202-E62E-7B45-8E18-0AE82EFD0E40}" type="datetimeFigureOut">
              <a:rPr lang="en-US" smtClean="0"/>
              <a:t>4/28/16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D87118-5F2C-C648-A285-25E0B708D0A5}" type="slidenum">
              <a:rPr lang="en-US" smtClean="0"/>
              <a:t>‹#›</a:t>
            </a:fld>
            <a:endParaRPr lang="en-US"/>
          </a:p>
        </p:txBody>
      </p:sp>
    </p:spTree>
    <p:extLst>
      <p:ext uri="{BB962C8B-B14F-4D97-AF65-F5344CB8AC3E}">
        <p14:creationId xmlns:p14="http://schemas.microsoft.com/office/powerpoint/2010/main" val="33085385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E78202-E62E-7B45-8E18-0AE82EFD0E40}" type="datetimeFigureOut">
              <a:rPr lang="en-US" smtClean="0"/>
              <a:t>4/28/16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D87118-5F2C-C648-A285-25E0B708D0A5}" type="slidenum">
              <a:rPr lang="en-US" smtClean="0"/>
              <a:t>‹#›</a:t>
            </a:fld>
            <a:endParaRPr lang="en-US"/>
          </a:p>
        </p:txBody>
      </p:sp>
    </p:spTree>
    <p:extLst>
      <p:ext uri="{BB962C8B-B14F-4D97-AF65-F5344CB8AC3E}">
        <p14:creationId xmlns:p14="http://schemas.microsoft.com/office/powerpoint/2010/main" val="2638802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g"/><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4" name="Picture 3" descr="Untitled"/>
          <p:cNvPicPr>
            <a:picLocks noChangeAspect="1"/>
          </p:cNvPicPr>
          <p:nvPr/>
        </p:nvPicPr>
        <p:blipFill>
          <a:blip r:embed="rId2" cstate="print"/>
          <a:srcRect/>
          <a:stretch>
            <a:fillRect/>
          </a:stretch>
        </p:blipFill>
        <p:spPr bwMode="auto">
          <a:xfrm>
            <a:off x="1608598" y="401501"/>
            <a:ext cx="6202208" cy="1911356"/>
          </a:xfrm>
          <a:prstGeom prst="rect">
            <a:avLst/>
          </a:prstGeom>
          <a:noFill/>
          <a:ln w="9525">
            <a:noFill/>
            <a:miter lim="800000"/>
            <a:headEnd/>
            <a:tailEnd/>
          </a:ln>
        </p:spPr>
      </p:pic>
      <p:sp>
        <p:nvSpPr>
          <p:cNvPr id="5" name="TextBox 4"/>
          <p:cNvSpPr txBox="1"/>
          <p:nvPr/>
        </p:nvSpPr>
        <p:spPr>
          <a:xfrm>
            <a:off x="662675" y="2538201"/>
            <a:ext cx="7738863" cy="1815882"/>
          </a:xfrm>
          <a:prstGeom prst="rect">
            <a:avLst/>
          </a:prstGeom>
          <a:noFill/>
        </p:spPr>
        <p:txBody>
          <a:bodyPr wrap="square" rtlCol="0">
            <a:spAutoFit/>
          </a:bodyPr>
          <a:lstStyle/>
          <a:p>
            <a:pPr algn="ctr"/>
            <a:r>
              <a:rPr lang="en-US" sz="4000" b="1" dirty="0">
                <a:latin typeface="Arial"/>
                <a:cs typeface="Arial"/>
              </a:rPr>
              <a:t>Make Way For Mummichogs</a:t>
            </a:r>
            <a:endParaRPr lang="en-US" sz="4000" dirty="0">
              <a:latin typeface="Arial"/>
              <a:cs typeface="Arial"/>
            </a:endParaRPr>
          </a:p>
          <a:p>
            <a:pPr algn="ctr"/>
            <a:endParaRPr lang="en-US" dirty="0" smtClean="0">
              <a:latin typeface="Arial"/>
              <a:cs typeface="Arial"/>
            </a:endParaRPr>
          </a:p>
          <a:p>
            <a:pPr algn="ctr"/>
            <a:r>
              <a:rPr lang="en-US" dirty="0" smtClean="0">
                <a:latin typeface="Arial"/>
                <a:cs typeface="Arial"/>
              </a:rPr>
              <a:t>Featured scientists: </a:t>
            </a:r>
            <a:r>
              <a:rPr lang="en-US" dirty="0">
                <a:latin typeface="Arial"/>
                <a:cs typeface="Arial"/>
              </a:rPr>
              <a:t>Liz Duff and Robert </a:t>
            </a:r>
            <a:r>
              <a:rPr lang="en-US" dirty="0" err="1">
                <a:latin typeface="Arial"/>
                <a:cs typeface="Arial"/>
              </a:rPr>
              <a:t>Buchsbaum</a:t>
            </a:r>
            <a:r>
              <a:rPr lang="en-US" dirty="0">
                <a:latin typeface="Arial"/>
                <a:cs typeface="Arial"/>
              </a:rPr>
              <a:t> from Mass Audubon</a:t>
            </a:r>
          </a:p>
          <a:p>
            <a:pPr algn="ctr"/>
            <a:r>
              <a:rPr lang="en-US" dirty="0">
                <a:latin typeface="Arial"/>
                <a:cs typeface="Arial"/>
              </a:rPr>
              <a:t>Written by: Maria </a:t>
            </a:r>
            <a:r>
              <a:rPr lang="en-US" dirty="0" err="1">
                <a:latin typeface="Arial"/>
                <a:cs typeface="Arial"/>
              </a:rPr>
              <a:t>Maradianos</a:t>
            </a:r>
            <a:r>
              <a:rPr lang="en-US" dirty="0">
                <a:latin typeface="Arial"/>
                <a:cs typeface="Arial"/>
              </a:rPr>
              <a:t>, Samantha </a:t>
            </a:r>
            <a:r>
              <a:rPr lang="en-US" dirty="0" err="1">
                <a:latin typeface="Arial"/>
                <a:cs typeface="Arial"/>
              </a:rPr>
              <a:t>Scola</a:t>
            </a:r>
            <a:r>
              <a:rPr lang="en-US" dirty="0">
                <a:latin typeface="Arial"/>
                <a:cs typeface="Arial"/>
              </a:rPr>
              <a:t>, and Megan Wagner</a:t>
            </a:r>
          </a:p>
          <a:p>
            <a:endParaRPr lang="en-US" dirty="0"/>
          </a:p>
        </p:txBody>
      </p:sp>
      <p:pic>
        <p:nvPicPr>
          <p:cNvPr id="6" name="Picture 5" descr="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75194" y="4482320"/>
            <a:ext cx="4852340" cy="1819628"/>
          </a:xfrm>
          <a:prstGeom prst="rect">
            <a:avLst/>
          </a:prstGeom>
          <a:ln>
            <a:solidFill>
              <a:srgbClr val="000000"/>
            </a:solidFill>
          </a:ln>
        </p:spPr>
      </p:pic>
    </p:spTree>
    <p:extLst>
      <p:ext uri="{BB962C8B-B14F-4D97-AF65-F5344CB8AC3E}">
        <p14:creationId xmlns:p14="http://schemas.microsoft.com/office/powerpoint/2010/main" val="3725995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cke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95558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Easternpoin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144000" cy="6858001"/>
          </a:xfrm>
          <a:prstGeom prst="rect">
            <a:avLst/>
          </a:prstGeom>
        </p:spPr>
      </p:pic>
    </p:spTree>
    <p:extLst>
      <p:ext uri="{BB962C8B-B14F-4D97-AF65-F5344CB8AC3E}">
        <p14:creationId xmlns:p14="http://schemas.microsoft.com/office/powerpoint/2010/main" val="2729916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240044.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33771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G:\Liz's Image Files\sites\Easternptglou\East. Pt. 02\Picture_1529.jpg"/>
          <p:cNvPicPr/>
          <p:nvPr/>
        </p:nvPicPr>
        <p:blipFill>
          <a:blip r:embed="rId3">
            <a:extLst>
              <a:ext uri="{28A0092B-C50C-407E-A947-70E740481C1C}">
                <a14:useLocalDpi xmlns:a14="http://schemas.microsoft.com/office/drawing/2010/main"/>
              </a:ext>
            </a:extLst>
          </a:blip>
          <a:srcRect/>
          <a:stretch>
            <a:fillRect/>
          </a:stretch>
        </p:blipFill>
        <p:spPr bwMode="auto">
          <a:xfrm>
            <a:off x="0" y="-1"/>
            <a:ext cx="9144000" cy="6540457"/>
          </a:xfrm>
          <a:prstGeom prst="rect">
            <a:avLst/>
          </a:prstGeom>
          <a:noFill/>
          <a:ln>
            <a:noFill/>
          </a:ln>
        </p:spPr>
      </p:pic>
    </p:spTree>
    <p:extLst>
      <p:ext uri="{BB962C8B-B14F-4D97-AF65-F5344CB8AC3E}">
        <p14:creationId xmlns:p14="http://schemas.microsoft.com/office/powerpoint/2010/main" val="450398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1.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30060" y="0"/>
            <a:ext cx="5113940" cy="6858000"/>
          </a:xfrm>
          <a:prstGeom prst="rect">
            <a:avLst/>
          </a:prstGeom>
        </p:spPr>
      </p:pic>
      <p:pic>
        <p:nvPicPr>
          <p:cNvPr id="4" name="Picture 3" descr="mummichogx.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0"/>
            <a:ext cx="4030060" cy="1925473"/>
          </a:xfrm>
          <a:prstGeom prst="rect">
            <a:avLst/>
          </a:prstGeom>
        </p:spPr>
      </p:pic>
      <p:pic>
        <p:nvPicPr>
          <p:cNvPr id="5" name="Picture 4" descr="bucket.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 y="1925473"/>
            <a:ext cx="4030061" cy="4932527"/>
          </a:xfrm>
          <a:prstGeom prst="rect">
            <a:avLst/>
          </a:prstGeom>
        </p:spPr>
      </p:pic>
      <p:cxnSp>
        <p:nvCxnSpPr>
          <p:cNvPr id="7" name="Straight Connector 6"/>
          <p:cNvCxnSpPr/>
          <p:nvPr/>
        </p:nvCxnSpPr>
        <p:spPr>
          <a:xfrm>
            <a:off x="4030060" y="0"/>
            <a:ext cx="0" cy="6858000"/>
          </a:xfrm>
          <a:prstGeom prst="line">
            <a:avLst/>
          </a:prstGeom>
          <a:ln w="762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1925473"/>
            <a:ext cx="4030060" cy="0"/>
          </a:xfrm>
          <a:prstGeom prst="line">
            <a:avLst/>
          </a:prstGeom>
          <a:ln w="762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9916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G:\Liz's Image Files\sites\Easternptglou\EP 2005\Picture_3527.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
            <a:ext cx="9144000" cy="6079787"/>
          </a:xfrm>
          <a:prstGeom prst="rect">
            <a:avLst/>
          </a:prstGeom>
          <a:noFill/>
          <a:ln>
            <a:noFill/>
          </a:ln>
        </p:spPr>
      </p:pic>
    </p:spTree>
    <p:extLst>
      <p:ext uri="{BB962C8B-B14F-4D97-AF65-F5344CB8AC3E}">
        <p14:creationId xmlns:p14="http://schemas.microsoft.com/office/powerpoint/2010/main" val="30982289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p:cNvSpPr txBox="1"/>
          <p:nvPr/>
        </p:nvSpPr>
        <p:spPr>
          <a:xfrm>
            <a:off x="0" y="0"/>
            <a:ext cx="9143999" cy="584776"/>
          </a:xfrm>
          <a:prstGeom prst="rect">
            <a:avLst/>
          </a:prstGeom>
          <a:noFill/>
        </p:spPr>
        <p:txBody>
          <a:bodyPr wrap="square" rtlCol="0">
            <a:spAutoFit/>
          </a:bodyPr>
          <a:lstStyle/>
          <a:p>
            <a:pPr algn="ctr"/>
            <a:r>
              <a:rPr lang="en-US" sz="3200" dirty="0" smtClean="0">
                <a:solidFill>
                  <a:schemeClr val="bg1"/>
                </a:solidFill>
                <a:latin typeface="Engravers MT"/>
                <a:cs typeface="Engravers MT"/>
              </a:rPr>
              <a:t>Fish Trap Locations</a:t>
            </a:r>
            <a:endParaRPr lang="en-US" sz="3200" dirty="0">
              <a:solidFill>
                <a:schemeClr val="bg1"/>
              </a:solidFill>
              <a:latin typeface="Engravers MT"/>
              <a:cs typeface="Engravers MT"/>
            </a:endParaRPr>
          </a:p>
        </p:txBody>
      </p:sp>
      <p:pic>
        <p:nvPicPr>
          <p:cNvPr id="2" name="Picture 1" descr="Screen Shot 2016-04-28 at 4.17.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3852"/>
            <a:ext cx="9144000" cy="4742822"/>
          </a:xfrm>
          <a:prstGeom prst="rect">
            <a:avLst/>
          </a:prstGeom>
        </p:spPr>
      </p:pic>
      <p:sp>
        <p:nvSpPr>
          <p:cNvPr id="3" name="Oval 2"/>
          <p:cNvSpPr/>
          <p:nvPr/>
        </p:nvSpPr>
        <p:spPr>
          <a:xfrm>
            <a:off x="3151476" y="2436275"/>
            <a:ext cx="402336" cy="402832"/>
          </a:xfrm>
          <a:prstGeom prst="ellipse">
            <a:avLst/>
          </a:prstGeom>
          <a:solidFill>
            <a:schemeClr val="bg1"/>
          </a:solidFill>
          <a:ln w="3810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3352644" y="3708398"/>
            <a:ext cx="402336" cy="402832"/>
          </a:xfrm>
          <a:prstGeom prst="ellipse">
            <a:avLst/>
          </a:prstGeom>
          <a:solidFill>
            <a:schemeClr val="bg1"/>
          </a:solidFill>
          <a:ln w="3810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5009505" y="4486029"/>
            <a:ext cx="402336" cy="402832"/>
          </a:xfrm>
          <a:prstGeom prst="ellipse">
            <a:avLst/>
          </a:prstGeom>
          <a:solidFill>
            <a:schemeClr val="bg1"/>
          </a:solidFill>
          <a:ln w="3810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6236520" y="3290274"/>
            <a:ext cx="402336" cy="402832"/>
          </a:xfrm>
          <a:prstGeom prst="ellipse">
            <a:avLst/>
          </a:prstGeom>
          <a:solidFill>
            <a:schemeClr val="bg1"/>
          </a:solidFill>
          <a:ln w="3810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71025" y="5497145"/>
            <a:ext cx="502920" cy="502920"/>
          </a:xfrm>
          <a:prstGeom prst="ellipse">
            <a:avLst/>
          </a:prstGeom>
          <a:solidFill>
            <a:schemeClr val="bg1"/>
          </a:solidFill>
          <a:ln w="3810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24559" y="5438531"/>
            <a:ext cx="1016000" cy="584776"/>
          </a:xfrm>
          <a:prstGeom prst="rect">
            <a:avLst/>
          </a:prstGeom>
          <a:noFill/>
        </p:spPr>
        <p:txBody>
          <a:bodyPr wrap="square" rtlCol="0">
            <a:spAutoFit/>
          </a:bodyPr>
          <a:lstStyle/>
          <a:p>
            <a:r>
              <a:rPr lang="en-US" sz="3200" b="1" dirty="0" smtClean="0">
                <a:latin typeface="Arial"/>
                <a:cs typeface="Arial"/>
              </a:rPr>
              <a:t>#</a:t>
            </a:r>
            <a:endParaRPr lang="en-US" sz="3200" b="1" dirty="0">
              <a:latin typeface="Arial"/>
              <a:cs typeface="Arial"/>
            </a:endParaRPr>
          </a:p>
        </p:txBody>
      </p:sp>
      <p:sp>
        <p:nvSpPr>
          <p:cNvPr id="11" name="TextBox 10"/>
          <p:cNvSpPr txBox="1"/>
          <p:nvPr/>
        </p:nvSpPr>
        <p:spPr>
          <a:xfrm>
            <a:off x="3176228" y="2385038"/>
            <a:ext cx="1016000" cy="461665"/>
          </a:xfrm>
          <a:prstGeom prst="rect">
            <a:avLst/>
          </a:prstGeom>
          <a:noFill/>
        </p:spPr>
        <p:txBody>
          <a:bodyPr wrap="square" rtlCol="0">
            <a:spAutoFit/>
          </a:bodyPr>
          <a:lstStyle/>
          <a:p>
            <a:r>
              <a:rPr lang="en-US" sz="2400" b="1" dirty="0" smtClean="0">
                <a:latin typeface="Arial"/>
                <a:cs typeface="Arial"/>
              </a:rPr>
              <a:t>1</a:t>
            </a:r>
            <a:endParaRPr lang="en-US" sz="2400" b="1" dirty="0">
              <a:latin typeface="Arial"/>
              <a:cs typeface="Arial"/>
            </a:endParaRPr>
          </a:p>
        </p:txBody>
      </p:sp>
      <p:sp>
        <p:nvSpPr>
          <p:cNvPr id="12" name="TextBox 11"/>
          <p:cNvSpPr txBox="1"/>
          <p:nvPr/>
        </p:nvSpPr>
        <p:spPr>
          <a:xfrm>
            <a:off x="3383180" y="3655915"/>
            <a:ext cx="1016000" cy="461665"/>
          </a:xfrm>
          <a:prstGeom prst="rect">
            <a:avLst/>
          </a:prstGeom>
          <a:noFill/>
        </p:spPr>
        <p:txBody>
          <a:bodyPr wrap="square" rtlCol="0">
            <a:spAutoFit/>
          </a:bodyPr>
          <a:lstStyle/>
          <a:p>
            <a:r>
              <a:rPr lang="en-US" sz="2400" b="1" dirty="0" smtClean="0">
                <a:latin typeface="Arial"/>
                <a:cs typeface="Arial"/>
              </a:rPr>
              <a:t>2</a:t>
            </a:r>
            <a:endParaRPr lang="en-US" sz="2400" b="1" dirty="0">
              <a:latin typeface="Arial"/>
              <a:cs typeface="Arial"/>
            </a:endParaRPr>
          </a:p>
        </p:txBody>
      </p:sp>
      <p:sp>
        <p:nvSpPr>
          <p:cNvPr id="13" name="TextBox 12"/>
          <p:cNvSpPr txBox="1"/>
          <p:nvPr/>
        </p:nvSpPr>
        <p:spPr>
          <a:xfrm>
            <a:off x="5035393" y="4445049"/>
            <a:ext cx="1016000" cy="461665"/>
          </a:xfrm>
          <a:prstGeom prst="rect">
            <a:avLst/>
          </a:prstGeom>
          <a:noFill/>
        </p:spPr>
        <p:txBody>
          <a:bodyPr wrap="square" rtlCol="0">
            <a:spAutoFit/>
          </a:bodyPr>
          <a:lstStyle/>
          <a:p>
            <a:r>
              <a:rPr lang="en-US" sz="2400" b="1" dirty="0" smtClean="0">
                <a:latin typeface="Arial"/>
                <a:cs typeface="Arial"/>
              </a:rPr>
              <a:t>3</a:t>
            </a:r>
            <a:endParaRPr lang="en-US" sz="2400" b="1" dirty="0">
              <a:latin typeface="Arial"/>
              <a:cs typeface="Arial"/>
            </a:endParaRPr>
          </a:p>
        </p:txBody>
      </p:sp>
      <p:sp>
        <p:nvSpPr>
          <p:cNvPr id="14" name="TextBox 13"/>
          <p:cNvSpPr txBox="1"/>
          <p:nvPr/>
        </p:nvSpPr>
        <p:spPr>
          <a:xfrm>
            <a:off x="6249707" y="3244409"/>
            <a:ext cx="1016000" cy="461665"/>
          </a:xfrm>
          <a:prstGeom prst="rect">
            <a:avLst/>
          </a:prstGeom>
          <a:noFill/>
        </p:spPr>
        <p:txBody>
          <a:bodyPr wrap="square" rtlCol="0">
            <a:spAutoFit/>
          </a:bodyPr>
          <a:lstStyle/>
          <a:p>
            <a:r>
              <a:rPr lang="en-US" sz="2400" b="1" dirty="0" smtClean="0">
                <a:latin typeface="Arial"/>
                <a:cs typeface="Arial"/>
              </a:rPr>
              <a:t>4</a:t>
            </a:r>
            <a:endParaRPr lang="en-US" sz="2400" b="1" dirty="0">
              <a:latin typeface="Arial"/>
              <a:cs typeface="Arial"/>
            </a:endParaRPr>
          </a:p>
        </p:txBody>
      </p:sp>
      <p:sp>
        <p:nvSpPr>
          <p:cNvPr id="15" name="TextBox 14"/>
          <p:cNvSpPr txBox="1"/>
          <p:nvPr/>
        </p:nvSpPr>
        <p:spPr>
          <a:xfrm>
            <a:off x="1032559" y="5511679"/>
            <a:ext cx="1558241" cy="830997"/>
          </a:xfrm>
          <a:prstGeom prst="rect">
            <a:avLst/>
          </a:prstGeom>
          <a:noFill/>
        </p:spPr>
        <p:txBody>
          <a:bodyPr wrap="square" rtlCol="0">
            <a:spAutoFit/>
          </a:bodyPr>
          <a:lstStyle/>
          <a:p>
            <a:r>
              <a:rPr lang="en-US" sz="2400" b="1" dirty="0" smtClean="0">
                <a:solidFill>
                  <a:schemeClr val="bg1"/>
                </a:solidFill>
                <a:latin typeface="Arial"/>
                <a:cs typeface="Arial"/>
              </a:rPr>
              <a:t>= Fish traps</a:t>
            </a:r>
            <a:endParaRPr lang="en-US" sz="2400" b="1" dirty="0">
              <a:solidFill>
                <a:schemeClr val="bg1"/>
              </a:solidFill>
              <a:latin typeface="Arial"/>
              <a:cs typeface="Arial"/>
            </a:endParaRPr>
          </a:p>
        </p:txBody>
      </p:sp>
      <p:sp>
        <p:nvSpPr>
          <p:cNvPr id="17" name="5-Point Star 16"/>
          <p:cNvSpPr/>
          <p:nvPr/>
        </p:nvSpPr>
        <p:spPr>
          <a:xfrm>
            <a:off x="3710530" y="3190186"/>
            <a:ext cx="402336" cy="402336"/>
          </a:xfrm>
          <a:prstGeom prst="star5">
            <a:avLst/>
          </a:prstGeom>
          <a:solidFill>
            <a:schemeClr val="accent2">
              <a:lumMod val="20000"/>
              <a:lumOff val="80000"/>
            </a:schemeClr>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5-Point Star 17"/>
          <p:cNvSpPr/>
          <p:nvPr/>
        </p:nvSpPr>
        <p:spPr>
          <a:xfrm>
            <a:off x="4550019" y="3922762"/>
            <a:ext cx="402336" cy="402336"/>
          </a:xfrm>
          <a:prstGeom prst="star5">
            <a:avLst/>
          </a:prstGeom>
          <a:solidFill>
            <a:schemeClr val="accent2">
              <a:lumMod val="20000"/>
              <a:lumOff val="80000"/>
            </a:schemeClr>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5-Point Star 18"/>
          <p:cNvSpPr/>
          <p:nvPr/>
        </p:nvSpPr>
        <p:spPr>
          <a:xfrm>
            <a:off x="2577428" y="5493471"/>
            <a:ext cx="502920" cy="502920"/>
          </a:xfrm>
          <a:prstGeom prst="star5">
            <a:avLst/>
          </a:prstGeom>
          <a:solidFill>
            <a:schemeClr val="accent2">
              <a:lumMod val="20000"/>
              <a:lumOff val="80000"/>
            </a:schemeClr>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3156923" y="5511679"/>
            <a:ext cx="2456477" cy="830997"/>
          </a:xfrm>
          <a:prstGeom prst="rect">
            <a:avLst/>
          </a:prstGeom>
          <a:noFill/>
        </p:spPr>
        <p:txBody>
          <a:bodyPr wrap="square" rtlCol="0">
            <a:spAutoFit/>
          </a:bodyPr>
          <a:lstStyle/>
          <a:p>
            <a:r>
              <a:rPr lang="en-US" sz="2400" b="1" dirty="0" smtClean="0">
                <a:solidFill>
                  <a:schemeClr val="bg1"/>
                </a:solidFill>
                <a:latin typeface="Arial"/>
                <a:cs typeface="Arial"/>
              </a:rPr>
              <a:t>= Tidal Restrictions</a:t>
            </a:r>
            <a:endParaRPr lang="en-US" sz="2400" b="1" dirty="0">
              <a:solidFill>
                <a:schemeClr val="bg1"/>
              </a:solidFill>
              <a:latin typeface="Arial"/>
              <a:cs typeface="Arial"/>
            </a:endParaRPr>
          </a:p>
        </p:txBody>
      </p:sp>
      <p:cxnSp>
        <p:nvCxnSpPr>
          <p:cNvPr id="22" name="Straight Arrow Connector 21"/>
          <p:cNvCxnSpPr/>
          <p:nvPr/>
        </p:nvCxnSpPr>
        <p:spPr>
          <a:xfrm>
            <a:off x="3479800" y="2794000"/>
            <a:ext cx="275180" cy="239255"/>
          </a:xfrm>
          <a:prstGeom prst="straightConnector1">
            <a:avLst/>
          </a:prstGeom>
          <a:ln w="57150" cmpd="sng">
            <a:solidFill>
              <a:srgbClr val="FFFF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3763440" y="3871975"/>
            <a:ext cx="325960" cy="0"/>
          </a:xfrm>
          <a:prstGeom prst="straightConnector1">
            <a:avLst/>
          </a:prstGeom>
          <a:ln w="57150" cmpd="sng">
            <a:solidFill>
              <a:srgbClr val="FFFF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flipV="1">
            <a:off x="5009505" y="4210050"/>
            <a:ext cx="138235" cy="275979"/>
          </a:xfrm>
          <a:prstGeom prst="straightConnector1">
            <a:avLst/>
          </a:prstGeom>
          <a:ln w="57150" cmpd="sng">
            <a:solidFill>
              <a:srgbClr val="FFFF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H="1">
            <a:off x="6045044" y="3649565"/>
            <a:ext cx="286330" cy="312835"/>
          </a:xfrm>
          <a:prstGeom prst="straightConnector1">
            <a:avLst/>
          </a:prstGeom>
          <a:ln w="57150" cmpd="sng">
            <a:solidFill>
              <a:srgbClr val="FFFF00"/>
            </a:solidFill>
            <a:tailEnd type="arrow"/>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6719568" y="3794551"/>
            <a:ext cx="2246631" cy="707886"/>
          </a:xfrm>
          <a:prstGeom prst="rect">
            <a:avLst/>
          </a:prstGeom>
          <a:noFill/>
        </p:spPr>
        <p:txBody>
          <a:bodyPr wrap="square" rtlCol="0">
            <a:spAutoFit/>
          </a:bodyPr>
          <a:lstStyle/>
          <a:p>
            <a:r>
              <a:rPr lang="en-US" sz="2000" b="1" dirty="0" smtClean="0">
                <a:solidFill>
                  <a:srgbClr val="FFFFFF"/>
                </a:solidFill>
                <a:latin typeface="Arial"/>
                <a:cs typeface="Arial"/>
              </a:rPr>
              <a:t>Upstream of tidal restrictions</a:t>
            </a:r>
            <a:endParaRPr lang="en-US" sz="2000" b="1" dirty="0">
              <a:solidFill>
                <a:srgbClr val="FFFFFF"/>
              </a:solidFill>
              <a:latin typeface="Arial"/>
              <a:cs typeface="Arial"/>
            </a:endParaRPr>
          </a:p>
        </p:txBody>
      </p:sp>
      <p:sp>
        <p:nvSpPr>
          <p:cNvPr id="35" name="TextBox 34"/>
          <p:cNvSpPr txBox="1"/>
          <p:nvPr/>
        </p:nvSpPr>
        <p:spPr>
          <a:xfrm rot="18833142">
            <a:off x="4788292" y="2222325"/>
            <a:ext cx="2246631" cy="400110"/>
          </a:xfrm>
          <a:prstGeom prst="rect">
            <a:avLst/>
          </a:prstGeom>
          <a:noFill/>
        </p:spPr>
        <p:txBody>
          <a:bodyPr wrap="square" rtlCol="0">
            <a:spAutoFit/>
          </a:bodyPr>
          <a:lstStyle/>
          <a:p>
            <a:r>
              <a:rPr lang="en-US" sz="2000" b="1" dirty="0" smtClean="0">
                <a:solidFill>
                  <a:srgbClr val="FFFFFF"/>
                </a:solidFill>
                <a:latin typeface="Arial"/>
                <a:cs typeface="Arial"/>
              </a:rPr>
              <a:t>Road</a:t>
            </a:r>
            <a:endParaRPr lang="en-US" sz="2000" b="1" dirty="0">
              <a:solidFill>
                <a:srgbClr val="FFFFFF"/>
              </a:solidFill>
              <a:latin typeface="Arial"/>
              <a:cs typeface="Arial"/>
            </a:endParaRPr>
          </a:p>
        </p:txBody>
      </p:sp>
      <p:sp>
        <p:nvSpPr>
          <p:cNvPr id="36" name="TextBox 35"/>
          <p:cNvSpPr txBox="1"/>
          <p:nvPr/>
        </p:nvSpPr>
        <p:spPr>
          <a:xfrm>
            <a:off x="71302" y="710177"/>
            <a:ext cx="2246631" cy="400110"/>
          </a:xfrm>
          <a:prstGeom prst="rect">
            <a:avLst/>
          </a:prstGeom>
          <a:noFill/>
        </p:spPr>
        <p:txBody>
          <a:bodyPr wrap="square" rtlCol="0">
            <a:spAutoFit/>
          </a:bodyPr>
          <a:lstStyle/>
          <a:p>
            <a:r>
              <a:rPr lang="en-US" sz="2000" b="1" dirty="0" smtClean="0">
                <a:solidFill>
                  <a:srgbClr val="FFFFFF"/>
                </a:solidFill>
                <a:latin typeface="Arial"/>
                <a:cs typeface="Arial"/>
              </a:rPr>
              <a:t>Atlantic Ocean</a:t>
            </a:r>
            <a:endParaRPr lang="en-US" sz="2000" b="1" dirty="0">
              <a:solidFill>
                <a:srgbClr val="FFFFFF"/>
              </a:solidFill>
              <a:latin typeface="Arial"/>
              <a:cs typeface="Arial"/>
            </a:endParaRPr>
          </a:p>
        </p:txBody>
      </p:sp>
      <p:pic>
        <p:nvPicPr>
          <p:cNvPr id="37" name="Picture 36" descr="white-compass-rose-hi.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8037" y="1008571"/>
            <a:ext cx="968162" cy="931050"/>
          </a:xfrm>
          <a:prstGeom prst="rect">
            <a:avLst/>
          </a:prstGeom>
        </p:spPr>
      </p:pic>
      <p:sp>
        <p:nvSpPr>
          <p:cNvPr id="38" name="TextBox 37"/>
          <p:cNvSpPr txBox="1"/>
          <p:nvPr/>
        </p:nvSpPr>
        <p:spPr>
          <a:xfrm>
            <a:off x="8263463" y="665554"/>
            <a:ext cx="846671" cy="400110"/>
          </a:xfrm>
          <a:prstGeom prst="rect">
            <a:avLst/>
          </a:prstGeom>
          <a:noFill/>
        </p:spPr>
        <p:txBody>
          <a:bodyPr wrap="square" rtlCol="0">
            <a:spAutoFit/>
          </a:bodyPr>
          <a:lstStyle/>
          <a:p>
            <a:r>
              <a:rPr lang="en-US" sz="2000" dirty="0" smtClean="0">
                <a:solidFill>
                  <a:srgbClr val="FFFFFF"/>
                </a:solidFill>
                <a:latin typeface="Engravers MT"/>
                <a:cs typeface="Engravers MT"/>
              </a:rPr>
              <a:t>N</a:t>
            </a:r>
            <a:endParaRPr lang="en-US" sz="2000" dirty="0">
              <a:solidFill>
                <a:srgbClr val="FFFFFF"/>
              </a:solidFill>
              <a:latin typeface="Engravers MT"/>
              <a:cs typeface="Engravers MT"/>
            </a:endParaRPr>
          </a:p>
        </p:txBody>
      </p:sp>
      <p:sp>
        <p:nvSpPr>
          <p:cNvPr id="46" name="5-Point Star 45"/>
          <p:cNvSpPr/>
          <p:nvPr/>
        </p:nvSpPr>
        <p:spPr>
          <a:xfrm>
            <a:off x="4138266" y="3571934"/>
            <a:ext cx="402336" cy="402336"/>
          </a:xfrm>
          <a:prstGeom prst="star5">
            <a:avLst/>
          </a:prstGeom>
          <a:solidFill>
            <a:schemeClr val="accent5">
              <a:lumMod val="20000"/>
              <a:lumOff val="80000"/>
            </a:schemeClr>
          </a:solidFill>
          <a:ln w="28575" cmpd="sng">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5-Point Star 46"/>
          <p:cNvSpPr/>
          <p:nvPr/>
        </p:nvSpPr>
        <p:spPr>
          <a:xfrm>
            <a:off x="5360357" y="5493471"/>
            <a:ext cx="502920" cy="502920"/>
          </a:xfrm>
          <a:prstGeom prst="star5">
            <a:avLst/>
          </a:prstGeom>
          <a:solidFill>
            <a:schemeClr val="accent5">
              <a:lumMod val="20000"/>
              <a:lumOff val="80000"/>
            </a:schemeClr>
          </a:solidFill>
          <a:ln w="28575" cmpd="sng">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5926778" y="5511679"/>
            <a:ext cx="2924574" cy="830997"/>
          </a:xfrm>
          <a:prstGeom prst="rect">
            <a:avLst/>
          </a:prstGeom>
          <a:noFill/>
        </p:spPr>
        <p:txBody>
          <a:bodyPr wrap="square" rtlCol="0">
            <a:spAutoFit/>
          </a:bodyPr>
          <a:lstStyle/>
          <a:p>
            <a:r>
              <a:rPr lang="en-US" sz="2400" b="1" dirty="0" smtClean="0">
                <a:solidFill>
                  <a:schemeClr val="bg1"/>
                </a:solidFill>
                <a:latin typeface="Arial"/>
                <a:cs typeface="Arial"/>
              </a:rPr>
              <a:t>= New channel dug for restoration</a:t>
            </a:r>
            <a:endParaRPr lang="en-US" sz="2400" b="1" dirty="0">
              <a:solidFill>
                <a:schemeClr val="bg1"/>
              </a:solidFill>
              <a:latin typeface="Arial"/>
              <a:cs typeface="Arial"/>
            </a:endParaRPr>
          </a:p>
        </p:txBody>
      </p:sp>
    </p:spTree>
    <p:extLst>
      <p:ext uri="{BB962C8B-B14F-4D97-AF65-F5344CB8AC3E}">
        <p14:creationId xmlns:p14="http://schemas.microsoft.com/office/powerpoint/2010/main" val="18755543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p:bldP spid="11" grpId="0"/>
      <p:bldP spid="12" grpId="0"/>
      <p:bldP spid="13" grpId="0"/>
      <p:bldP spid="14" grpId="0"/>
      <p:bldP spid="15" grpId="0"/>
      <p:bldP spid="17" grpId="0" animBg="1"/>
      <p:bldP spid="18" grpId="0" animBg="1"/>
      <p:bldP spid="19" grpId="0" animBg="1"/>
      <p:bldP spid="20" grpId="0"/>
      <p:bldP spid="46" grpId="0" animBg="1"/>
      <p:bldP spid="47" grpId="0" animBg="1"/>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Liz's Image Files\sites\Easternptglou\East Pt. 03 New Culvert\P2270009.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977"/>
          </a:xfrm>
          <a:prstGeom prst="rect">
            <a:avLst/>
          </a:prstGeom>
          <a:noFill/>
          <a:ln>
            <a:noFill/>
          </a:ln>
        </p:spPr>
      </p:pic>
    </p:spTree>
    <p:extLst>
      <p:ext uri="{BB962C8B-B14F-4D97-AF65-F5344CB8AC3E}">
        <p14:creationId xmlns:p14="http://schemas.microsoft.com/office/powerpoint/2010/main" val="153377122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Liz's Image Files\sites\Easternptglou\East Pt. 03 New Culvert\P2270010.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977"/>
          </a:xfrm>
          <a:prstGeom prst="rect">
            <a:avLst/>
          </a:prstGeom>
          <a:noFill/>
          <a:ln>
            <a:noFill/>
          </a:ln>
        </p:spPr>
      </p:pic>
    </p:spTree>
    <p:extLst>
      <p:ext uri="{BB962C8B-B14F-4D97-AF65-F5344CB8AC3E}">
        <p14:creationId xmlns:p14="http://schemas.microsoft.com/office/powerpoint/2010/main" val="153377122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157</TotalTime>
  <Words>439</Words>
  <Application>Microsoft Macintosh PowerPoint</Application>
  <PresentationFormat>On-screen Show (4:3)</PresentationFormat>
  <Paragraphs>36</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Michigan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Schultheis</dc:creator>
  <cp:lastModifiedBy>Elizabeth Schultheis</cp:lastModifiedBy>
  <cp:revision>24</cp:revision>
  <dcterms:created xsi:type="dcterms:W3CDTF">2016-04-26T21:32:11Z</dcterms:created>
  <dcterms:modified xsi:type="dcterms:W3CDTF">2016-04-28T22:42:00Z</dcterms:modified>
</cp:coreProperties>
</file>