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7" r:id="rId2"/>
    <p:sldId id="822" r:id="rId3"/>
    <p:sldId id="821" r:id="rId4"/>
    <p:sldId id="795" r:id="rId5"/>
    <p:sldId id="82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9"/>
    <p:restoredTop sz="62519"/>
  </p:normalViewPr>
  <p:slideViewPr>
    <p:cSldViewPr snapToGrid="0" snapToObjects="1">
      <p:cViewPr varScale="1">
        <p:scale>
          <a:sx n="67" d="100"/>
          <a:sy n="67" d="100"/>
        </p:scale>
        <p:origin x="22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A97953-3C89-F740-A639-3B8F94510792}" type="datetimeFigureOut">
              <a:rPr lang="en-US" smtClean="0"/>
              <a:t>7/22/20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784D9E-08CA-2546-845B-6D443DFE3632}" type="slidenum">
              <a:rPr lang="en-US" smtClean="0"/>
              <a:t>‹#›</a:t>
            </a:fld>
            <a:endParaRPr lang="en-US"/>
          </a:p>
        </p:txBody>
      </p:sp>
    </p:spTree>
    <p:extLst>
      <p:ext uri="{BB962C8B-B14F-4D97-AF65-F5344CB8AC3E}">
        <p14:creationId xmlns:p14="http://schemas.microsoft.com/office/powerpoint/2010/main" val="3764215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784D9E-08CA-2546-845B-6D443DFE3632}" type="slidenum">
              <a:rPr lang="en-US" smtClean="0"/>
              <a:t>1</a:t>
            </a:fld>
            <a:endParaRPr lang="en-US"/>
          </a:p>
        </p:txBody>
      </p:sp>
    </p:spTree>
    <p:extLst>
      <p:ext uri="{BB962C8B-B14F-4D97-AF65-F5344CB8AC3E}">
        <p14:creationId xmlns:p14="http://schemas.microsoft.com/office/powerpoint/2010/main" val="3207185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limiting nutrient here? – </a:t>
            </a:r>
            <a:r>
              <a:rPr lang="en-US" b="1" dirty="0"/>
              <a:t>Nitrogen</a:t>
            </a:r>
          </a:p>
          <a:p>
            <a:endParaRPr lang="en-US" b="1" dirty="0"/>
          </a:p>
          <a:p>
            <a:r>
              <a:rPr lang="en-US" b="0" dirty="0"/>
              <a:t>Note: limiting factors can also be conditions (</a:t>
            </a:r>
            <a:r>
              <a:rPr lang="en-US" b="0" dirty="0" err="1"/>
              <a:t>e.g</a:t>
            </a:r>
            <a:r>
              <a:rPr lang="en-US" b="0" dirty="0"/>
              <a:t>, predator/prey relationships, pests, etc.) not just nutrients!</a:t>
            </a:r>
          </a:p>
          <a:p>
            <a:endParaRPr lang="en-US" b="0" dirty="0"/>
          </a:p>
          <a:p>
            <a:r>
              <a:rPr lang="en-US" sz="1200" kern="1200" dirty="0">
                <a:solidFill>
                  <a:schemeClr val="tx1"/>
                </a:solidFill>
                <a:effectLst/>
                <a:latin typeface="+mn-lt"/>
                <a:ea typeface="+mn-ea"/>
                <a:cs typeface="+mn-cs"/>
              </a:rPr>
              <a:t>The “structure” of food webs reflects both </a:t>
            </a:r>
            <a:r>
              <a:rPr lang="en-US" sz="1200" i="1" kern="1200" dirty="0">
                <a:solidFill>
                  <a:schemeClr val="tx1"/>
                </a:solidFill>
                <a:effectLst/>
                <a:latin typeface="+mn-lt"/>
                <a:ea typeface="+mn-ea"/>
                <a:cs typeface="+mn-cs"/>
              </a:rPr>
              <a:t>who </a:t>
            </a:r>
            <a:r>
              <a:rPr lang="en-US" sz="1200" kern="1200" dirty="0">
                <a:solidFill>
                  <a:schemeClr val="tx1"/>
                </a:solidFill>
                <a:effectLst/>
                <a:latin typeface="+mn-lt"/>
                <a:ea typeface="+mn-ea"/>
                <a:cs typeface="+mn-cs"/>
              </a:rPr>
              <a:t>is there (what species) and </a:t>
            </a:r>
            <a:r>
              <a:rPr lang="en-US" sz="1200" i="1" kern="1200" dirty="0">
                <a:solidFill>
                  <a:schemeClr val="tx1"/>
                </a:solidFill>
                <a:effectLst/>
                <a:latin typeface="+mn-lt"/>
                <a:ea typeface="+mn-ea"/>
                <a:cs typeface="+mn-cs"/>
              </a:rPr>
              <a:t>what connections </a:t>
            </a:r>
            <a:r>
              <a:rPr lang="en-US" sz="1200" kern="1200" dirty="0">
                <a:solidFill>
                  <a:schemeClr val="tx1"/>
                </a:solidFill>
                <a:effectLst/>
                <a:latin typeface="+mn-lt"/>
                <a:ea typeface="+mn-ea"/>
                <a:cs typeface="+mn-cs"/>
              </a:rPr>
              <a:t>these different species in the community have between each other. Algae helps make up the “base” of the aquatic food web. “Lower” levels of the food web – like small fish and insects - eat what is at the base of the food chain. “Higher” levels tend eat the lower trophic levels.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Changes in nutrient levels can affect the structure of aquatic food webs by reducing algal growth. When there is less algae at the base, there is less food and therefore less growth from the next food web level, and so on. Furthermore, if an organism is removed from the food web at any level, it can throw off the balance of the aquatic ecosystem. </a:t>
            </a:r>
            <a:r>
              <a:rPr lang="en-US" sz="1200" kern="1200">
                <a:solidFill>
                  <a:schemeClr val="tx1"/>
                </a:solidFill>
                <a:effectLst/>
                <a:latin typeface="+mn-lt"/>
                <a:ea typeface="+mn-ea"/>
                <a:cs typeface="+mn-cs"/>
              </a:rPr>
              <a:t>Increasing or decreasing the amount of algae that is available in an ecosystem can have lasting impacts on both lower and higher levels of the food web have to eat.</a:t>
            </a:r>
          </a:p>
          <a:p>
            <a:endParaRPr lang="en-US" b="0" dirty="0"/>
          </a:p>
          <a:p>
            <a:endParaRPr lang="en-US" dirty="0"/>
          </a:p>
        </p:txBody>
      </p:sp>
      <p:sp>
        <p:nvSpPr>
          <p:cNvPr id="4" name="Slide Number Placeholder 3"/>
          <p:cNvSpPr>
            <a:spLocks noGrp="1"/>
          </p:cNvSpPr>
          <p:nvPr>
            <p:ph type="sldNum" sz="quarter" idx="5"/>
          </p:nvPr>
        </p:nvSpPr>
        <p:spPr/>
        <p:txBody>
          <a:bodyPr/>
          <a:lstStyle/>
          <a:p>
            <a:fld id="{C5784D9E-08CA-2546-845B-6D443DFE3632}" type="slidenum">
              <a:rPr lang="en-US" smtClean="0"/>
              <a:t>2</a:t>
            </a:fld>
            <a:endParaRPr lang="en-US"/>
          </a:p>
        </p:txBody>
      </p:sp>
    </p:spTree>
    <p:extLst>
      <p:ext uri="{BB962C8B-B14F-4D97-AF65-F5344CB8AC3E}">
        <p14:creationId xmlns:p14="http://schemas.microsoft.com/office/powerpoint/2010/main" val="2545299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NDS are commonly used to assess nutrient limitation in aquatic ecosystems. They are placed underwater for ~3-4 weeks to allow algae growth, and then brought back to the lab to assess algal growth. </a:t>
            </a:r>
          </a:p>
          <a:p>
            <a:endParaRPr lang="en-US" dirty="0"/>
          </a:p>
        </p:txBody>
      </p:sp>
      <p:sp>
        <p:nvSpPr>
          <p:cNvPr id="4" name="Slide Number Placeholder 3"/>
          <p:cNvSpPr>
            <a:spLocks noGrp="1"/>
          </p:cNvSpPr>
          <p:nvPr>
            <p:ph type="sldNum" sz="quarter" idx="5"/>
          </p:nvPr>
        </p:nvSpPr>
        <p:spPr/>
        <p:txBody>
          <a:bodyPr/>
          <a:lstStyle/>
          <a:p>
            <a:fld id="{C5784D9E-08CA-2546-845B-6D443DFE3632}" type="slidenum">
              <a:rPr lang="en-US" smtClean="0"/>
              <a:t>3</a:t>
            </a:fld>
            <a:endParaRPr lang="en-US"/>
          </a:p>
        </p:txBody>
      </p:sp>
    </p:spTree>
    <p:extLst>
      <p:ext uri="{BB962C8B-B14F-4D97-AF65-F5344CB8AC3E}">
        <p14:creationId xmlns:p14="http://schemas.microsoft.com/office/powerpoint/2010/main" val="663324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about Toolik Field Station here: https://</a:t>
            </a:r>
            <a:r>
              <a:rPr lang="en-US" dirty="0" err="1"/>
              <a:t>toolik.alaska.edu</a:t>
            </a:r>
            <a:r>
              <a:rPr lang="en-US" dirty="0"/>
              <a:t> </a:t>
            </a:r>
          </a:p>
          <a:p>
            <a:endParaRPr lang="en-US" dirty="0"/>
          </a:p>
        </p:txBody>
      </p:sp>
      <p:sp>
        <p:nvSpPr>
          <p:cNvPr id="4" name="Slide Number Placeholder 3"/>
          <p:cNvSpPr>
            <a:spLocks noGrp="1"/>
          </p:cNvSpPr>
          <p:nvPr>
            <p:ph type="sldNum" sz="quarter" idx="5"/>
          </p:nvPr>
        </p:nvSpPr>
        <p:spPr/>
        <p:txBody>
          <a:bodyPr/>
          <a:lstStyle/>
          <a:p>
            <a:fld id="{C5784D9E-08CA-2546-845B-6D443DFE3632}" type="slidenum">
              <a:rPr lang="en-US" smtClean="0"/>
              <a:t>4</a:t>
            </a:fld>
            <a:endParaRPr lang="en-US"/>
          </a:p>
        </p:txBody>
      </p:sp>
    </p:spTree>
    <p:extLst>
      <p:ext uri="{BB962C8B-B14F-4D97-AF65-F5344CB8AC3E}">
        <p14:creationId xmlns:p14="http://schemas.microsoft.com/office/powerpoint/2010/main" val="1760782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about Toolik Field Station here: https://</a:t>
            </a:r>
            <a:r>
              <a:rPr lang="en-US" dirty="0" err="1"/>
              <a:t>toolik.alaska.edu</a:t>
            </a:r>
            <a:r>
              <a:rPr lang="en-US" dirty="0"/>
              <a:t> </a:t>
            </a:r>
          </a:p>
          <a:p>
            <a:endParaRPr lang="en-US" dirty="0"/>
          </a:p>
        </p:txBody>
      </p:sp>
      <p:sp>
        <p:nvSpPr>
          <p:cNvPr id="4" name="Slide Number Placeholder 3"/>
          <p:cNvSpPr>
            <a:spLocks noGrp="1"/>
          </p:cNvSpPr>
          <p:nvPr>
            <p:ph type="sldNum" sz="quarter" idx="5"/>
          </p:nvPr>
        </p:nvSpPr>
        <p:spPr/>
        <p:txBody>
          <a:bodyPr/>
          <a:lstStyle/>
          <a:p>
            <a:fld id="{C5784D9E-08CA-2546-845B-6D443DFE3632}" type="slidenum">
              <a:rPr lang="en-US" smtClean="0"/>
              <a:t>5</a:t>
            </a:fld>
            <a:endParaRPr lang="en-US"/>
          </a:p>
        </p:txBody>
      </p:sp>
    </p:spTree>
    <p:extLst>
      <p:ext uri="{BB962C8B-B14F-4D97-AF65-F5344CB8AC3E}">
        <p14:creationId xmlns:p14="http://schemas.microsoft.com/office/powerpoint/2010/main" val="2944121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B5E24-8FEB-7C4A-B191-53FE69BADC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D36310-4FEC-0B44-8D2E-A1EEE20F3E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7F2E30-F334-B44D-B9CA-6BBA3BDEC088}"/>
              </a:ext>
            </a:extLst>
          </p:cNvPr>
          <p:cNvSpPr>
            <a:spLocks noGrp="1"/>
          </p:cNvSpPr>
          <p:nvPr>
            <p:ph type="dt" sz="half" idx="10"/>
          </p:nvPr>
        </p:nvSpPr>
        <p:spPr/>
        <p:txBody>
          <a:bodyPr/>
          <a:lstStyle/>
          <a:p>
            <a:fld id="{9CC5137E-0FB4-5842-BED8-463E94B7BAEC}" type="datetimeFigureOut">
              <a:rPr lang="en-US" smtClean="0"/>
              <a:t>7/22/20</a:t>
            </a:fld>
            <a:endParaRPr lang="en-US"/>
          </a:p>
        </p:txBody>
      </p:sp>
      <p:sp>
        <p:nvSpPr>
          <p:cNvPr id="5" name="Footer Placeholder 4">
            <a:extLst>
              <a:ext uri="{FF2B5EF4-FFF2-40B4-BE49-F238E27FC236}">
                <a16:creationId xmlns:a16="http://schemas.microsoft.com/office/drawing/2014/main" id="{02157294-3FC3-7848-89B6-490F6DCDA2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42CDD8-7FF6-C248-B83D-07907F515205}"/>
              </a:ext>
            </a:extLst>
          </p:cNvPr>
          <p:cNvSpPr>
            <a:spLocks noGrp="1"/>
          </p:cNvSpPr>
          <p:nvPr>
            <p:ph type="sldNum" sz="quarter" idx="12"/>
          </p:nvPr>
        </p:nvSpPr>
        <p:spPr/>
        <p:txBody>
          <a:bodyPr/>
          <a:lstStyle/>
          <a:p>
            <a:fld id="{4289DE8C-69C6-8840-A5DA-175F7057FEF2}" type="slidenum">
              <a:rPr lang="en-US" smtClean="0"/>
              <a:t>‹#›</a:t>
            </a:fld>
            <a:endParaRPr lang="en-US"/>
          </a:p>
        </p:txBody>
      </p:sp>
    </p:spTree>
    <p:extLst>
      <p:ext uri="{BB962C8B-B14F-4D97-AF65-F5344CB8AC3E}">
        <p14:creationId xmlns:p14="http://schemas.microsoft.com/office/powerpoint/2010/main" val="1663902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440F7-66D8-884E-A530-A33EB7CE30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17528F-DC8F-B343-8DB5-3523E182577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A8280-E90C-874A-AC31-2F40E7A7F610}"/>
              </a:ext>
            </a:extLst>
          </p:cNvPr>
          <p:cNvSpPr>
            <a:spLocks noGrp="1"/>
          </p:cNvSpPr>
          <p:nvPr>
            <p:ph type="dt" sz="half" idx="10"/>
          </p:nvPr>
        </p:nvSpPr>
        <p:spPr/>
        <p:txBody>
          <a:bodyPr/>
          <a:lstStyle/>
          <a:p>
            <a:fld id="{9CC5137E-0FB4-5842-BED8-463E94B7BAEC}" type="datetimeFigureOut">
              <a:rPr lang="en-US" smtClean="0"/>
              <a:t>7/22/20</a:t>
            </a:fld>
            <a:endParaRPr lang="en-US"/>
          </a:p>
        </p:txBody>
      </p:sp>
      <p:sp>
        <p:nvSpPr>
          <p:cNvPr id="5" name="Footer Placeholder 4">
            <a:extLst>
              <a:ext uri="{FF2B5EF4-FFF2-40B4-BE49-F238E27FC236}">
                <a16:creationId xmlns:a16="http://schemas.microsoft.com/office/drawing/2014/main" id="{E4D4F175-AC80-C041-88A8-227C29961C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7BC4EF-98D0-D441-AE70-B150984D989F}"/>
              </a:ext>
            </a:extLst>
          </p:cNvPr>
          <p:cNvSpPr>
            <a:spLocks noGrp="1"/>
          </p:cNvSpPr>
          <p:nvPr>
            <p:ph type="sldNum" sz="quarter" idx="12"/>
          </p:nvPr>
        </p:nvSpPr>
        <p:spPr/>
        <p:txBody>
          <a:bodyPr/>
          <a:lstStyle/>
          <a:p>
            <a:fld id="{4289DE8C-69C6-8840-A5DA-175F7057FEF2}" type="slidenum">
              <a:rPr lang="en-US" smtClean="0"/>
              <a:t>‹#›</a:t>
            </a:fld>
            <a:endParaRPr lang="en-US"/>
          </a:p>
        </p:txBody>
      </p:sp>
    </p:spTree>
    <p:extLst>
      <p:ext uri="{BB962C8B-B14F-4D97-AF65-F5344CB8AC3E}">
        <p14:creationId xmlns:p14="http://schemas.microsoft.com/office/powerpoint/2010/main" val="2355814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60736B-91D9-B348-88D4-F77E265BE5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5F21DF-FF8C-F847-AFF0-AAF2E1F59F0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819489-B21F-7543-BA76-10E4298012DD}"/>
              </a:ext>
            </a:extLst>
          </p:cNvPr>
          <p:cNvSpPr>
            <a:spLocks noGrp="1"/>
          </p:cNvSpPr>
          <p:nvPr>
            <p:ph type="dt" sz="half" idx="10"/>
          </p:nvPr>
        </p:nvSpPr>
        <p:spPr/>
        <p:txBody>
          <a:bodyPr/>
          <a:lstStyle/>
          <a:p>
            <a:fld id="{9CC5137E-0FB4-5842-BED8-463E94B7BAEC}" type="datetimeFigureOut">
              <a:rPr lang="en-US" smtClean="0"/>
              <a:t>7/22/20</a:t>
            </a:fld>
            <a:endParaRPr lang="en-US"/>
          </a:p>
        </p:txBody>
      </p:sp>
      <p:sp>
        <p:nvSpPr>
          <p:cNvPr id="5" name="Footer Placeholder 4">
            <a:extLst>
              <a:ext uri="{FF2B5EF4-FFF2-40B4-BE49-F238E27FC236}">
                <a16:creationId xmlns:a16="http://schemas.microsoft.com/office/drawing/2014/main" id="{C5B7A49C-1927-0F4D-B2A1-5022C650BC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1E9D34-D0AD-CF4F-BCB6-734BD234422B}"/>
              </a:ext>
            </a:extLst>
          </p:cNvPr>
          <p:cNvSpPr>
            <a:spLocks noGrp="1"/>
          </p:cNvSpPr>
          <p:nvPr>
            <p:ph type="sldNum" sz="quarter" idx="12"/>
          </p:nvPr>
        </p:nvSpPr>
        <p:spPr/>
        <p:txBody>
          <a:bodyPr/>
          <a:lstStyle/>
          <a:p>
            <a:fld id="{4289DE8C-69C6-8840-A5DA-175F7057FEF2}" type="slidenum">
              <a:rPr lang="en-US" smtClean="0"/>
              <a:t>‹#›</a:t>
            </a:fld>
            <a:endParaRPr lang="en-US"/>
          </a:p>
        </p:txBody>
      </p:sp>
    </p:spTree>
    <p:extLst>
      <p:ext uri="{BB962C8B-B14F-4D97-AF65-F5344CB8AC3E}">
        <p14:creationId xmlns:p14="http://schemas.microsoft.com/office/powerpoint/2010/main" val="1884919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26B8A-9EAA-CB4E-B21D-B19C5F0FA6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8258AF-5455-6449-BF08-659EFAB41D9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FEF935-CC3B-4E4E-8ED5-752948B2BC21}"/>
              </a:ext>
            </a:extLst>
          </p:cNvPr>
          <p:cNvSpPr>
            <a:spLocks noGrp="1"/>
          </p:cNvSpPr>
          <p:nvPr>
            <p:ph type="dt" sz="half" idx="10"/>
          </p:nvPr>
        </p:nvSpPr>
        <p:spPr/>
        <p:txBody>
          <a:bodyPr/>
          <a:lstStyle/>
          <a:p>
            <a:fld id="{9CC5137E-0FB4-5842-BED8-463E94B7BAEC}" type="datetimeFigureOut">
              <a:rPr lang="en-US" smtClean="0"/>
              <a:t>7/22/20</a:t>
            </a:fld>
            <a:endParaRPr lang="en-US"/>
          </a:p>
        </p:txBody>
      </p:sp>
      <p:sp>
        <p:nvSpPr>
          <p:cNvPr id="5" name="Footer Placeholder 4">
            <a:extLst>
              <a:ext uri="{FF2B5EF4-FFF2-40B4-BE49-F238E27FC236}">
                <a16:creationId xmlns:a16="http://schemas.microsoft.com/office/drawing/2014/main" id="{251A4E62-1716-2548-954D-9F819C841C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5973BC-3F57-0E44-8590-2A137FC1FB5D}"/>
              </a:ext>
            </a:extLst>
          </p:cNvPr>
          <p:cNvSpPr>
            <a:spLocks noGrp="1"/>
          </p:cNvSpPr>
          <p:nvPr>
            <p:ph type="sldNum" sz="quarter" idx="12"/>
          </p:nvPr>
        </p:nvSpPr>
        <p:spPr/>
        <p:txBody>
          <a:bodyPr/>
          <a:lstStyle/>
          <a:p>
            <a:fld id="{4289DE8C-69C6-8840-A5DA-175F7057FEF2}" type="slidenum">
              <a:rPr lang="en-US" smtClean="0"/>
              <a:t>‹#›</a:t>
            </a:fld>
            <a:endParaRPr lang="en-US"/>
          </a:p>
        </p:txBody>
      </p:sp>
    </p:spTree>
    <p:extLst>
      <p:ext uri="{BB962C8B-B14F-4D97-AF65-F5344CB8AC3E}">
        <p14:creationId xmlns:p14="http://schemas.microsoft.com/office/powerpoint/2010/main" val="1405162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44D44-8EEA-6247-A73D-1C2FF3D4A6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8C09B0-0799-8C45-BAD9-923EBBDE73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96FC835-EB18-9446-8270-882C2DBAAC7A}"/>
              </a:ext>
            </a:extLst>
          </p:cNvPr>
          <p:cNvSpPr>
            <a:spLocks noGrp="1"/>
          </p:cNvSpPr>
          <p:nvPr>
            <p:ph type="dt" sz="half" idx="10"/>
          </p:nvPr>
        </p:nvSpPr>
        <p:spPr/>
        <p:txBody>
          <a:bodyPr/>
          <a:lstStyle/>
          <a:p>
            <a:fld id="{9CC5137E-0FB4-5842-BED8-463E94B7BAEC}" type="datetimeFigureOut">
              <a:rPr lang="en-US" smtClean="0"/>
              <a:t>7/22/20</a:t>
            </a:fld>
            <a:endParaRPr lang="en-US"/>
          </a:p>
        </p:txBody>
      </p:sp>
      <p:sp>
        <p:nvSpPr>
          <p:cNvPr id="5" name="Footer Placeholder 4">
            <a:extLst>
              <a:ext uri="{FF2B5EF4-FFF2-40B4-BE49-F238E27FC236}">
                <a16:creationId xmlns:a16="http://schemas.microsoft.com/office/drawing/2014/main" id="{802825C0-3469-7347-8FE1-BB63684325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77AF86-AED0-D94D-BB36-F8F9E3D9DF8B}"/>
              </a:ext>
            </a:extLst>
          </p:cNvPr>
          <p:cNvSpPr>
            <a:spLocks noGrp="1"/>
          </p:cNvSpPr>
          <p:nvPr>
            <p:ph type="sldNum" sz="quarter" idx="12"/>
          </p:nvPr>
        </p:nvSpPr>
        <p:spPr/>
        <p:txBody>
          <a:bodyPr/>
          <a:lstStyle/>
          <a:p>
            <a:fld id="{4289DE8C-69C6-8840-A5DA-175F7057FEF2}" type="slidenum">
              <a:rPr lang="en-US" smtClean="0"/>
              <a:t>‹#›</a:t>
            </a:fld>
            <a:endParaRPr lang="en-US"/>
          </a:p>
        </p:txBody>
      </p:sp>
    </p:spTree>
    <p:extLst>
      <p:ext uri="{BB962C8B-B14F-4D97-AF65-F5344CB8AC3E}">
        <p14:creationId xmlns:p14="http://schemas.microsoft.com/office/powerpoint/2010/main" val="804525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0775A-225D-B245-AA4D-F9976E7A88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F3F9C3-25EF-B94F-A38B-4555B4C4A2F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1A3574-7E1C-614C-8385-F30E3E61C2C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D09885-E79D-0341-A814-86F470C1919B}"/>
              </a:ext>
            </a:extLst>
          </p:cNvPr>
          <p:cNvSpPr>
            <a:spLocks noGrp="1"/>
          </p:cNvSpPr>
          <p:nvPr>
            <p:ph type="dt" sz="half" idx="10"/>
          </p:nvPr>
        </p:nvSpPr>
        <p:spPr/>
        <p:txBody>
          <a:bodyPr/>
          <a:lstStyle/>
          <a:p>
            <a:fld id="{9CC5137E-0FB4-5842-BED8-463E94B7BAEC}" type="datetimeFigureOut">
              <a:rPr lang="en-US" smtClean="0"/>
              <a:t>7/22/20</a:t>
            </a:fld>
            <a:endParaRPr lang="en-US"/>
          </a:p>
        </p:txBody>
      </p:sp>
      <p:sp>
        <p:nvSpPr>
          <p:cNvPr id="6" name="Footer Placeholder 5">
            <a:extLst>
              <a:ext uri="{FF2B5EF4-FFF2-40B4-BE49-F238E27FC236}">
                <a16:creationId xmlns:a16="http://schemas.microsoft.com/office/drawing/2014/main" id="{278FD5FA-288A-1546-B4DC-9C703F20A4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78FBF0-7C88-E946-A89C-A4C80A8FFC56}"/>
              </a:ext>
            </a:extLst>
          </p:cNvPr>
          <p:cNvSpPr>
            <a:spLocks noGrp="1"/>
          </p:cNvSpPr>
          <p:nvPr>
            <p:ph type="sldNum" sz="quarter" idx="12"/>
          </p:nvPr>
        </p:nvSpPr>
        <p:spPr/>
        <p:txBody>
          <a:bodyPr/>
          <a:lstStyle/>
          <a:p>
            <a:fld id="{4289DE8C-69C6-8840-A5DA-175F7057FEF2}" type="slidenum">
              <a:rPr lang="en-US" smtClean="0"/>
              <a:t>‹#›</a:t>
            </a:fld>
            <a:endParaRPr lang="en-US"/>
          </a:p>
        </p:txBody>
      </p:sp>
    </p:spTree>
    <p:extLst>
      <p:ext uri="{BB962C8B-B14F-4D97-AF65-F5344CB8AC3E}">
        <p14:creationId xmlns:p14="http://schemas.microsoft.com/office/powerpoint/2010/main" val="950774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19FFB-150F-ED46-8ABB-705D172896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C720E2-FB34-014F-A4AE-A65E2F7765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C2955F7-D798-544F-9914-37ECDBA9A2B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186963-33C3-D140-B83F-77538C5807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311EF52-D90D-4F42-815E-03DA06EBEB8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26B780-1779-F340-884A-FA4FB3C5FB10}"/>
              </a:ext>
            </a:extLst>
          </p:cNvPr>
          <p:cNvSpPr>
            <a:spLocks noGrp="1"/>
          </p:cNvSpPr>
          <p:nvPr>
            <p:ph type="dt" sz="half" idx="10"/>
          </p:nvPr>
        </p:nvSpPr>
        <p:spPr/>
        <p:txBody>
          <a:bodyPr/>
          <a:lstStyle/>
          <a:p>
            <a:fld id="{9CC5137E-0FB4-5842-BED8-463E94B7BAEC}" type="datetimeFigureOut">
              <a:rPr lang="en-US" smtClean="0"/>
              <a:t>7/22/20</a:t>
            </a:fld>
            <a:endParaRPr lang="en-US"/>
          </a:p>
        </p:txBody>
      </p:sp>
      <p:sp>
        <p:nvSpPr>
          <p:cNvPr id="8" name="Footer Placeholder 7">
            <a:extLst>
              <a:ext uri="{FF2B5EF4-FFF2-40B4-BE49-F238E27FC236}">
                <a16:creationId xmlns:a16="http://schemas.microsoft.com/office/drawing/2014/main" id="{E5999F35-24CA-6E4D-BC7A-EE5261368B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8E2BD5-91D0-724C-8905-AD71570E15E6}"/>
              </a:ext>
            </a:extLst>
          </p:cNvPr>
          <p:cNvSpPr>
            <a:spLocks noGrp="1"/>
          </p:cNvSpPr>
          <p:nvPr>
            <p:ph type="sldNum" sz="quarter" idx="12"/>
          </p:nvPr>
        </p:nvSpPr>
        <p:spPr/>
        <p:txBody>
          <a:bodyPr/>
          <a:lstStyle/>
          <a:p>
            <a:fld id="{4289DE8C-69C6-8840-A5DA-175F7057FEF2}" type="slidenum">
              <a:rPr lang="en-US" smtClean="0"/>
              <a:t>‹#›</a:t>
            </a:fld>
            <a:endParaRPr lang="en-US"/>
          </a:p>
        </p:txBody>
      </p:sp>
    </p:spTree>
    <p:extLst>
      <p:ext uri="{BB962C8B-B14F-4D97-AF65-F5344CB8AC3E}">
        <p14:creationId xmlns:p14="http://schemas.microsoft.com/office/powerpoint/2010/main" val="1771244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B721D-C55B-A24B-98BD-1212EC9D38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877860-F6F1-1945-A726-73085879F4D2}"/>
              </a:ext>
            </a:extLst>
          </p:cNvPr>
          <p:cNvSpPr>
            <a:spLocks noGrp="1"/>
          </p:cNvSpPr>
          <p:nvPr>
            <p:ph type="dt" sz="half" idx="10"/>
          </p:nvPr>
        </p:nvSpPr>
        <p:spPr/>
        <p:txBody>
          <a:bodyPr/>
          <a:lstStyle/>
          <a:p>
            <a:fld id="{9CC5137E-0FB4-5842-BED8-463E94B7BAEC}" type="datetimeFigureOut">
              <a:rPr lang="en-US" smtClean="0"/>
              <a:t>7/22/20</a:t>
            </a:fld>
            <a:endParaRPr lang="en-US"/>
          </a:p>
        </p:txBody>
      </p:sp>
      <p:sp>
        <p:nvSpPr>
          <p:cNvPr id="4" name="Footer Placeholder 3">
            <a:extLst>
              <a:ext uri="{FF2B5EF4-FFF2-40B4-BE49-F238E27FC236}">
                <a16:creationId xmlns:a16="http://schemas.microsoft.com/office/drawing/2014/main" id="{8C5D5A9E-32C5-E843-84D5-0EE6E8EE36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2ABB44-0D97-8545-B922-C010BA309F9C}"/>
              </a:ext>
            </a:extLst>
          </p:cNvPr>
          <p:cNvSpPr>
            <a:spLocks noGrp="1"/>
          </p:cNvSpPr>
          <p:nvPr>
            <p:ph type="sldNum" sz="quarter" idx="12"/>
          </p:nvPr>
        </p:nvSpPr>
        <p:spPr/>
        <p:txBody>
          <a:bodyPr/>
          <a:lstStyle/>
          <a:p>
            <a:fld id="{4289DE8C-69C6-8840-A5DA-175F7057FEF2}" type="slidenum">
              <a:rPr lang="en-US" smtClean="0"/>
              <a:t>‹#›</a:t>
            </a:fld>
            <a:endParaRPr lang="en-US"/>
          </a:p>
        </p:txBody>
      </p:sp>
    </p:spTree>
    <p:extLst>
      <p:ext uri="{BB962C8B-B14F-4D97-AF65-F5344CB8AC3E}">
        <p14:creationId xmlns:p14="http://schemas.microsoft.com/office/powerpoint/2010/main" val="1810426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33798F-4AFA-4A48-AE24-DE7EDBBD96CE}"/>
              </a:ext>
            </a:extLst>
          </p:cNvPr>
          <p:cNvSpPr>
            <a:spLocks noGrp="1"/>
          </p:cNvSpPr>
          <p:nvPr>
            <p:ph type="dt" sz="half" idx="10"/>
          </p:nvPr>
        </p:nvSpPr>
        <p:spPr/>
        <p:txBody>
          <a:bodyPr/>
          <a:lstStyle/>
          <a:p>
            <a:fld id="{9CC5137E-0FB4-5842-BED8-463E94B7BAEC}" type="datetimeFigureOut">
              <a:rPr lang="en-US" smtClean="0"/>
              <a:t>7/22/20</a:t>
            </a:fld>
            <a:endParaRPr lang="en-US"/>
          </a:p>
        </p:txBody>
      </p:sp>
      <p:sp>
        <p:nvSpPr>
          <p:cNvPr id="3" name="Footer Placeholder 2">
            <a:extLst>
              <a:ext uri="{FF2B5EF4-FFF2-40B4-BE49-F238E27FC236}">
                <a16:creationId xmlns:a16="http://schemas.microsoft.com/office/drawing/2014/main" id="{74324B3C-845B-0644-BA1C-11AE1183B1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072A87-A521-E74C-9C44-1F6E83FF1750}"/>
              </a:ext>
            </a:extLst>
          </p:cNvPr>
          <p:cNvSpPr>
            <a:spLocks noGrp="1"/>
          </p:cNvSpPr>
          <p:nvPr>
            <p:ph type="sldNum" sz="quarter" idx="12"/>
          </p:nvPr>
        </p:nvSpPr>
        <p:spPr/>
        <p:txBody>
          <a:bodyPr/>
          <a:lstStyle/>
          <a:p>
            <a:fld id="{4289DE8C-69C6-8840-A5DA-175F7057FEF2}" type="slidenum">
              <a:rPr lang="en-US" smtClean="0"/>
              <a:t>‹#›</a:t>
            </a:fld>
            <a:endParaRPr lang="en-US"/>
          </a:p>
        </p:txBody>
      </p:sp>
    </p:spTree>
    <p:extLst>
      <p:ext uri="{BB962C8B-B14F-4D97-AF65-F5344CB8AC3E}">
        <p14:creationId xmlns:p14="http://schemas.microsoft.com/office/powerpoint/2010/main" val="2662518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CB632-FB68-CA47-81B3-ECAE55FB4D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F3E8E1-26E0-F540-81EC-52E8CD55EE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8E3504-7901-654B-84AC-10EF6D298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2159BC-BDE8-054F-B43E-171103819F2F}"/>
              </a:ext>
            </a:extLst>
          </p:cNvPr>
          <p:cNvSpPr>
            <a:spLocks noGrp="1"/>
          </p:cNvSpPr>
          <p:nvPr>
            <p:ph type="dt" sz="half" idx="10"/>
          </p:nvPr>
        </p:nvSpPr>
        <p:spPr/>
        <p:txBody>
          <a:bodyPr/>
          <a:lstStyle/>
          <a:p>
            <a:fld id="{9CC5137E-0FB4-5842-BED8-463E94B7BAEC}" type="datetimeFigureOut">
              <a:rPr lang="en-US" smtClean="0"/>
              <a:t>7/22/20</a:t>
            </a:fld>
            <a:endParaRPr lang="en-US"/>
          </a:p>
        </p:txBody>
      </p:sp>
      <p:sp>
        <p:nvSpPr>
          <p:cNvPr id="6" name="Footer Placeholder 5">
            <a:extLst>
              <a:ext uri="{FF2B5EF4-FFF2-40B4-BE49-F238E27FC236}">
                <a16:creationId xmlns:a16="http://schemas.microsoft.com/office/drawing/2014/main" id="{BE85D5E3-23B0-3F49-B249-E66A1B8C00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63A069-0954-0546-832F-45711210DBD9}"/>
              </a:ext>
            </a:extLst>
          </p:cNvPr>
          <p:cNvSpPr>
            <a:spLocks noGrp="1"/>
          </p:cNvSpPr>
          <p:nvPr>
            <p:ph type="sldNum" sz="quarter" idx="12"/>
          </p:nvPr>
        </p:nvSpPr>
        <p:spPr/>
        <p:txBody>
          <a:bodyPr/>
          <a:lstStyle/>
          <a:p>
            <a:fld id="{4289DE8C-69C6-8840-A5DA-175F7057FEF2}" type="slidenum">
              <a:rPr lang="en-US" smtClean="0"/>
              <a:t>‹#›</a:t>
            </a:fld>
            <a:endParaRPr lang="en-US"/>
          </a:p>
        </p:txBody>
      </p:sp>
    </p:spTree>
    <p:extLst>
      <p:ext uri="{BB962C8B-B14F-4D97-AF65-F5344CB8AC3E}">
        <p14:creationId xmlns:p14="http://schemas.microsoft.com/office/powerpoint/2010/main" val="205204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1B50C-06BB-064E-AF31-BD726C88C6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81308E-37AC-9D4C-B4C0-3D8A9F75CA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80E565-6A98-A049-8032-EE254D4487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F36FDCB-1AA7-5440-901A-10FF6AEA55FE}"/>
              </a:ext>
            </a:extLst>
          </p:cNvPr>
          <p:cNvSpPr>
            <a:spLocks noGrp="1"/>
          </p:cNvSpPr>
          <p:nvPr>
            <p:ph type="dt" sz="half" idx="10"/>
          </p:nvPr>
        </p:nvSpPr>
        <p:spPr/>
        <p:txBody>
          <a:bodyPr/>
          <a:lstStyle/>
          <a:p>
            <a:fld id="{9CC5137E-0FB4-5842-BED8-463E94B7BAEC}" type="datetimeFigureOut">
              <a:rPr lang="en-US" smtClean="0"/>
              <a:t>7/22/20</a:t>
            </a:fld>
            <a:endParaRPr lang="en-US"/>
          </a:p>
        </p:txBody>
      </p:sp>
      <p:sp>
        <p:nvSpPr>
          <p:cNvPr id="6" name="Footer Placeholder 5">
            <a:extLst>
              <a:ext uri="{FF2B5EF4-FFF2-40B4-BE49-F238E27FC236}">
                <a16:creationId xmlns:a16="http://schemas.microsoft.com/office/drawing/2014/main" id="{3937750A-9764-D042-9625-7168BF2F45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722463-A97F-5D4E-9327-E2D36A4A50E8}"/>
              </a:ext>
            </a:extLst>
          </p:cNvPr>
          <p:cNvSpPr>
            <a:spLocks noGrp="1"/>
          </p:cNvSpPr>
          <p:nvPr>
            <p:ph type="sldNum" sz="quarter" idx="12"/>
          </p:nvPr>
        </p:nvSpPr>
        <p:spPr/>
        <p:txBody>
          <a:bodyPr/>
          <a:lstStyle/>
          <a:p>
            <a:fld id="{4289DE8C-69C6-8840-A5DA-175F7057FEF2}" type="slidenum">
              <a:rPr lang="en-US" smtClean="0"/>
              <a:t>‹#›</a:t>
            </a:fld>
            <a:endParaRPr lang="en-US"/>
          </a:p>
        </p:txBody>
      </p:sp>
    </p:spTree>
    <p:extLst>
      <p:ext uri="{BB962C8B-B14F-4D97-AF65-F5344CB8AC3E}">
        <p14:creationId xmlns:p14="http://schemas.microsoft.com/office/powerpoint/2010/main" val="1441068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8065C8-F487-DD4F-895E-53E0266FF1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349819-7259-3E47-8E79-0F9B4DD0B5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EFBE7A-869C-9B43-8FDB-92151DDBBC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C5137E-0FB4-5842-BED8-463E94B7BAEC}" type="datetimeFigureOut">
              <a:rPr lang="en-US" smtClean="0"/>
              <a:t>7/22/20</a:t>
            </a:fld>
            <a:endParaRPr lang="en-US"/>
          </a:p>
        </p:txBody>
      </p:sp>
      <p:sp>
        <p:nvSpPr>
          <p:cNvPr id="5" name="Footer Placeholder 4">
            <a:extLst>
              <a:ext uri="{FF2B5EF4-FFF2-40B4-BE49-F238E27FC236}">
                <a16:creationId xmlns:a16="http://schemas.microsoft.com/office/drawing/2014/main" id="{05F23E2C-8218-FA44-A9BA-6BD730AE5B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9616CB-1050-1842-A028-AB04B8A764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89DE8C-69C6-8840-A5DA-175F7057FEF2}" type="slidenum">
              <a:rPr lang="en-US" smtClean="0"/>
              <a:t>‹#›</a:t>
            </a:fld>
            <a:endParaRPr lang="en-US"/>
          </a:p>
        </p:txBody>
      </p:sp>
    </p:spTree>
    <p:extLst>
      <p:ext uri="{BB962C8B-B14F-4D97-AF65-F5344CB8AC3E}">
        <p14:creationId xmlns:p14="http://schemas.microsoft.com/office/powerpoint/2010/main" val="2931236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tiff"/></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tiff"/><Relationship Id="rId5" Type="http://schemas.openxmlformats.org/officeDocument/2006/relationships/image" Target="../media/image3.jpeg"/><Relationship Id="rId4" Type="http://schemas.openxmlformats.org/officeDocument/2006/relationships/image" Target="../media/image2.tiff"/></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tiff"/></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tiff"/><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tiff"/></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3.jpeg"/><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0E24E-3E4A-784B-A152-075126E21403}"/>
              </a:ext>
            </a:extLst>
          </p:cNvPr>
          <p:cNvSpPr>
            <a:spLocks noGrp="1"/>
          </p:cNvSpPr>
          <p:nvPr>
            <p:ph type="ctrTitle"/>
          </p:nvPr>
        </p:nvSpPr>
        <p:spPr>
          <a:xfrm>
            <a:off x="934720" y="2671553"/>
            <a:ext cx="7317995" cy="2981740"/>
          </a:xfrm>
        </p:spPr>
        <p:txBody>
          <a:bodyPr>
            <a:normAutofit fontScale="90000"/>
          </a:bodyPr>
          <a:lstStyle/>
          <a:p>
            <a:r>
              <a:rPr lang="en-US" b="1" i="1" dirty="0"/>
              <a:t>Limit by limit: </a:t>
            </a:r>
            <a:br>
              <a:rPr lang="en-US" b="1" i="1" dirty="0"/>
            </a:br>
            <a:r>
              <a:rPr lang="en-US" i="1" dirty="0"/>
              <a:t>How do nutrients control algal growth in Arctic streams?</a:t>
            </a:r>
            <a:br>
              <a:rPr lang="en-US" dirty="0"/>
            </a:br>
            <a:br>
              <a:rPr lang="en-US" i="1" dirty="0">
                <a:latin typeface="Helvetica" pitchFamily="2" charset="0"/>
              </a:rPr>
            </a:br>
            <a:br>
              <a:rPr lang="en-US" i="1" dirty="0">
                <a:latin typeface="Helvetica" pitchFamily="2" charset="0"/>
              </a:rPr>
            </a:br>
            <a:r>
              <a:rPr lang="en-US" sz="3600" b="1" i="1" dirty="0">
                <a:latin typeface="Helvetica" pitchFamily="2" charset="0"/>
              </a:rPr>
              <a:t>Data Nugget Slides</a:t>
            </a:r>
            <a:endParaRPr lang="en-US" sz="3600" dirty="0">
              <a:latin typeface="Helvetica" pitchFamily="2" charset="0"/>
            </a:endParaRPr>
          </a:p>
        </p:txBody>
      </p:sp>
      <p:pic>
        <p:nvPicPr>
          <p:cNvPr id="7" name="Picture 6">
            <a:extLst>
              <a:ext uri="{FF2B5EF4-FFF2-40B4-BE49-F238E27FC236}">
                <a16:creationId xmlns:a16="http://schemas.microsoft.com/office/drawing/2014/main" id="{6A6E44DC-DE4E-864A-B89C-5D615028CCF2}"/>
              </a:ext>
            </a:extLst>
          </p:cNvPr>
          <p:cNvPicPr>
            <a:picLocks noChangeAspect="1"/>
          </p:cNvPicPr>
          <p:nvPr/>
        </p:nvPicPr>
        <p:blipFill rotWithShape="1">
          <a:blip r:embed="rId3"/>
          <a:srcRect l="10280"/>
          <a:stretch/>
        </p:blipFill>
        <p:spPr>
          <a:xfrm>
            <a:off x="9176438" y="0"/>
            <a:ext cx="3015562" cy="2224293"/>
          </a:xfrm>
          <a:prstGeom prst="rect">
            <a:avLst/>
          </a:prstGeom>
        </p:spPr>
      </p:pic>
      <p:pic>
        <p:nvPicPr>
          <p:cNvPr id="8" name="Picture 7">
            <a:extLst>
              <a:ext uri="{FF2B5EF4-FFF2-40B4-BE49-F238E27FC236}">
                <a16:creationId xmlns:a16="http://schemas.microsoft.com/office/drawing/2014/main" id="{B24266BE-A3F6-AF43-8209-1133036EA98C}"/>
              </a:ext>
            </a:extLst>
          </p:cNvPr>
          <p:cNvPicPr>
            <a:picLocks noChangeAspect="1"/>
          </p:cNvPicPr>
          <p:nvPr/>
        </p:nvPicPr>
        <p:blipFill>
          <a:blip r:embed="rId4"/>
          <a:stretch>
            <a:fillRect/>
          </a:stretch>
        </p:blipFill>
        <p:spPr>
          <a:xfrm>
            <a:off x="9176439" y="2224293"/>
            <a:ext cx="3015562" cy="2204326"/>
          </a:xfrm>
          <a:prstGeom prst="rect">
            <a:avLst/>
          </a:prstGeom>
        </p:spPr>
      </p:pic>
      <p:pic>
        <p:nvPicPr>
          <p:cNvPr id="6" name="Picture 5" descr="IMGP2357.JPG">
            <a:extLst>
              <a:ext uri="{FF2B5EF4-FFF2-40B4-BE49-F238E27FC236}">
                <a16:creationId xmlns:a16="http://schemas.microsoft.com/office/drawing/2014/main" id="{AC00EBF2-D8CE-4447-A568-BD1A50B895D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7472"/>
          <a:stretch/>
        </p:blipFill>
        <p:spPr>
          <a:xfrm>
            <a:off x="9176438" y="4428266"/>
            <a:ext cx="3015562" cy="2409414"/>
          </a:xfrm>
          <a:prstGeom prst="rect">
            <a:avLst/>
          </a:prstGeom>
        </p:spPr>
      </p:pic>
    </p:spTree>
    <p:extLst>
      <p:ext uri="{BB962C8B-B14F-4D97-AF65-F5344CB8AC3E}">
        <p14:creationId xmlns:p14="http://schemas.microsoft.com/office/powerpoint/2010/main" val="4180667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477E5-EEE1-F045-B7FE-32084FF7FE64}"/>
              </a:ext>
            </a:extLst>
          </p:cNvPr>
          <p:cNvSpPr>
            <a:spLocks noGrp="1"/>
          </p:cNvSpPr>
          <p:nvPr>
            <p:ph type="title"/>
          </p:nvPr>
        </p:nvSpPr>
        <p:spPr>
          <a:xfrm>
            <a:off x="349102" y="237535"/>
            <a:ext cx="8156944" cy="1325563"/>
          </a:xfrm>
        </p:spPr>
        <p:txBody>
          <a:bodyPr>
            <a:normAutofit/>
          </a:bodyPr>
          <a:lstStyle/>
          <a:p>
            <a:r>
              <a:rPr lang="en-US" i="1" dirty="0">
                <a:latin typeface="Helvetica" pitchFamily="2" charset="0"/>
              </a:rPr>
              <a:t>Liebig’s Law of the Minimum</a:t>
            </a:r>
          </a:p>
        </p:txBody>
      </p:sp>
      <p:pic>
        <p:nvPicPr>
          <p:cNvPr id="4" name="Picture 3">
            <a:extLst>
              <a:ext uri="{FF2B5EF4-FFF2-40B4-BE49-F238E27FC236}">
                <a16:creationId xmlns:a16="http://schemas.microsoft.com/office/drawing/2014/main" id="{451156CE-B563-6A4E-A2DF-4B3C6E76B05A}"/>
              </a:ext>
            </a:extLst>
          </p:cNvPr>
          <p:cNvPicPr>
            <a:picLocks noChangeAspect="1"/>
          </p:cNvPicPr>
          <p:nvPr/>
        </p:nvPicPr>
        <p:blipFill rotWithShape="1">
          <a:blip r:embed="rId3"/>
          <a:srcRect l="10280"/>
          <a:stretch/>
        </p:blipFill>
        <p:spPr>
          <a:xfrm>
            <a:off x="9176438" y="0"/>
            <a:ext cx="3015562" cy="2224293"/>
          </a:xfrm>
          <a:prstGeom prst="rect">
            <a:avLst/>
          </a:prstGeom>
        </p:spPr>
      </p:pic>
      <p:pic>
        <p:nvPicPr>
          <p:cNvPr id="5" name="Picture 4">
            <a:extLst>
              <a:ext uri="{FF2B5EF4-FFF2-40B4-BE49-F238E27FC236}">
                <a16:creationId xmlns:a16="http://schemas.microsoft.com/office/drawing/2014/main" id="{AC26499F-341C-3B45-8D5A-0E5F6DA9FC4C}"/>
              </a:ext>
            </a:extLst>
          </p:cNvPr>
          <p:cNvPicPr>
            <a:picLocks noChangeAspect="1"/>
          </p:cNvPicPr>
          <p:nvPr/>
        </p:nvPicPr>
        <p:blipFill>
          <a:blip r:embed="rId4"/>
          <a:stretch>
            <a:fillRect/>
          </a:stretch>
        </p:blipFill>
        <p:spPr>
          <a:xfrm>
            <a:off x="9176439" y="2224293"/>
            <a:ext cx="3015562" cy="2204326"/>
          </a:xfrm>
          <a:prstGeom prst="rect">
            <a:avLst/>
          </a:prstGeom>
        </p:spPr>
      </p:pic>
      <p:pic>
        <p:nvPicPr>
          <p:cNvPr id="6" name="Picture 5" descr="IMGP2357.JPG">
            <a:extLst>
              <a:ext uri="{FF2B5EF4-FFF2-40B4-BE49-F238E27FC236}">
                <a16:creationId xmlns:a16="http://schemas.microsoft.com/office/drawing/2014/main" id="{5AC498F4-2E98-D541-83AC-AFC2405081B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7472"/>
          <a:stretch/>
        </p:blipFill>
        <p:spPr>
          <a:xfrm>
            <a:off x="9176438" y="4428266"/>
            <a:ext cx="3015562" cy="2409414"/>
          </a:xfrm>
          <a:prstGeom prst="rect">
            <a:avLst/>
          </a:prstGeom>
        </p:spPr>
      </p:pic>
      <p:sp>
        <p:nvSpPr>
          <p:cNvPr id="9" name="TextBox 8">
            <a:extLst>
              <a:ext uri="{FF2B5EF4-FFF2-40B4-BE49-F238E27FC236}">
                <a16:creationId xmlns:a16="http://schemas.microsoft.com/office/drawing/2014/main" id="{FB61472A-778B-7146-8916-F1CA2F7FCEF6}"/>
              </a:ext>
            </a:extLst>
          </p:cNvPr>
          <p:cNvSpPr txBox="1"/>
          <p:nvPr/>
        </p:nvSpPr>
        <p:spPr>
          <a:xfrm>
            <a:off x="4427574" y="1563098"/>
            <a:ext cx="4748863" cy="5170646"/>
          </a:xfrm>
          <a:prstGeom prst="rect">
            <a:avLst/>
          </a:prstGeom>
          <a:noFill/>
        </p:spPr>
        <p:txBody>
          <a:bodyPr wrap="square" rtlCol="0">
            <a:spAutoFit/>
          </a:bodyPr>
          <a:lstStyle/>
          <a:p>
            <a:r>
              <a:rPr lang="en-US" sz="2400" dirty="0">
                <a:latin typeface="Calibri" panose="020F0502020204030204" pitchFamily="34" charset="0"/>
                <a:ea typeface="Times New Roman" panose="02020603050405020304" pitchFamily="18" charset="0"/>
                <a:cs typeface="Calibri" panose="020F0502020204030204" pitchFamily="34" charset="0"/>
              </a:rPr>
              <a:t>The </a:t>
            </a:r>
            <a:r>
              <a:rPr lang="en-US" sz="2400" b="1" dirty="0">
                <a:latin typeface="Calibri" panose="020F0502020204030204" pitchFamily="34" charset="0"/>
                <a:ea typeface="Times New Roman" panose="02020603050405020304" pitchFamily="18" charset="0"/>
                <a:cs typeface="Calibri" panose="020F0502020204030204" pitchFamily="34" charset="0"/>
              </a:rPr>
              <a:t>law of the minimum </a:t>
            </a:r>
            <a:r>
              <a:rPr lang="en-US" sz="2400" dirty="0">
                <a:latin typeface="Calibri" panose="020F0502020204030204" pitchFamily="34" charset="0"/>
                <a:ea typeface="Times New Roman" panose="02020603050405020304" pitchFamily="18" charset="0"/>
                <a:cs typeface="Calibri" panose="020F0502020204030204" pitchFamily="34" charset="0"/>
              </a:rPr>
              <a:t>can be visualized as a leaky barrel. </a:t>
            </a:r>
          </a:p>
          <a:p>
            <a:endParaRPr lang="en-US" sz="2400" dirty="0">
              <a:latin typeface="Calibri" panose="020F0502020204030204" pitchFamily="34" charset="0"/>
              <a:ea typeface="Times New Roman" panose="02020603050405020304" pitchFamily="18" charset="0"/>
              <a:cs typeface="Calibri" panose="020F0502020204030204" pitchFamily="34" charset="0"/>
            </a:endParaRPr>
          </a:p>
          <a:p>
            <a:r>
              <a:rPr lang="en-US" sz="2400" dirty="0">
                <a:latin typeface="Calibri" panose="020F0502020204030204" pitchFamily="34" charset="0"/>
                <a:ea typeface="Times New Roman" panose="02020603050405020304" pitchFamily="18" charset="0"/>
                <a:cs typeface="Calibri" panose="020F0502020204030204" pitchFamily="34" charset="0"/>
              </a:rPr>
              <a:t>Water = growth or production</a:t>
            </a:r>
          </a:p>
          <a:p>
            <a:r>
              <a:rPr lang="en-US" sz="2400" dirty="0">
                <a:latin typeface="Calibri" panose="020F0502020204030204" pitchFamily="34" charset="0"/>
                <a:ea typeface="Times New Roman" panose="02020603050405020304" pitchFamily="18" charset="0"/>
                <a:cs typeface="Calibri" panose="020F0502020204030204" pitchFamily="34" charset="0"/>
              </a:rPr>
              <a:t>Wooden stave = an essential nutrient </a:t>
            </a:r>
          </a:p>
          <a:p>
            <a:endParaRPr lang="en-US" sz="2400" dirty="0">
              <a:latin typeface="Calibri" panose="020F0502020204030204" pitchFamily="34" charset="0"/>
              <a:ea typeface="Times New Roman" panose="02020603050405020304" pitchFamily="18" charset="0"/>
              <a:cs typeface="Calibri" panose="020F0502020204030204" pitchFamily="34" charset="0"/>
            </a:endParaRPr>
          </a:p>
          <a:p>
            <a:r>
              <a:rPr lang="en-US" sz="2400" dirty="0">
                <a:latin typeface="Calibri" panose="020F0502020204030204" pitchFamily="34" charset="0"/>
                <a:ea typeface="Times New Roman" panose="02020603050405020304" pitchFamily="18" charset="0"/>
                <a:cs typeface="Calibri" panose="020F0502020204030204" pitchFamily="34" charset="0"/>
              </a:rPr>
              <a:t>Optimum productivity occurs when the barrel is filled to the brim. Nutrient limitation is represented by shortening a stave, so the water (production) will drain to the level of the lowest stave. </a:t>
            </a:r>
            <a:endParaRPr lang="en-US" sz="24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8AEE4E96-E0BD-134B-972F-EE87260F29D5}"/>
              </a:ext>
            </a:extLst>
          </p:cNvPr>
          <p:cNvPicPr>
            <a:picLocks noChangeAspect="1"/>
          </p:cNvPicPr>
          <p:nvPr/>
        </p:nvPicPr>
        <p:blipFill>
          <a:blip r:embed="rId6"/>
          <a:stretch>
            <a:fillRect/>
          </a:stretch>
        </p:blipFill>
        <p:spPr>
          <a:xfrm>
            <a:off x="234770" y="1974797"/>
            <a:ext cx="4192804" cy="4048225"/>
          </a:xfrm>
          <a:prstGeom prst="rect">
            <a:avLst/>
          </a:prstGeom>
        </p:spPr>
      </p:pic>
    </p:spTree>
    <p:extLst>
      <p:ext uri="{BB962C8B-B14F-4D97-AF65-F5344CB8AC3E}">
        <p14:creationId xmlns:p14="http://schemas.microsoft.com/office/powerpoint/2010/main" val="3979530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376014E-F09B-3D4B-9F82-6AC115CD20CD}"/>
              </a:ext>
            </a:extLst>
          </p:cNvPr>
          <p:cNvSpPr/>
          <p:nvPr/>
        </p:nvSpPr>
        <p:spPr>
          <a:xfrm>
            <a:off x="1972235" y="4894270"/>
            <a:ext cx="5827058" cy="1458866"/>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4671A7-9CF9-9E4A-856B-D8294E36E481}"/>
              </a:ext>
            </a:extLst>
          </p:cNvPr>
          <p:cNvSpPr/>
          <p:nvPr/>
        </p:nvSpPr>
        <p:spPr>
          <a:xfrm>
            <a:off x="1972234" y="1359152"/>
            <a:ext cx="5827059" cy="38237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C477E5-EEE1-F045-B7FE-32084FF7FE64}"/>
              </a:ext>
            </a:extLst>
          </p:cNvPr>
          <p:cNvSpPr>
            <a:spLocks noGrp="1"/>
          </p:cNvSpPr>
          <p:nvPr>
            <p:ph type="title"/>
          </p:nvPr>
        </p:nvSpPr>
        <p:spPr>
          <a:xfrm>
            <a:off x="349102" y="237535"/>
            <a:ext cx="8156944" cy="1325563"/>
          </a:xfrm>
        </p:spPr>
        <p:txBody>
          <a:bodyPr>
            <a:normAutofit/>
          </a:bodyPr>
          <a:lstStyle/>
          <a:p>
            <a:r>
              <a:rPr lang="en-US" i="1" dirty="0">
                <a:latin typeface="Helvetica" pitchFamily="2" charset="0"/>
              </a:rPr>
              <a:t>Nutrient Diffusing Substrata</a:t>
            </a:r>
          </a:p>
        </p:txBody>
      </p:sp>
      <p:pic>
        <p:nvPicPr>
          <p:cNvPr id="4" name="Picture 3">
            <a:extLst>
              <a:ext uri="{FF2B5EF4-FFF2-40B4-BE49-F238E27FC236}">
                <a16:creationId xmlns:a16="http://schemas.microsoft.com/office/drawing/2014/main" id="{451156CE-B563-6A4E-A2DF-4B3C6E76B05A}"/>
              </a:ext>
            </a:extLst>
          </p:cNvPr>
          <p:cNvPicPr>
            <a:picLocks noChangeAspect="1"/>
          </p:cNvPicPr>
          <p:nvPr/>
        </p:nvPicPr>
        <p:blipFill rotWithShape="1">
          <a:blip r:embed="rId3"/>
          <a:srcRect l="10280"/>
          <a:stretch/>
        </p:blipFill>
        <p:spPr>
          <a:xfrm>
            <a:off x="9176438" y="0"/>
            <a:ext cx="3015562" cy="2224293"/>
          </a:xfrm>
          <a:prstGeom prst="rect">
            <a:avLst/>
          </a:prstGeom>
        </p:spPr>
      </p:pic>
      <p:pic>
        <p:nvPicPr>
          <p:cNvPr id="5" name="Picture 4">
            <a:extLst>
              <a:ext uri="{FF2B5EF4-FFF2-40B4-BE49-F238E27FC236}">
                <a16:creationId xmlns:a16="http://schemas.microsoft.com/office/drawing/2014/main" id="{AC26499F-341C-3B45-8D5A-0E5F6DA9FC4C}"/>
              </a:ext>
            </a:extLst>
          </p:cNvPr>
          <p:cNvPicPr>
            <a:picLocks noChangeAspect="1"/>
          </p:cNvPicPr>
          <p:nvPr/>
        </p:nvPicPr>
        <p:blipFill>
          <a:blip r:embed="rId4"/>
          <a:stretch>
            <a:fillRect/>
          </a:stretch>
        </p:blipFill>
        <p:spPr>
          <a:xfrm>
            <a:off x="9176439" y="2224293"/>
            <a:ext cx="3015562" cy="2204326"/>
          </a:xfrm>
          <a:prstGeom prst="rect">
            <a:avLst/>
          </a:prstGeom>
        </p:spPr>
      </p:pic>
      <p:pic>
        <p:nvPicPr>
          <p:cNvPr id="6" name="Picture 5" descr="IMGP2357.JPG">
            <a:extLst>
              <a:ext uri="{FF2B5EF4-FFF2-40B4-BE49-F238E27FC236}">
                <a16:creationId xmlns:a16="http://schemas.microsoft.com/office/drawing/2014/main" id="{5AC498F4-2E98-D541-83AC-AFC2405081B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7472"/>
          <a:stretch/>
        </p:blipFill>
        <p:spPr>
          <a:xfrm>
            <a:off x="9176438" y="4428266"/>
            <a:ext cx="3015562" cy="2409414"/>
          </a:xfrm>
          <a:prstGeom prst="rect">
            <a:avLst/>
          </a:prstGeom>
        </p:spPr>
      </p:pic>
      <p:sp>
        <p:nvSpPr>
          <p:cNvPr id="9" name="Can 8">
            <a:extLst>
              <a:ext uri="{FF2B5EF4-FFF2-40B4-BE49-F238E27FC236}">
                <a16:creationId xmlns:a16="http://schemas.microsoft.com/office/drawing/2014/main" id="{6DC6A9AC-FE38-F54E-A388-E9E8A8961212}"/>
              </a:ext>
            </a:extLst>
          </p:cNvPr>
          <p:cNvSpPr/>
          <p:nvPr/>
        </p:nvSpPr>
        <p:spPr>
          <a:xfrm>
            <a:off x="2586556" y="2980989"/>
            <a:ext cx="2278028" cy="269215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n 9">
            <a:extLst>
              <a:ext uri="{FF2B5EF4-FFF2-40B4-BE49-F238E27FC236}">
                <a16:creationId xmlns:a16="http://schemas.microsoft.com/office/drawing/2014/main" id="{22E09169-DE95-D843-BB51-33A80D9A80D2}"/>
              </a:ext>
            </a:extLst>
          </p:cNvPr>
          <p:cNvSpPr/>
          <p:nvPr/>
        </p:nvSpPr>
        <p:spPr>
          <a:xfrm>
            <a:off x="2820630" y="2980989"/>
            <a:ext cx="1810871" cy="415114"/>
          </a:xfrm>
          <a:prstGeom prst="can">
            <a:avLst>
              <a:gd name="adj" fmla="val 50000"/>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3E00A94-1722-C84F-809E-6C23A89BE855}"/>
              </a:ext>
            </a:extLst>
          </p:cNvPr>
          <p:cNvSpPr txBox="1"/>
          <p:nvPr/>
        </p:nvSpPr>
        <p:spPr>
          <a:xfrm>
            <a:off x="5599124" y="2003439"/>
            <a:ext cx="1285749" cy="923330"/>
          </a:xfrm>
          <a:prstGeom prst="rect">
            <a:avLst/>
          </a:prstGeom>
          <a:noFill/>
        </p:spPr>
        <p:txBody>
          <a:bodyPr wrap="square" rtlCol="0">
            <a:spAutoFit/>
          </a:bodyPr>
          <a:lstStyle/>
          <a:p>
            <a:r>
              <a:rPr lang="en-US" dirty="0"/>
              <a:t>Glass disk for algae growth</a:t>
            </a:r>
          </a:p>
        </p:txBody>
      </p:sp>
      <p:sp>
        <p:nvSpPr>
          <p:cNvPr id="19" name="TextBox 18">
            <a:extLst>
              <a:ext uri="{FF2B5EF4-FFF2-40B4-BE49-F238E27FC236}">
                <a16:creationId xmlns:a16="http://schemas.microsoft.com/office/drawing/2014/main" id="{5553658A-5C4F-4846-AFF9-AFFFCDD03D00}"/>
              </a:ext>
            </a:extLst>
          </p:cNvPr>
          <p:cNvSpPr txBox="1"/>
          <p:nvPr/>
        </p:nvSpPr>
        <p:spPr>
          <a:xfrm>
            <a:off x="5571607" y="3946281"/>
            <a:ext cx="1777277" cy="923330"/>
          </a:xfrm>
          <a:prstGeom prst="rect">
            <a:avLst/>
          </a:prstGeom>
          <a:noFill/>
        </p:spPr>
        <p:txBody>
          <a:bodyPr wrap="square" rtlCol="0">
            <a:spAutoFit/>
          </a:bodyPr>
          <a:lstStyle/>
          <a:p>
            <a:r>
              <a:rPr lang="en-US" dirty="0"/>
              <a:t>Cup filled with nutrient-treated agar gel</a:t>
            </a:r>
          </a:p>
        </p:txBody>
      </p:sp>
      <p:sp>
        <p:nvSpPr>
          <p:cNvPr id="12" name="Right Brace 11">
            <a:extLst>
              <a:ext uri="{FF2B5EF4-FFF2-40B4-BE49-F238E27FC236}">
                <a16:creationId xmlns:a16="http://schemas.microsoft.com/office/drawing/2014/main" id="{D9043F21-89BD-5C43-89B5-311C26E185C4}"/>
              </a:ext>
            </a:extLst>
          </p:cNvPr>
          <p:cNvSpPr/>
          <p:nvPr/>
        </p:nvSpPr>
        <p:spPr>
          <a:xfrm>
            <a:off x="5040007" y="3095085"/>
            <a:ext cx="531600" cy="2406854"/>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44999936-698A-9149-974C-6996D361A761}"/>
              </a:ext>
            </a:extLst>
          </p:cNvPr>
          <p:cNvSpPr txBox="1"/>
          <p:nvPr/>
        </p:nvSpPr>
        <p:spPr>
          <a:xfrm>
            <a:off x="3962650" y="5889123"/>
            <a:ext cx="1636474" cy="369332"/>
          </a:xfrm>
          <a:prstGeom prst="rect">
            <a:avLst/>
          </a:prstGeom>
          <a:noFill/>
        </p:spPr>
        <p:txBody>
          <a:bodyPr wrap="none" rtlCol="0">
            <a:spAutoFit/>
          </a:bodyPr>
          <a:lstStyle/>
          <a:p>
            <a:r>
              <a:rPr lang="en-US" b="1" i="1" dirty="0"/>
              <a:t>Stream bottom</a:t>
            </a:r>
          </a:p>
        </p:txBody>
      </p:sp>
      <p:sp>
        <p:nvSpPr>
          <p:cNvPr id="23" name="TextBox 22">
            <a:extLst>
              <a:ext uri="{FF2B5EF4-FFF2-40B4-BE49-F238E27FC236}">
                <a16:creationId xmlns:a16="http://schemas.microsoft.com/office/drawing/2014/main" id="{DF1BE5DB-D648-5B42-BB42-E9E93889965C}"/>
              </a:ext>
            </a:extLst>
          </p:cNvPr>
          <p:cNvSpPr txBox="1"/>
          <p:nvPr/>
        </p:nvSpPr>
        <p:spPr>
          <a:xfrm>
            <a:off x="4455825" y="1359276"/>
            <a:ext cx="781945" cy="369332"/>
          </a:xfrm>
          <a:prstGeom prst="rect">
            <a:avLst/>
          </a:prstGeom>
          <a:noFill/>
        </p:spPr>
        <p:txBody>
          <a:bodyPr wrap="none" rtlCol="0">
            <a:spAutoFit/>
          </a:bodyPr>
          <a:lstStyle/>
          <a:p>
            <a:r>
              <a:rPr lang="en-US" b="1" i="1" dirty="0"/>
              <a:t>Water</a:t>
            </a:r>
          </a:p>
        </p:txBody>
      </p:sp>
      <p:sp>
        <p:nvSpPr>
          <p:cNvPr id="25" name="Freeform 24">
            <a:extLst>
              <a:ext uri="{FF2B5EF4-FFF2-40B4-BE49-F238E27FC236}">
                <a16:creationId xmlns:a16="http://schemas.microsoft.com/office/drawing/2014/main" id="{7F0A822E-D217-4845-802F-C7CC1088F8A1}"/>
              </a:ext>
            </a:extLst>
          </p:cNvPr>
          <p:cNvSpPr/>
          <p:nvPr/>
        </p:nvSpPr>
        <p:spPr>
          <a:xfrm rot="9776207">
            <a:off x="3213844" y="2526206"/>
            <a:ext cx="304825" cy="1559859"/>
          </a:xfrm>
          <a:custGeom>
            <a:avLst/>
            <a:gdLst>
              <a:gd name="connsiteX0" fmla="*/ 0 w 304825"/>
              <a:gd name="connsiteY0" fmla="*/ 1559859 h 1559859"/>
              <a:gd name="connsiteX1" fmla="*/ 304800 w 304825"/>
              <a:gd name="connsiteY1" fmla="*/ 1039906 h 1559859"/>
              <a:gd name="connsiteX2" fmla="*/ 17929 w 304825"/>
              <a:gd name="connsiteY2" fmla="*/ 699247 h 1559859"/>
              <a:gd name="connsiteX3" fmla="*/ 107576 w 304825"/>
              <a:gd name="connsiteY3" fmla="*/ 0 h 1559859"/>
            </a:gdLst>
            <a:ahLst/>
            <a:cxnLst>
              <a:cxn ang="0">
                <a:pos x="connsiteX0" y="connsiteY0"/>
              </a:cxn>
              <a:cxn ang="0">
                <a:pos x="connsiteX1" y="connsiteY1"/>
              </a:cxn>
              <a:cxn ang="0">
                <a:pos x="connsiteX2" y="connsiteY2"/>
              </a:cxn>
              <a:cxn ang="0">
                <a:pos x="connsiteX3" y="connsiteY3"/>
              </a:cxn>
            </a:cxnLst>
            <a:rect l="l" t="t" r="r" b="b"/>
            <a:pathLst>
              <a:path w="304825" h="1559859">
                <a:moveTo>
                  <a:pt x="0" y="1559859"/>
                </a:moveTo>
                <a:cubicBezTo>
                  <a:pt x="150906" y="1371600"/>
                  <a:pt x="301812" y="1183341"/>
                  <a:pt x="304800" y="1039906"/>
                </a:cubicBezTo>
                <a:cubicBezTo>
                  <a:pt x="307788" y="896471"/>
                  <a:pt x="50800" y="872565"/>
                  <a:pt x="17929" y="699247"/>
                </a:cubicBezTo>
                <a:cubicBezTo>
                  <a:pt x="-14942" y="525929"/>
                  <a:pt x="46317" y="262964"/>
                  <a:pt x="107576" y="0"/>
                </a:cubicBezTo>
              </a:path>
            </a:pathLst>
          </a:custGeom>
          <a:noFill/>
          <a:ln w="38100">
            <a:solidFill>
              <a:schemeClr val="accent2">
                <a:lumMod val="75000"/>
              </a:schemeClr>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a:extLst>
              <a:ext uri="{FF2B5EF4-FFF2-40B4-BE49-F238E27FC236}">
                <a16:creationId xmlns:a16="http://schemas.microsoft.com/office/drawing/2014/main" id="{27EFD5E6-6B12-2F4E-9437-F0F28D982D37}"/>
              </a:ext>
            </a:extLst>
          </p:cNvPr>
          <p:cNvSpPr/>
          <p:nvPr/>
        </p:nvSpPr>
        <p:spPr>
          <a:xfrm rot="9776207">
            <a:off x="3542095" y="2511993"/>
            <a:ext cx="304825" cy="1559859"/>
          </a:xfrm>
          <a:custGeom>
            <a:avLst/>
            <a:gdLst>
              <a:gd name="connsiteX0" fmla="*/ 0 w 304825"/>
              <a:gd name="connsiteY0" fmla="*/ 1559859 h 1559859"/>
              <a:gd name="connsiteX1" fmla="*/ 304800 w 304825"/>
              <a:gd name="connsiteY1" fmla="*/ 1039906 h 1559859"/>
              <a:gd name="connsiteX2" fmla="*/ 17929 w 304825"/>
              <a:gd name="connsiteY2" fmla="*/ 699247 h 1559859"/>
              <a:gd name="connsiteX3" fmla="*/ 107576 w 304825"/>
              <a:gd name="connsiteY3" fmla="*/ 0 h 1559859"/>
            </a:gdLst>
            <a:ahLst/>
            <a:cxnLst>
              <a:cxn ang="0">
                <a:pos x="connsiteX0" y="connsiteY0"/>
              </a:cxn>
              <a:cxn ang="0">
                <a:pos x="connsiteX1" y="connsiteY1"/>
              </a:cxn>
              <a:cxn ang="0">
                <a:pos x="connsiteX2" y="connsiteY2"/>
              </a:cxn>
              <a:cxn ang="0">
                <a:pos x="connsiteX3" y="connsiteY3"/>
              </a:cxn>
            </a:cxnLst>
            <a:rect l="l" t="t" r="r" b="b"/>
            <a:pathLst>
              <a:path w="304825" h="1559859">
                <a:moveTo>
                  <a:pt x="0" y="1559859"/>
                </a:moveTo>
                <a:cubicBezTo>
                  <a:pt x="150906" y="1371600"/>
                  <a:pt x="301812" y="1183341"/>
                  <a:pt x="304800" y="1039906"/>
                </a:cubicBezTo>
                <a:cubicBezTo>
                  <a:pt x="307788" y="896471"/>
                  <a:pt x="50800" y="872565"/>
                  <a:pt x="17929" y="699247"/>
                </a:cubicBezTo>
                <a:cubicBezTo>
                  <a:pt x="-14942" y="525929"/>
                  <a:pt x="46317" y="262964"/>
                  <a:pt x="107576" y="0"/>
                </a:cubicBezTo>
              </a:path>
            </a:pathLst>
          </a:custGeom>
          <a:noFill/>
          <a:ln w="38100">
            <a:solidFill>
              <a:schemeClr val="accent2">
                <a:lumMod val="75000"/>
              </a:schemeClr>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3B8662C5-FB5D-6C42-B087-26A82AE1AD34}"/>
              </a:ext>
            </a:extLst>
          </p:cNvPr>
          <p:cNvSpPr/>
          <p:nvPr/>
        </p:nvSpPr>
        <p:spPr>
          <a:xfrm rot="9776207">
            <a:off x="3870347" y="2508638"/>
            <a:ext cx="304825" cy="1559859"/>
          </a:xfrm>
          <a:custGeom>
            <a:avLst/>
            <a:gdLst>
              <a:gd name="connsiteX0" fmla="*/ 0 w 304825"/>
              <a:gd name="connsiteY0" fmla="*/ 1559859 h 1559859"/>
              <a:gd name="connsiteX1" fmla="*/ 304800 w 304825"/>
              <a:gd name="connsiteY1" fmla="*/ 1039906 h 1559859"/>
              <a:gd name="connsiteX2" fmla="*/ 17929 w 304825"/>
              <a:gd name="connsiteY2" fmla="*/ 699247 h 1559859"/>
              <a:gd name="connsiteX3" fmla="*/ 107576 w 304825"/>
              <a:gd name="connsiteY3" fmla="*/ 0 h 1559859"/>
            </a:gdLst>
            <a:ahLst/>
            <a:cxnLst>
              <a:cxn ang="0">
                <a:pos x="connsiteX0" y="connsiteY0"/>
              </a:cxn>
              <a:cxn ang="0">
                <a:pos x="connsiteX1" y="connsiteY1"/>
              </a:cxn>
              <a:cxn ang="0">
                <a:pos x="connsiteX2" y="connsiteY2"/>
              </a:cxn>
              <a:cxn ang="0">
                <a:pos x="connsiteX3" y="connsiteY3"/>
              </a:cxn>
            </a:cxnLst>
            <a:rect l="l" t="t" r="r" b="b"/>
            <a:pathLst>
              <a:path w="304825" h="1559859">
                <a:moveTo>
                  <a:pt x="0" y="1559859"/>
                </a:moveTo>
                <a:cubicBezTo>
                  <a:pt x="150906" y="1371600"/>
                  <a:pt x="301812" y="1183341"/>
                  <a:pt x="304800" y="1039906"/>
                </a:cubicBezTo>
                <a:cubicBezTo>
                  <a:pt x="307788" y="896471"/>
                  <a:pt x="50800" y="872565"/>
                  <a:pt x="17929" y="699247"/>
                </a:cubicBezTo>
                <a:cubicBezTo>
                  <a:pt x="-14942" y="525929"/>
                  <a:pt x="46317" y="262964"/>
                  <a:pt x="107576" y="0"/>
                </a:cubicBezTo>
              </a:path>
            </a:pathLst>
          </a:custGeom>
          <a:noFill/>
          <a:ln w="38100">
            <a:solidFill>
              <a:schemeClr val="accent2">
                <a:lumMod val="75000"/>
              </a:schemeClr>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33D45469-2C25-7E4A-A513-0A46A3B9A0F8}"/>
              </a:ext>
            </a:extLst>
          </p:cNvPr>
          <p:cNvCxnSpPr/>
          <p:nvPr/>
        </p:nvCxnSpPr>
        <p:spPr>
          <a:xfrm flipH="1">
            <a:off x="4298449" y="2515815"/>
            <a:ext cx="1273158" cy="5792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E5DD7C8-7192-6741-9D98-3455B7A7825D}"/>
              </a:ext>
            </a:extLst>
          </p:cNvPr>
          <p:cNvSpPr txBox="1"/>
          <p:nvPr/>
        </p:nvSpPr>
        <p:spPr>
          <a:xfrm>
            <a:off x="2442171" y="1818773"/>
            <a:ext cx="2426049" cy="646331"/>
          </a:xfrm>
          <a:prstGeom prst="rect">
            <a:avLst/>
          </a:prstGeom>
          <a:noFill/>
        </p:spPr>
        <p:txBody>
          <a:bodyPr wrap="none" rtlCol="0">
            <a:spAutoFit/>
          </a:bodyPr>
          <a:lstStyle/>
          <a:p>
            <a:pPr algn="ctr"/>
            <a:r>
              <a:rPr lang="en-US" i="1" dirty="0"/>
              <a:t>Nutrients slowly diffuse </a:t>
            </a:r>
          </a:p>
          <a:p>
            <a:pPr algn="ctr"/>
            <a:r>
              <a:rPr lang="en-US" i="1" dirty="0"/>
              <a:t>into water</a:t>
            </a:r>
          </a:p>
        </p:txBody>
      </p:sp>
      <p:sp>
        <p:nvSpPr>
          <p:cNvPr id="33" name="TextBox 32">
            <a:extLst>
              <a:ext uri="{FF2B5EF4-FFF2-40B4-BE49-F238E27FC236}">
                <a16:creationId xmlns:a16="http://schemas.microsoft.com/office/drawing/2014/main" id="{6B1D6A35-A0AB-B940-8EC7-669CE0086402}"/>
              </a:ext>
            </a:extLst>
          </p:cNvPr>
          <p:cNvSpPr txBox="1"/>
          <p:nvPr/>
        </p:nvSpPr>
        <p:spPr>
          <a:xfrm>
            <a:off x="3340332" y="4298227"/>
            <a:ext cx="889859" cy="1200329"/>
          </a:xfrm>
          <a:prstGeom prst="rect">
            <a:avLst/>
          </a:prstGeom>
          <a:noFill/>
        </p:spPr>
        <p:txBody>
          <a:bodyPr wrap="none" rtlCol="0">
            <a:spAutoFit/>
          </a:bodyPr>
          <a:lstStyle/>
          <a:p>
            <a:pPr algn="ctr"/>
            <a:r>
              <a:rPr lang="en-US" b="1" dirty="0">
                <a:solidFill>
                  <a:schemeClr val="accent4"/>
                </a:solidFill>
              </a:rPr>
              <a:t>Control</a:t>
            </a:r>
          </a:p>
          <a:p>
            <a:pPr algn="ctr"/>
            <a:r>
              <a:rPr lang="en-US" b="1" dirty="0">
                <a:solidFill>
                  <a:schemeClr val="accent4"/>
                </a:solidFill>
              </a:rPr>
              <a:t>+N</a:t>
            </a:r>
          </a:p>
          <a:p>
            <a:pPr algn="ctr"/>
            <a:r>
              <a:rPr lang="en-US" b="1" dirty="0">
                <a:solidFill>
                  <a:schemeClr val="accent4"/>
                </a:solidFill>
              </a:rPr>
              <a:t>+P</a:t>
            </a:r>
          </a:p>
          <a:p>
            <a:pPr algn="ctr"/>
            <a:r>
              <a:rPr lang="en-US" b="1" dirty="0">
                <a:solidFill>
                  <a:schemeClr val="accent4"/>
                </a:solidFill>
              </a:rPr>
              <a:t>+N+P</a:t>
            </a:r>
          </a:p>
        </p:txBody>
      </p:sp>
    </p:spTree>
    <p:extLst>
      <p:ext uri="{BB962C8B-B14F-4D97-AF65-F5344CB8AC3E}">
        <p14:creationId xmlns:p14="http://schemas.microsoft.com/office/powerpoint/2010/main" val="3378081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477E5-EEE1-F045-B7FE-32084FF7FE64}"/>
              </a:ext>
            </a:extLst>
          </p:cNvPr>
          <p:cNvSpPr>
            <a:spLocks noGrp="1"/>
          </p:cNvSpPr>
          <p:nvPr>
            <p:ph type="title"/>
          </p:nvPr>
        </p:nvSpPr>
        <p:spPr>
          <a:xfrm>
            <a:off x="349102" y="237535"/>
            <a:ext cx="8156944" cy="1325563"/>
          </a:xfrm>
        </p:spPr>
        <p:txBody>
          <a:bodyPr>
            <a:normAutofit/>
          </a:bodyPr>
          <a:lstStyle/>
          <a:p>
            <a:r>
              <a:rPr lang="en-US" i="1" dirty="0">
                <a:latin typeface="Helvetica" pitchFamily="2" charset="0"/>
              </a:rPr>
              <a:t>Where did the data come from?</a:t>
            </a:r>
          </a:p>
        </p:txBody>
      </p:sp>
      <p:pic>
        <p:nvPicPr>
          <p:cNvPr id="4" name="Picture 3">
            <a:extLst>
              <a:ext uri="{FF2B5EF4-FFF2-40B4-BE49-F238E27FC236}">
                <a16:creationId xmlns:a16="http://schemas.microsoft.com/office/drawing/2014/main" id="{451156CE-B563-6A4E-A2DF-4B3C6E76B05A}"/>
              </a:ext>
            </a:extLst>
          </p:cNvPr>
          <p:cNvPicPr>
            <a:picLocks noChangeAspect="1"/>
          </p:cNvPicPr>
          <p:nvPr/>
        </p:nvPicPr>
        <p:blipFill rotWithShape="1">
          <a:blip r:embed="rId3"/>
          <a:srcRect l="10280"/>
          <a:stretch/>
        </p:blipFill>
        <p:spPr>
          <a:xfrm>
            <a:off x="9176438" y="0"/>
            <a:ext cx="3015562" cy="2224293"/>
          </a:xfrm>
          <a:prstGeom prst="rect">
            <a:avLst/>
          </a:prstGeom>
        </p:spPr>
      </p:pic>
      <p:pic>
        <p:nvPicPr>
          <p:cNvPr id="5" name="Picture 4">
            <a:extLst>
              <a:ext uri="{FF2B5EF4-FFF2-40B4-BE49-F238E27FC236}">
                <a16:creationId xmlns:a16="http://schemas.microsoft.com/office/drawing/2014/main" id="{AC26499F-341C-3B45-8D5A-0E5F6DA9FC4C}"/>
              </a:ext>
            </a:extLst>
          </p:cNvPr>
          <p:cNvPicPr>
            <a:picLocks noChangeAspect="1"/>
          </p:cNvPicPr>
          <p:nvPr/>
        </p:nvPicPr>
        <p:blipFill>
          <a:blip r:embed="rId4"/>
          <a:stretch>
            <a:fillRect/>
          </a:stretch>
        </p:blipFill>
        <p:spPr>
          <a:xfrm>
            <a:off x="9176439" y="2224293"/>
            <a:ext cx="3015562" cy="2204326"/>
          </a:xfrm>
          <a:prstGeom prst="rect">
            <a:avLst/>
          </a:prstGeom>
        </p:spPr>
      </p:pic>
      <p:pic>
        <p:nvPicPr>
          <p:cNvPr id="6" name="Picture 5" descr="IMGP2357.JPG">
            <a:extLst>
              <a:ext uri="{FF2B5EF4-FFF2-40B4-BE49-F238E27FC236}">
                <a16:creationId xmlns:a16="http://schemas.microsoft.com/office/drawing/2014/main" id="{5AC498F4-2E98-D541-83AC-AFC2405081B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7472"/>
          <a:stretch/>
        </p:blipFill>
        <p:spPr>
          <a:xfrm>
            <a:off x="9176438" y="4428266"/>
            <a:ext cx="3015562" cy="2409414"/>
          </a:xfrm>
          <a:prstGeom prst="rect">
            <a:avLst/>
          </a:prstGeom>
        </p:spPr>
      </p:pic>
      <p:pic>
        <p:nvPicPr>
          <p:cNvPr id="13" name="Picture 12" descr="IMGP2360.JPG">
            <a:extLst>
              <a:ext uri="{FF2B5EF4-FFF2-40B4-BE49-F238E27FC236}">
                <a16:creationId xmlns:a16="http://schemas.microsoft.com/office/drawing/2014/main" id="{E684C456-05E7-D640-8B00-5381E65A500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936230" y="1248882"/>
            <a:ext cx="7072424" cy="5304318"/>
          </a:xfrm>
          <a:prstGeom prst="rect">
            <a:avLst/>
          </a:prstGeom>
        </p:spPr>
      </p:pic>
      <p:pic>
        <p:nvPicPr>
          <p:cNvPr id="15" name="Picture 2" descr="I:\Photo Backup\Pentax Backup\107_0627\IMGP1955.JPG">
            <a:extLst>
              <a:ext uri="{FF2B5EF4-FFF2-40B4-BE49-F238E27FC236}">
                <a16:creationId xmlns:a16="http://schemas.microsoft.com/office/drawing/2014/main" id="{822FB860-B4B2-914C-B8F0-65B96C3C1E57}"/>
              </a:ext>
            </a:extLst>
          </p:cNvPr>
          <p:cNvPicPr>
            <a:picLocks noChangeAspect="1" noChangeArrowheads="1"/>
          </p:cNvPicPr>
          <p:nvPr/>
        </p:nvPicPr>
        <p:blipFill rotWithShape="1">
          <a:blip r:embed="rId7" cstate="screen">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a:ext>
            </a:extLst>
          </a:blip>
          <a:srcRect/>
          <a:stretch/>
        </p:blipFill>
        <p:spPr bwMode="auto">
          <a:xfrm>
            <a:off x="4870087" y="4453277"/>
            <a:ext cx="3099886" cy="2099923"/>
          </a:xfrm>
          <a:prstGeom prst="round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 name="Content Placeholder 2">
            <a:extLst>
              <a:ext uri="{FF2B5EF4-FFF2-40B4-BE49-F238E27FC236}">
                <a16:creationId xmlns:a16="http://schemas.microsoft.com/office/drawing/2014/main" id="{4B69ADE7-C31F-E04E-A6FA-FF0A03A78544}"/>
              </a:ext>
            </a:extLst>
          </p:cNvPr>
          <p:cNvSpPr>
            <a:spLocks noGrp="1"/>
          </p:cNvSpPr>
          <p:nvPr>
            <p:ph idx="1"/>
          </p:nvPr>
        </p:nvSpPr>
        <p:spPr>
          <a:xfrm>
            <a:off x="2475744" y="1411588"/>
            <a:ext cx="3993395" cy="1015810"/>
          </a:xfrm>
        </p:spPr>
        <p:txBody>
          <a:bodyPr>
            <a:normAutofit/>
          </a:bodyPr>
          <a:lstStyle/>
          <a:p>
            <a:pPr marL="0" indent="0">
              <a:buNone/>
            </a:pPr>
            <a:r>
              <a:rPr lang="en-US" sz="2000" b="1" dirty="0">
                <a:latin typeface="Helvetica" pitchFamily="2" charset="0"/>
              </a:rPr>
              <a:t>Arctic Long-Term Ecological Research (LTER) Station at Toolik Field Station </a:t>
            </a:r>
            <a:endParaRPr lang="en-US" sz="2000" dirty="0">
              <a:latin typeface="Helvetica" pitchFamily="2" charset="0"/>
            </a:endParaRPr>
          </a:p>
        </p:txBody>
      </p:sp>
    </p:spTree>
    <p:extLst>
      <p:ext uri="{BB962C8B-B14F-4D97-AF65-F5344CB8AC3E}">
        <p14:creationId xmlns:p14="http://schemas.microsoft.com/office/powerpoint/2010/main" val="1500273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477E5-EEE1-F045-B7FE-32084FF7FE64}"/>
              </a:ext>
            </a:extLst>
          </p:cNvPr>
          <p:cNvSpPr>
            <a:spLocks noGrp="1"/>
          </p:cNvSpPr>
          <p:nvPr>
            <p:ph type="title"/>
          </p:nvPr>
        </p:nvSpPr>
        <p:spPr>
          <a:xfrm>
            <a:off x="349102" y="237535"/>
            <a:ext cx="8156944" cy="1325563"/>
          </a:xfrm>
        </p:spPr>
        <p:txBody>
          <a:bodyPr>
            <a:normAutofit/>
          </a:bodyPr>
          <a:lstStyle/>
          <a:p>
            <a:r>
              <a:rPr lang="en-US" i="1" dirty="0">
                <a:latin typeface="Helvetica" pitchFamily="2" charset="0"/>
              </a:rPr>
              <a:t>Where did the data come from?</a:t>
            </a:r>
          </a:p>
        </p:txBody>
      </p:sp>
      <p:pic>
        <p:nvPicPr>
          <p:cNvPr id="4" name="Picture 3">
            <a:extLst>
              <a:ext uri="{FF2B5EF4-FFF2-40B4-BE49-F238E27FC236}">
                <a16:creationId xmlns:a16="http://schemas.microsoft.com/office/drawing/2014/main" id="{451156CE-B563-6A4E-A2DF-4B3C6E76B05A}"/>
              </a:ext>
            </a:extLst>
          </p:cNvPr>
          <p:cNvPicPr>
            <a:picLocks noChangeAspect="1"/>
          </p:cNvPicPr>
          <p:nvPr/>
        </p:nvPicPr>
        <p:blipFill rotWithShape="1">
          <a:blip r:embed="rId3"/>
          <a:srcRect l="10280"/>
          <a:stretch/>
        </p:blipFill>
        <p:spPr>
          <a:xfrm>
            <a:off x="9176438" y="0"/>
            <a:ext cx="3015562" cy="2224293"/>
          </a:xfrm>
          <a:prstGeom prst="rect">
            <a:avLst/>
          </a:prstGeom>
        </p:spPr>
      </p:pic>
      <p:pic>
        <p:nvPicPr>
          <p:cNvPr id="5" name="Picture 4">
            <a:extLst>
              <a:ext uri="{FF2B5EF4-FFF2-40B4-BE49-F238E27FC236}">
                <a16:creationId xmlns:a16="http://schemas.microsoft.com/office/drawing/2014/main" id="{AC26499F-341C-3B45-8D5A-0E5F6DA9FC4C}"/>
              </a:ext>
            </a:extLst>
          </p:cNvPr>
          <p:cNvPicPr>
            <a:picLocks noChangeAspect="1"/>
          </p:cNvPicPr>
          <p:nvPr/>
        </p:nvPicPr>
        <p:blipFill>
          <a:blip r:embed="rId4"/>
          <a:stretch>
            <a:fillRect/>
          </a:stretch>
        </p:blipFill>
        <p:spPr>
          <a:xfrm>
            <a:off x="9176439" y="2224293"/>
            <a:ext cx="3015562" cy="2204326"/>
          </a:xfrm>
          <a:prstGeom prst="rect">
            <a:avLst/>
          </a:prstGeom>
        </p:spPr>
      </p:pic>
      <p:pic>
        <p:nvPicPr>
          <p:cNvPr id="6" name="Picture 5" descr="IMGP2357.JPG">
            <a:extLst>
              <a:ext uri="{FF2B5EF4-FFF2-40B4-BE49-F238E27FC236}">
                <a16:creationId xmlns:a16="http://schemas.microsoft.com/office/drawing/2014/main" id="{5AC498F4-2E98-D541-83AC-AFC2405081B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7472"/>
          <a:stretch/>
        </p:blipFill>
        <p:spPr>
          <a:xfrm>
            <a:off x="9176438" y="4428266"/>
            <a:ext cx="3015562" cy="2409414"/>
          </a:xfrm>
          <a:prstGeom prst="rect">
            <a:avLst/>
          </a:prstGeom>
        </p:spPr>
      </p:pic>
      <p:pic>
        <p:nvPicPr>
          <p:cNvPr id="12" name="Picture 11">
            <a:extLst>
              <a:ext uri="{FF2B5EF4-FFF2-40B4-BE49-F238E27FC236}">
                <a16:creationId xmlns:a16="http://schemas.microsoft.com/office/drawing/2014/main" id="{99CA1E93-6977-E142-81AC-26746FB8FD8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9957" y="1276269"/>
            <a:ext cx="8741623" cy="4444592"/>
          </a:xfrm>
          <a:prstGeom prst="rect">
            <a:avLst/>
          </a:prstGeom>
        </p:spPr>
      </p:pic>
      <p:sp>
        <p:nvSpPr>
          <p:cNvPr id="17" name="Content Placeholder 2">
            <a:extLst>
              <a:ext uri="{FF2B5EF4-FFF2-40B4-BE49-F238E27FC236}">
                <a16:creationId xmlns:a16="http://schemas.microsoft.com/office/drawing/2014/main" id="{AA43F330-EB92-0948-B482-FED9312BE9BD}"/>
              </a:ext>
            </a:extLst>
          </p:cNvPr>
          <p:cNvSpPr>
            <a:spLocks noGrp="1"/>
          </p:cNvSpPr>
          <p:nvPr>
            <p:ph idx="1"/>
          </p:nvPr>
        </p:nvSpPr>
        <p:spPr>
          <a:xfrm>
            <a:off x="349102" y="6250317"/>
            <a:ext cx="8251281" cy="449311"/>
          </a:xfrm>
        </p:spPr>
        <p:txBody>
          <a:bodyPr>
            <a:normAutofit/>
          </a:bodyPr>
          <a:lstStyle/>
          <a:p>
            <a:pPr marL="0" indent="0">
              <a:buNone/>
            </a:pPr>
            <a:r>
              <a:rPr lang="en-US" sz="2000" b="1" dirty="0">
                <a:latin typeface="Helvetica" pitchFamily="2" charset="0"/>
              </a:rPr>
              <a:t>“I8” is a small lake within walking distance of Toolik Field Station.</a:t>
            </a:r>
            <a:endParaRPr lang="en-US" sz="2000" dirty="0">
              <a:latin typeface="Helvetica" pitchFamily="2" charset="0"/>
            </a:endParaRPr>
          </a:p>
        </p:txBody>
      </p:sp>
    </p:spTree>
    <p:extLst>
      <p:ext uri="{BB962C8B-B14F-4D97-AF65-F5344CB8AC3E}">
        <p14:creationId xmlns:p14="http://schemas.microsoft.com/office/powerpoint/2010/main" val="926855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448</Words>
  <Application>Microsoft Macintosh PowerPoint</Application>
  <PresentationFormat>Widescreen</PresentationFormat>
  <Paragraphs>38</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Helvetica</vt:lpstr>
      <vt:lpstr>Office Theme</vt:lpstr>
      <vt:lpstr>Limit by limit:  How do nutrients control algal growth in Arctic streams?   Data Nugget Slides</vt:lpstr>
      <vt:lpstr>Liebig’s Law of the Minimum</vt:lpstr>
      <vt:lpstr>Nutrient Diffusing Substrata</vt:lpstr>
      <vt:lpstr>Where did the data come from?</vt:lpstr>
      <vt:lpstr>Where did the data come from?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Streams as sensors:  Arctic watersheds as indicators of change   Data Nugget Slides</dc:title>
  <dc:creator>Arial Shogren</dc:creator>
  <cp:lastModifiedBy>Kochmanski, Elizabeth</cp:lastModifiedBy>
  <cp:revision>13</cp:revision>
  <dcterms:created xsi:type="dcterms:W3CDTF">2019-10-14T16:02:53Z</dcterms:created>
  <dcterms:modified xsi:type="dcterms:W3CDTF">2020-07-22T17:39:06Z</dcterms:modified>
</cp:coreProperties>
</file>