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8"/>
  </p:notesMasterIdLst>
  <p:sldIdLst>
    <p:sldId id="256" r:id="rId2"/>
    <p:sldId id="327" r:id="rId3"/>
    <p:sldId id="451" r:id="rId4"/>
    <p:sldId id="284" r:id="rId5"/>
    <p:sldId id="450" r:id="rId6"/>
    <p:sldId id="452" r:id="rId7"/>
    <p:sldId id="294" r:id="rId8"/>
    <p:sldId id="437" r:id="rId9"/>
    <p:sldId id="285" r:id="rId10"/>
    <p:sldId id="414" r:id="rId11"/>
    <p:sldId id="273" r:id="rId12"/>
    <p:sldId id="446" r:id="rId13"/>
    <p:sldId id="447" r:id="rId14"/>
    <p:sldId id="448" r:id="rId15"/>
    <p:sldId id="407" r:id="rId16"/>
    <p:sldId id="438" r:id="rId17"/>
    <p:sldId id="311" r:id="rId18"/>
    <p:sldId id="360" r:id="rId19"/>
    <p:sldId id="257" r:id="rId20"/>
    <p:sldId id="258" r:id="rId21"/>
    <p:sldId id="259" r:id="rId22"/>
    <p:sldId id="260" r:id="rId23"/>
    <p:sldId id="261" r:id="rId24"/>
    <p:sldId id="262" r:id="rId25"/>
    <p:sldId id="263" r:id="rId26"/>
    <p:sldId id="454" r:id="rId2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7454"/>
  </p:normalViewPr>
  <p:slideViewPr>
    <p:cSldViewPr snapToGrid="0">
      <p:cViewPr varScale="1">
        <p:scale>
          <a:sx n="80" d="100"/>
          <a:sy n="80" d="100"/>
        </p:scale>
        <p:origin x="744"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61273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922905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this end, we developed Data Nuggets, which are…</a:t>
            </a:r>
          </a:p>
          <a:p>
            <a:r>
              <a:rPr lang="en-US" sz="1200" kern="1200" dirty="0">
                <a:solidFill>
                  <a:schemeClr val="tx1"/>
                </a:solidFill>
                <a:effectLst/>
                <a:latin typeface="+mn-lt"/>
                <a:ea typeface="+mn-ea"/>
                <a:cs typeface="+mn-cs"/>
              </a:rPr>
              <a:t>By using cutting edge research, DNs capture the attention of students by engaging them with more than just the conclusions of a study, but the story and process of the researcher behind the ideas and data</a:t>
            </a:r>
            <a:r>
              <a:rPr lang="en-US" dirty="0">
                <a:effectLst/>
              </a:rPr>
              <a:t> </a:t>
            </a:r>
            <a:endParaRPr lang="en-US" dirty="0"/>
          </a:p>
        </p:txBody>
      </p:sp>
      <p:sp>
        <p:nvSpPr>
          <p:cNvPr id="4" name="Slide Number Placeholder 3"/>
          <p:cNvSpPr>
            <a:spLocks noGrp="1"/>
          </p:cNvSpPr>
          <p:nvPr>
            <p:ph type="sldNum" sz="quarter" idx="5"/>
          </p:nvPr>
        </p:nvSpPr>
        <p:spPr/>
        <p:txBody>
          <a:bodyPr/>
          <a:lstStyle/>
          <a:p>
            <a:fld id="{269859A2-7E94-E54B-990A-071F161941E6}" type="slidenum">
              <a:rPr lang="en-US" smtClean="0"/>
              <a:t>10</a:t>
            </a:fld>
            <a:endParaRPr lang="en-US"/>
          </a:p>
        </p:txBody>
      </p:sp>
    </p:spTree>
    <p:extLst>
      <p:ext uri="{BB962C8B-B14F-4D97-AF65-F5344CB8AC3E}">
        <p14:creationId xmlns:p14="http://schemas.microsoft.com/office/powerpoint/2010/main" val="194700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dirty="0">
                <a:ea typeface="ＭＳ Ｐゴシック" charset="-128"/>
              </a:rPr>
              <a:t>Iterative development between scientist</a:t>
            </a:r>
            <a:r>
              <a:rPr lang="en-US" altLang="en-US" baseline="0" dirty="0">
                <a:ea typeface="ＭＳ Ｐゴシック" charset="-128"/>
              </a:rPr>
              <a:t> behind the data and the Data Nugget development team. Piloted in classrooms and reviewed by teachers and students. Revised based on feedback from scientists and science educators. You are part of this process!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E12CBE17-AEC9-E64E-B5F8-68860A739AF9}" type="slidenum">
              <a:rPr lang="en-US" altLang="en-US" sz="1200"/>
              <a:pPr eaLnBrk="1" hangingPunct="1"/>
              <a:t>11</a:t>
            </a:fld>
            <a:endParaRPr lang="en-US" altLang="en-US" sz="1200"/>
          </a:p>
        </p:txBody>
      </p:sp>
    </p:spTree>
    <p:extLst>
      <p:ext uri="{BB962C8B-B14F-4D97-AF65-F5344CB8AC3E}">
        <p14:creationId xmlns:p14="http://schemas.microsoft.com/office/powerpoint/2010/main" val="2837653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None/>
            </a:pPr>
            <a:endParaRPr lang="en-US" dirty="0"/>
          </a:p>
        </p:txBody>
      </p:sp>
    </p:spTree>
    <p:extLst>
      <p:ext uri="{BB962C8B-B14F-4D97-AF65-F5344CB8AC3E}">
        <p14:creationId xmlns:p14="http://schemas.microsoft.com/office/powerpoint/2010/main" val="2499112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ts val="800"/>
              </a:spcBef>
              <a:buClr>
                <a:schemeClr val="accent1"/>
              </a:buClr>
              <a:buFont typeface="Wingdings 2" charset="2"/>
              <a:buChar char=""/>
            </a:pPr>
            <a:r>
              <a:rPr lang="en-US" altLang="en-US" sz="3200" dirty="0">
                <a:latin typeface="Arial" charset="0"/>
              </a:rPr>
              <a:t>Show scientists are approachable - </a:t>
            </a:r>
            <a:r>
              <a:rPr lang="en-US" altLang="en-US" sz="2200" dirty="0">
                <a:latin typeface="Arial" charset="0"/>
              </a:rPr>
              <a:t>Engage students with the researcher themselves, discussing more than just research findings</a:t>
            </a:r>
          </a:p>
          <a:p>
            <a:pPr eaLnBrk="1" hangingPunct="1">
              <a:spcBef>
                <a:spcPct val="0"/>
              </a:spcBef>
            </a:pPr>
            <a:r>
              <a:rPr lang="en-US" altLang="en-US" sz="2400" dirty="0">
                <a:ea typeface="ＭＳ Ｐゴシック" charset="-128"/>
              </a:rPr>
              <a:t>Scientists are still overwhelmingly white and male (Pollack 2015). This homogeneity excludes talented individuals and reduces productivity that can be achieved with increased workplace diversity (Reagans &amp; Zuckerman 2001, Stahl et al. 2010). Barriers for underrepresented groups in STEM fields are often rooted in social rather than academic factors, such as negative stereotypes and a lack of </a:t>
            </a:r>
            <a:r>
              <a:rPr lang="en-US" altLang="en-US" sz="2400" dirty="0" err="1">
                <a:ea typeface="ＭＳ Ｐゴシック" charset="-128"/>
              </a:rPr>
              <a:t>same­race</a:t>
            </a:r>
            <a:r>
              <a:rPr lang="en-US" altLang="en-US" sz="2400" dirty="0">
                <a:ea typeface="ＭＳ Ｐゴシック" charset="-128"/>
              </a:rPr>
              <a:t> peers (Strayhorn 2010). These social constructs are reinforced by the stereotypical depiction of scientists in the media and popular culture (</a:t>
            </a:r>
            <a:r>
              <a:rPr lang="en-US" altLang="en-US" sz="2400" dirty="0" err="1">
                <a:ea typeface="ＭＳ Ｐゴシック" charset="-128"/>
              </a:rPr>
              <a:t>Dudo</a:t>
            </a:r>
            <a:r>
              <a:rPr lang="en-US" altLang="en-US" sz="2400" dirty="0">
                <a:ea typeface="ＭＳ Ｐゴシック" charset="-128"/>
              </a:rPr>
              <a:t> et al. 2011). Two common tropes include the “mad scientist” (e.g., in superhero movies) and the “awkward geek” (e.g., </a:t>
            </a:r>
            <a:r>
              <a:rPr lang="en-US" altLang="en-US" sz="2400" i="1" dirty="0">
                <a:ea typeface="ＭＳ Ｐゴシック" charset="-128"/>
              </a:rPr>
              <a:t>The Big Bang Theory</a:t>
            </a:r>
            <a:r>
              <a:rPr lang="en-US" altLang="en-US" sz="2400" dirty="0">
                <a:ea typeface="ＭＳ Ｐゴシック" charset="-128"/>
              </a:rPr>
              <a:t> ); neither is very approachable or appealing as a role model, and both are typically white men.</a:t>
            </a:r>
          </a:p>
          <a:p>
            <a:pPr eaLnBrk="1" hangingPunct="1">
              <a:spcBef>
                <a:spcPct val="0"/>
              </a:spcBef>
            </a:pPr>
            <a:endParaRPr lang="en-US" altLang="en-US" sz="2400" dirty="0">
              <a:ea typeface="ＭＳ Ｐゴシック" charset="-128"/>
            </a:endParaRPr>
          </a:p>
          <a:p>
            <a:pPr eaLnBrk="1" hangingPunct="1">
              <a:spcBef>
                <a:spcPct val="0"/>
              </a:spcBef>
            </a:pPr>
            <a:r>
              <a:rPr lang="en-US" altLang="en-US" sz="2400" dirty="0">
                <a:ea typeface="ＭＳ Ｐゴシック" charset="-128"/>
              </a:rPr>
              <a:t>Ethnic minority students are more likely to see themselves as scientists if they are exposed to role models that they can identify with (e.g., their teachers, Price 2010). By redefining what a scientist looks like, we hope to encourage participation in science by all interested students. </a:t>
            </a:r>
          </a:p>
          <a:p>
            <a:pPr eaLnBrk="1" hangingPunct="1">
              <a:lnSpc>
                <a:spcPct val="90000"/>
              </a:lnSpc>
              <a:spcBef>
                <a:spcPts val="800"/>
              </a:spcBef>
              <a:buClr>
                <a:schemeClr val="accent1"/>
              </a:buClr>
              <a:buFont typeface="Wingdings 2" charset="2"/>
              <a:buChar char=""/>
            </a:pPr>
            <a:endParaRPr lang="en-US" altLang="en-US" sz="2200" dirty="0">
              <a:latin typeface="Arial" charset="0"/>
            </a:endParaRPr>
          </a:p>
          <a:p>
            <a:endParaRPr lang="en-US" dirty="0"/>
          </a:p>
        </p:txBody>
      </p:sp>
      <p:sp>
        <p:nvSpPr>
          <p:cNvPr id="4" name="Slide Number Placeholder 3"/>
          <p:cNvSpPr>
            <a:spLocks noGrp="1"/>
          </p:cNvSpPr>
          <p:nvPr>
            <p:ph type="sldNum" sz="quarter" idx="5"/>
          </p:nvPr>
        </p:nvSpPr>
        <p:spPr/>
        <p:txBody>
          <a:bodyPr/>
          <a:lstStyle/>
          <a:p>
            <a:fld id="{269859A2-7E94-E54B-990A-071F161941E6}" type="slidenum">
              <a:rPr lang="en-US" smtClean="0"/>
              <a:t>13</a:t>
            </a:fld>
            <a:endParaRPr lang="en-US"/>
          </a:p>
        </p:txBody>
      </p:sp>
    </p:spTree>
    <p:extLst>
      <p:ext uri="{BB962C8B-B14F-4D97-AF65-F5344CB8AC3E}">
        <p14:creationId xmlns:p14="http://schemas.microsoft.com/office/powerpoint/2010/main" val="1939264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9859A2-7E94-E54B-990A-071F161941E6}" type="slidenum">
              <a:rPr lang="en-US" smtClean="0"/>
              <a:t>14</a:t>
            </a:fld>
            <a:endParaRPr lang="en-US"/>
          </a:p>
        </p:txBody>
      </p:sp>
    </p:spTree>
    <p:extLst>
      <p:ext uri="{BB962C8B-B14F-4D97-AF65-F5344CB8AC3E}">
        <p14:creationId xmlns:p14="http://schemas.microsoft.com/office/powerpoint/2010/main" val="2670112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latin typeface="+mn-lt"/>
                <a:ea typeface="+mn-ea"/>
                <a:cs typeface="+mn-cs"/>
              </a:rPr>
              <a:t>Second, activities are coded according to the graphing skills required. Type A activities provide the graph for the students, (allowing a focus on graph interpretation, making claims based on evidence, and explaining reasoning), Type B activities provide axis labels but requires students to graph the data, and Type C provides an unlabeled grid on which to draw a graph.</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99C321DE-17D4-2043-B79E-6FA238B75E16}" type="slidenum">
              <a:rPr lang="en-US" smtClean="0"/>
              <a:pPr>
                <a:defRPr/>
              </a:pPr>
              <a:t>15</a:t>
            </a:fld>
            <a:endParaRPr lang="en-US"/>
          </a:p>
        </p:txBody>
      </p:sp>
    </p:spTree>
    <p:extLst>
      <p:ext uri="{BB962C8B-B14F-4D97-AF65-F5344CB8AC3E}">
        <p14:creationId xmlns:p14="http://schemas.microsoft.com/office/powerpoint/2010/main" val="448995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None/>
            </a:pPr>
            <a:r>
              <a:rPr lang="en-US" sz="1200" kern="1200" dirty="0">
                <a:solidFill>
                  <a:schemeClr val="tx1"/>
                </a:solidFill>
                <a:effectLst/>
                <a:latin typeface="+mn-lt"/>
                <a:ea typeface="+mn-ea"/>
                <a:cs typeface="+mn-cs"/>
              </a:rPr>
              <a:t>Explanations is a practice. The claims-evidence-reasoning (CER) framework has been productive in helping students develop strong scientific arguments, but students who use this framework often do not provide adequate/sufficient evidence or reasoning to support the claims they make when explaining phenomena. </a:t>
            </a:r>
          </a:p>
          <a:p>
            <a:pPr marL="467772" lvl="1" indent="-452955">
              <a:spcBef>
                <a:spcPts val="800"/>
              </a:spcBef>
              <a:spcAft>
                <a:spcPts val="1200"/>
              </a:spcAft>
              <a:buClr>
                <a:schemeClr val="accent1"/>
              </a:buClr>
              <a:buFont typeface="Wingdings 2" charset="0"/>
              <a:buChar char=""/>
            </a:pPr>
            <a:r>
              <a:rPr lang="en-US" sz="2667" dirty="0">
                <a:latin typeface="Arial" charset="0"/>
                <a:ea typeface="Arial" charset="0"/>
                <a:cs typeface="Arial" charset="0"/>
              </a:rPr>
              <a:t>Helps students evaluate how the evidence helps answer the scientific question presented in an experiment or reading material</a:t>
            </a:r>
          </a:p>
          <a:p>
            <a:pPr marL="467772" lvl="1" indent="-452955">
              <a:spcBef>
                <a:spcPts val="800"/>
              </a:spcBef>
              <a:spcAft>
                <a:spcPts val="1200"/>
              </a:spcAft>
              <a:buClr>
                <a:schemeClr val="accent1"/>
              </a:buClr>
              <a:buFont typeface="Wingdings 2" charset="0"/>
              <a:buChar char=""/>
            </a:pPr>
            <a:r>
              <a:rPr lang="en-US" sz="2667" dirty="0">
                <a:latin typeface="Arial" charset="0"/>
                <a:ea typeface="Arial" charset="0"/>
                <a:cs typeface="Arial" charset="0"/>
              </a:rPr>
              <a:t>CER framework trains student thinking about looking at data and assists them in making their understanding clear in written responses</a:t>
            </a:r>
          </a:p>
          <a:p>
            <a:pPr marL="467772" lvl="1" indent="-452955">
              <a:spcBef>
                <a:spcPts val="800"/>
              </a:spcBef>
              <a:spcAft>
                <a:spcPts val="1200"/>
              </a:spcAft>
              <a:buClr>
                <a:schemeClr val="accent1"/>
              </a:buClr>
              <a:buFont typeface="Wingdings 2" charset="0"/>
              <a:buChar char=""/>
            </a:pPr>
            <a:r>
              <a:rPr lang="en-US" sz="2667" dirty="0">
                <a:latin typeface="Arial" charset="0"/>
                <a:ea typeface="Arial" charset="0"/>
                <a:cs typeface="Arial" charset="0"/>
              </a:rPr>
              <a:t>Foundation for discourse that all students can engage in</a:t>
            </a:r>
          </a:p>
          <a:p>
            <a:pPr marL="467772" lvl="1" indent="-452955">
              <a:spcBef>
                <a:spcPts val="800"/>
              </a:spcBef>
              <a:spcAft>
                <a:spcPts val="1200"/>
              </a:spcAft>
              <a:buClr>
                <a:schemeClr val="accent1"/>
              </a:buClr>
              <a:buFont typeface="Wingdings 2" charset="0"/>
              <a:buChar char=""/>
            </a:pPr>
            <a:r>
              <a:rPr lang="en-US" sz="2667" dirty="0">
                <a:latin typeface="Arial" charset="0"/>
                <a:ea typeface="Arial" charset="0"/>
                <a:cs typeface="Arial" charset="0"/>
              </a:rPr>
              <a:t>Prepares them to be discerning, thoughtful citizens in the future (we hope!)</a:t>
            </a:r>
          </a:p>
          <a:p>
            <a:pPr marL="0" marR="0" lvl="0" indent="0" algn="l" rtl="0">
              <a:spcBef>
                <a:spcPts val="0"/>
              </a:spcBef>
              <a:buSzPct val="25000"/>
              <a:buNone/>
            </a:pPr>
            <a:endParaRPr lang="en-US" dirty="0"/>
          </a:p>
        </p:txBody>
      </p:sp>
    </p:spTree>
    <p:extLst>
      <p:ext uri="{BB962C8B-B14F-4D97-AF65-F5344CB8AC3E}">
        <p14:creationId xmlns:p14="http://schemas.microsoft.com/office/powerpoint/2010/main" val="1616139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For each DN we have a version that</a:t>
            </a:r>
            <a:r>
              <a:rPr lang="en-US" baseline="0" dirty="0">
                <a:latin typeface="Calibri" charset="0"/>
              </a:rPr>
              <a:t> students can do by hand, but we also want teachers to be able to build students’ quantitative skills and expand to issues of calculating statistics and hypothesis testing. </a:t>
            </a:r>
            <a:endParaRPr lang="en-US" dirty="0">
              <a:latin typeface="Calibri"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a:defRPr/>
            </a:pPr>
            <a:fld id="{99C321DE-17D4-2043-B79E-6FA238B75E16}" type="slidenum">
              <a:rPr lang="en-US" smtClean="0"/>
              <a:pPr>
                <a:defRPr/>
              </a:pPr>
              <a:t>17</a:t>
            </a:fld>
            <a:endParaRPr lang="en-US" dirty="0"/>
          </a:p>
        </p:txBody>
      </p:sp>
    </p:spTree>
    <p:extLst>
      <p:ext uri="{BB962C8B-B14F-4D97-AF65-F5344CB8AC3E}">
        <p14:creationId xmlns:p14="http://schemas.microsoft.com/office/powerpoint/2010/main" val="1456309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t>We are now going to walk through a Data Nugget based on Chelsea and Carleigh’s research. We can keep in mind ways to adapt it to your classrooms. Work in partners. Start by reading the Research Background here. Read in the lens of your students, are there any areas they might get confused? Is this enough information?</a:t>
            </a:r>
          </a:p>
        </p:txBody>
      </p:sp>
      <p:sp>
        <p:nvSpPr>
          <p:cNvPr id="4" name="Slide Number Placeholder 3"/>
          <p:cNvSpPr>
            <a:spLocks noGrp="1"/>
          </p:cNvSpPr>
          <p:nvPr>
            <p:ph type="sldNum" sz="quarter" idx="10"/>
          </p:nvPr>
        </p:nvSpPr>
        <p:spPr/>
        <p:txBody>
          <a:bodyPr/>
          <a:lstStyle/>
          <a:p>
            <a:pPr>
              <a:defRPr/>
            </a:pPr>
            <a:fld id="{D1350A43-2585-DB4C-BE7A-2113D6A2DEBC}" type="slidenum">
              <a:rPr lang="en-US" smtClean="0"/>
              <a:pPr>
                <a:defRPr/>
              </a:pPr>
              <a:t>18</a:t>
            </a:fld>
            <a:endParaRPr lang="en-US"/>
          </a:p>
        </p:txBody>
      </p:sp>
    </p:spTree>
    <p:extLst>
      <p:ext uri="{BB962C8B-B14F-4D97-AF65-F5344CB8AC3E}">
        <p14:creationId xmlns:p14="http://schemas.microsoft.com/office/powerpoint/2010/main" val="1155775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6b14ff64db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6b14ff64db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1" name="Google Shape;101;g6b14ff64db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extLst>
      <p:ext uri="{BB962C8B-B14F-4D97-AF65-F5344CB8AC3E}">
        <p14:creationId xmlns:p14="http://schemas.microsoft.com/office/powerpoint/2010/main" val="909580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C9C712-C341-4347-B62B-A10ED44CB7E3}" type="slidenum">
              <a:rPr lang="en-US" smtClean="0"/>
              <a:t>2</a:t>
            </a:fld>
            <a:endParaRPr lang="en-US"/>
          </a:p>
        </p:txBody>
      </p:sp>
    </p:spTree>
    <p:extLst>
      <p:ext uri="{BB962C8B-B14F-4D97-AF65-F5344CB8AC3E}">
        <p14:creationId xmlns:p14="http://schemas.microsoft.com/office/powerpoint/2010/main" val="2043055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6b15b329b3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6b15b329b3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9" name="Google Shape;109;g6b15b329b3_0_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extLst>
      <p:ext uri="{BB962C8B-B14F-4D97-AF65-F5344CB8AC3E}">
        <p14:creationId xmlns:p14="http://schemas.microsoft.com/office/powerpoint/2010/main" val="1531939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7417c392f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7417c392f3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John Tiedemann and Nikole Andre</a:t>
            </a:r>
            <a:endParaRPr/>
          </a:p>
        </p:txBody>
      </p:sp>
      <p:sp>
        <p:nvSpPr>
          <p:cNvPr id="118" name="Google Shape;118;g7417c392f3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extLst>
      <p:ext uri="{BB962C8B-B14F-4D97-AF65-F5344CB8AC3E}">
        <p14:creationId xmlns:p14="http://schemas.microsoft.com/office/powerpoint/2010/main" val="1130808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6b15b329b3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6b15b329b3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8" name="Google Shape;128;g6b15b329b3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extLst>
      <p:ext uri="{BB962C8B-B14F-4D97-AF65-F5344CB8AC3E}">
        <p14:creationId xmlns:p14="http://schemas.microsoft.com/office/powerpoint/2010/main" val="265343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6b14ff64db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6b14ff64db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Carleigh Engstrom and Nikole Andre</a:t>
            </a:r>
            <a:endParaRPr/>
          </a:p>
        </p:txBody>
      </p:sp>
      <p:sp>
        <p:nvSpPr>
          <p:cNvPr id="138" name="Google Shape;138;g6b14ff64db_0_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extLst>
      <p:ext uri="{BB962C8B-B14F-4D97-AF65-F5344CB8AC3E}">
        <p14:creationId xmlns:p14="http://schemas.microsoft.com/office/powerpoint/2010/main" val="1446556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6b14ff64db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6b14ff64db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6" name="Google Shape;146;g6b14ff64db_0_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614358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6b15b329b3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6b15b329b3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5" name="Google Shape;155;g6b15b329b3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415077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Similar to language literacy, quantitative literacy is a vital set of skills for students and should be promoted throughout K-12 and undergraduate education. QR is the application of mathematical principles using logic to solve problems.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In the context of science, QR covers a variety of skills, including the ability to understand numerical information found in graphs, tables, equations, and descriptive statistics; as well as express coherent and logical thinking about quantitative information (Mayes et al., 2014)</a:t>
            </a:r>
            <a:r>
              <a:rPr lang="en-US" dirty="0">
                <a:effectLst/>
              </a:rPr>
              <a:t>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050" dirty="0">
                <a:solidFill>
                  <a:schemeClr val="bg1">
                    <a:lumMod val="50000"/>
                  </a:schemeClr>
                </a:solidFill>
                <a:latin typeface="Arial" charset="0"/>
                <a:ea typeface="Arial" charset="0"/>
                <a:cs typeface="Arial" charset="0"/>
              </a:rPr>
              <a:t>https://</a:t>
            </a:r>
            <a:r>
              <a:rPr lang="en-US" sz="1050" dirty="0" err="1">
                <a:solidFill>
                  <a:schemeClr val="bg1">
                    <a:lumMod val="50000"/>
                  </a:schemeClr>
                </a:solidFill>
                <a:latin typeface="Arial" charset="0"/>
                <a:ea typeface="Arial" charset="0"/>
                <a:cs typeface="Arial" charset="0"/>
              </a:rPr>
              <a:t>www.aacu.org</a:t>
            </a:r>
            <a:r>
              <a:rPr lang="en-US" sz="1050" dirty="0">
                <a:solidFill>
                  <a:schemeClr val="bg1">
                    <a:lumMod val="50000"/>
                  </a:schemeClr>
                </a:solidFill>
                <a:latin typeface="Arial" charset="0"/>
                <a:ea typeface="Arial" charset="0"/>
                <a:cs typeface="Arial" charset="0"/>
              </a:rPr>
              <a:t>/</a:t>
            </a:r>
            <a:r>
              <a:rPr lang="en-US" sz="1050" dirty="0" err="1">
                <a:solidFill>
                  <a:schemeClr val="bg1">
                    <a:lumMod val="50000"/>
                  </a:schemeClr>
                </a:solidFill>
                <a:latin typeface="Arial" charset="0"/>
                <a:ea typeface="Arial" charset="0"/>
                <a:cs typeface="Arial" charset="0"/>
              </a:rPr>
              <a:t>peerreview</a:t>
            </a:r>
            <a:r>
              <a:rPr lang="en-US" sz="1050" dirty="0">
                <a:solidFill>
                  <a:schemeClr val="bg1">
                    <a:lumMod val="50000"/>
                  </a:schemeClr>
                </a:solidFill>
                <a:latin typeface="Arial" charset="0"/>
                <a:ea typeface="Arial" charset="0"/>
                <a:cs typeface="Arial" charset="0"/>
              </a:rPr>
              <a:t>/2014/summer/</a:t>
            </a:r>
            <a:r>
              <a:rPr lang="en-US" sz="1050" dirty="0" err="1">
                <a:solidFill>
                  <a:schemeClr val="bg1">
                    <a:lumMod val="50000"/>
                  </a:schemeClr>
                </a:solidFill>
                <a:latin typeface="Arial" charset="0"/>
                <a:ea typeface="Arial" charset="0"/>
                <a:cs typeface="Arial" charset="0"/>
              </a:rPr>
              <a:t>elrod</a:t>
            </a:r>
            <a:endParaRPr lang="en-US" sz="1050" dirty="0">
              <a:solidFill>
                <a:schemeClr val="bg1">
                  <a:lumMod val="50000"/>
                </a:schemeClr>
              </a:solidFill>
              <a:latin typeface="Arial" charset="0"/>
              <a:ea typeface="Arial" charset="0"/>
              <a:cs typeface="Arial" charset="0"/>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3</a:t>
            </a:fld>
            <a:endParaRPr lang="en-US" dirty="0"/>
          </a:p>
        </p:txBody>
      </p:sp>
    </p:spTree>
    <p:extLst>
      <p:ext uri="{BB962C8B-B14F-4D97-AF65-F5344CB8AC3E}">
        <p14:creationId xmlns:p14="http://schemas.microsoft.com/office/powerpoint/2010/main" val="2168338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I like these two definitions of QR because they emphasize that QR is not necessarily about complex mathematical skills, but instead the application of simple skills to address complex, real life issues.</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4</a:t>
            </a:fld>
            <a:endParaRPr lang="en-US" dirty="0"/>
          </a:p>
        </p:txBody>
      </p:sp>
    </p:spTree>
    <p:extLst>
      <p:ext uri="{BB962C8B-B14F-4D97-AF65-F5344CB8AC3E}">
        <p14:creationId xmlns:p14="http://schemas.microsoft.com/office/powerpoint/2010/main" val="3796560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latin typeface="Calibri" charset="0"/>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5</a:t>
            </a:fld>
            <a:endParaRPr lang="en-US" dirty="0"/>
          </a:p>
        </p:txBody>
      </p:sp>
    </p:spTree>
    <p:extLst>
      <p:ext uri="{BB962C8B-B14F-4D97-AF65-F5344CB8AC3E}">
        <p14:creationId xmlns:p14="http://schemas.microsoft.com/office/powerpoint/2010/main" val="1028895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rPr>
              <a:t>The challenge we face today is, despite </a:t>
            </a:r>
            <a:r>
              <a:rPr lang="en-US">
                <a:latin typeface="Calibri" charset="0"/>
              </a:rPr>
              <a:t>the importance of QR, students are….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rPr>
              <a:t>QR is becoming increasingly important as data become more commonplace throughout science and society</a:t>
            </a:r>
            <a:endParaRPr lang="en-US" sz="1200" dirty="0">
              <a:latin typeface="Arial"/>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Similarly, with the rapidly expanding role of data in society, educators need to consider the importance of literacy in the context of data.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Arial"/>
              <a:cs typeface="Arial"/>
            </a:endParaRP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6</a:t>
            </a:fld>
            <a:endParaRPr lang="en-US" dirty="0"/>
          </a:p>
        </p:txBody>
      </p:sp>
    </p:spTree>
    <p:extLst>
      <p:ext uri="{BB962C8B-B14F-4D97-AF65-F5344CB8AC3E}">
        <p14:creationId xmlns:p14="http://schemas.microsoft.com/office/powerpoint/2010/main" val="2466895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address this</a:t>
            </a:r>
            <a:r>
              <a:rPr lang="en-US" baseline="0" dirty="0"/>
              <a:t> challenge, science education is undergoing a fundamental shift and increasingly incorporating QR into science. </a:t>
            </a:r>
            <a:r>
              <a:rPr lang="en-US" sz="1200" kern="1200" dirty="0">
                <a:solidFill>
                  <a:schemeClr val="tx1"/>
                </a:solidFill>
                <a:effectLst/>
                <a:latin typeface="+mn-lt"/>
                <a:ea typeface="+mn-ea"/>
                <a:cs typeface="+mn-cs"/>
              </a:rPr>
              <a:t>Educators agree that science should be taught as an active process: instead of students memorizing facts in textbooks, the focus should be placed on students’ ability to generate new knowledge by testing hypotheses and interpreting data (NRC, 2012). In other words, students should learn what it means to be a scientist, and how the scientific process can be used to make arguments from evidence.</a:t>
            </a:r>
            <a:r>
              <a:rPr lang="en-US" dirty="0">
                <a:effectLst/>
              </a:rPr>
              <a:t> </a:t>
            </a:r>
            <a:endParaRPr lang="en-US" dirty="0"/>
          </a:p>
        </p:txBody>
      </p:sp>
      <p:sp>
        <p:nvSpPr>
          <p:cNvPr id="4" name="Slide Number Placeholder 3"/>
          <p:cNvSpPr>
            <a:spLocks noGrp="1"/>
          </p:cNvSpPr>
          <p:nvPr>
            <p:ph type="sldNum" sz="quarter" idx="5"/>
          </p:nvPr>
        </p:nvSpPr>
        <p:spPr/>
        <p:txBody>
          <a:bodyPr/>
          <a:lstStyle/>
          <a:p>
            <a:fld id="{269859A2-7E94-E54B-990A-071F161941E6}" type="slidenum">
              <a:rPr lang="en-US" smtClean="0"/>
              <a:t>7</a:t>
            </a:fld>
            <a:endParaRPr lang="en-US"/>
          </a:p>
        </p:txBody>
      </p:sp>
    </p:spTree>
    <p:extLst>
      <p:ext uri="{BB962C8B-B14F-4D97-AF65-F5344CB8AC3E}">
        <p14:creationId xmlns:p14="http://schemas.microsoft.com/office/powerpoint/2010/main" val="1760080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dirty="0"/>
              <a:t>In particular I will focus on ”engaging in practices”. </a:t>
            </a:r>
            <a:r>
              <a:rPr lang="en-US" altLang="en-US" sz="1200" dirty="0">
                <a:solidFill>
                  <a:srgbClr val="000000"/>
                </a:solidFill>
                <a:latin typeface="Arial" charset="0"/>
                <a:cs typeface="Arial" charset="0"/>
              </a:rPr>
              <a:t>Reveals the nature of science</a:t>
            </a:r>
          </a:p>
          <a:p>
            <a:pPr marL="171450" marR="0" lvl="0" indent="-171450" algn="l" rtl="0">
              <a:spcBef>
                <a:spcPts val="0"/>
              </a:spcBef>
              <a:buSzPct val="25000"/>
              <a:buFont typeface="Arial" panose="020B0604020202020204" pitchFamily="34" charset="0"/>
              <a:buChar char="•"/>
            </a:pPr>
            <a:r>
              <a:rPr lang="en-US" dirty="0"/>
              <a:t>Put the content together with the practice (3D learning)</a:t>
            </a:r>
          </a:p>
          <a:p>
            <a:pPr marL="171450" marR="0" lvl="0" indent="-171450" algn="l" rtl="0">
              <a:spcBef>
                <a:spcPts val="0"/>
              </a:spcBef>
              <a:buSzPct val="25000"/>
              <a:buFont typeface="Arial" panose="020B0604020202020204" pitchFamily="34" charset="0"/>
              <a:buChar char="•"/>
            </a:pPr>
            <a:r>
              <a:rPr lang="en-US" dirty="0"/>
              <a:t>These are things that we want citizens to have</a:t>
            </a:r>
          </a:p>
          <a:p>
            <a:pPr marL="171450" marR="0" lvl="0" indent="-171450" algn="l" defTabSz="4572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altLang="en-US" sz="1200" dirty="0">
                <a:solidFill>
                  <a:srgbClr val="000000"/>
                </a:solidFill>
                <a:latin typeface="Arial" charset="0"/>
                <a:cs typeface="Arial" charset="0"/>
              </a:rPr>
              <a:t>How scientific knowledge is constructed</a:t>
            </a:r>
          </a:p>
          <a:p>
            <a:pPr marL="171450" marR="0" lvl="0" indent="-171450" algn="l" defTabSz="4572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altLang="en-US" sz="1200" dirty="0">
                <a:solidFill>
                  <a:srgbClr val="000000"/>
                </a:solidFill>
                <a:latin typeface="Arial" charset="0"/>
                <a:cs typeface="Arial" charset="0"/>
              </a:rPr>
              <a:t>Introduce authentic data casually but don’t go into it in depth</a:t>
            </a:r>
          </a:p>
        </p:txBody>
      </p:sp>
    </p:spTree>
    <p:extLst>
      <p:ext uri="{BB962C8B-B14F-4D97-AF65-F5344CB8AC3E}">
        <p14:creationId xmlns:p14="http://schemas.microsoft.com/office/powerpoint/2010/main" val="2966353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latin typeface="Calibri" charset="0"/>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9</a:t>
            </a:fld>
            <a:endParaRPr lang="en-US" dirty="0"/>
          </a:p>
        </p:txBody>
      </p:sp>
    </p:spTree>
    <p:extLst>
      <p:ext uri="{BB962C8B-B14F-4D97-AF65-F5344CB8AC3E}">
        <p14:creationId xmlns:p14="http://schemas.microsoft.com/office/powerpoint/2010/main" val="1953162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2" y="593369"/>
            <a:ext cx="8520599" cy="7635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15" name="Shape 15"/>
          <p:cNvSpPr txBox="1">
            <a:spLocks noGrp="1"/>
          </p:cNvSpPr>
          <p:nvPr>
            <p:ph type="body" idx="1"/>
          </p:nvPr>
        </p:nvSpPr>
        <p:spPr>
          <a:xfrm>
            <a:off x="311702" y="1536633"/>
            <a:ext cx="8520599" cy="45552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189"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377"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566"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754"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5943"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131"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32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509"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800"/>
          </a:xfrm>
          <a:prstGeom prst="rect">
            <a:avLst/>
          </a:prstGeom>
          <a:noFill/>
          <a:ln>
            <a:noFill/>
          </a:ln>
        </p:spPr>
        <p:txBody>
          <a:bodyPr lIns="91425" tIns="91425" rIns="91425" bIns="91425" anchor="ctr" anchorCtr="0">
            <a:noAutofit/>
          </a:bodyPr>
          <a:lstStyle/>
          <a:p>
            <a:pPr>
              <a:buClr>
                <a:srgbClr val="000000"/>
              </a:buClr>
              <a:buSzPct val="25000"/>
            </a:pPr>
            <a:fld id="{00000000-1234-1234-1234-123412341234}" type="slidenum">
              <a:rPr lang="en-US" sz="1400" smtClean="0"/>
              <a:pPr>
                <a:buClr>
                  <a:srgbClr val="000000"/>
                </a:buClr>
                <a:buSzPct val="25000"/>
              </a:pPr>
              <a:t>‹#›</a:t>
            </a:fld>
            <a:endParaRPr lang="en-US" sz="1400" dirty="0"/>
          </a:p>
        </p:txBody>
      </p:sp>
    </p:spTree>
    <p:extLst>
      <p:ext uri="{BB962C8B-B14F-4D97-AF65-F5344CB8AC3E}">
        <p14:creationId xmlns:p14="http://schemas.microsoft.com/office/powerpoint/2010/main" val="630148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p:nvPr/>
        </p:nvSpPr>
        <p:spPr>
          <a:xfrm>
            <a:off x="0" y="1042680"/>
            <a:ext cx="5971207" cy="581532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 name="Google Shape;90;p13"/>
          <p:cNvSpPr/>
          <p:nvPr/>
        </p:nvSpPr>
        <p:spPr>
          <a:xfrm>
            <a:off x="0" y="157163"/>
            <a:ext cx="9144000" cy="914400"/>
          </a:xfrm>
          <a:prstGeom prst="rect">
            <a:avLst/>
          </a:prstGeom>
          <a:solidFill>
            <a:srgbClr val="121D0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 name="Google Shape;91;p13"/>
          <p:cNvSpPr txBox="1"/>
          <p:nvPr/>
        </p:nvSpPr>
        <p:spPr>
          <a:xfrm>
            <a:off x="0" y="233320"/>
            <a:ext cx="9143999"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a:solidFill>
                  <a:srgbClr val="FFFFFF"/>
                </a:solidFill>
                <a:latin typeface="Arial"/>
                <a:ea typeface="Arial"/>
                <a:cs typeface="Arial"/>
                <a:sym typeface="Arial"/>
              </a:rPr>
              <a:t> </a:t>
            </a:r>
            <a:endParaRPr/>
          </a:p>
          <a:p>
            <a:pPr marL="0" marR="0" lvl="0" indent="0" algn="ctr" rtl="0">
              <a:spcBef>
                <a:spcPts val="0"/>
              </a:spcBef>
              <a:spcAft>
                <a:spcPts val="0"/>
              </a:spcAft>
              <a:buNone/>
            </a:pPr>
            <a:r>
              <a:rPr lang="en-US" sz="4400" b="1">
                <a:solidFill>
                  <a:srgbClr val="FFFFFF"/>
                </a:solidFill>
                <a:latin typeface="Arial"/>
                <a:ea typeface="Arial"/>
                <a:cs typeface="Arial"/>
                <a:sym typeface="Arial"/>
              </a:rPr>
              <a:t>Let’s complete a Data Nugget!</a:t>
            </a:r>
            <a:endParaRPr/>
          </a:p>
          <a:p>
            <a:pPr marL="0" marR="0" lvl="0" indent="0" algn="ctr" rtl="0">
              <a:spcBef>
                <a:spcPts val="0"/>
              </a:spcBef>
              <a:spcAft>
                <a:spcPts val="0"/>
              </a:spcAft>
              <a:buNone/>
            </a:pPr>
            <a:r>
              <a:rPr lang="en-US" sz="5400" b="1">
                <a:latin typeface="Arial"/>
                <a:ea typeface="Arial"/>
                <a:cs typeface="Arial"/>
                <a:sym typeface="Arial"/>
              </a:rPr>
              <a:t>_  </a:t>
            </a:r>
            <a:endParaRPr sz="5400" b="1">
              <a:latin typeface="Arial"/>
              <a:ea typeface="Arial"/>
              <a:cs typeface="Arial"/>
              <a:sym typeface="Arial"/>
            </a:endParaRPr>
          </a:p>
        </p:txBody>
      </p:sp>
      <p:pic>
        <p:nvPicPr>
          <p:cNvPr id="92" name="Google Shape;92;p13"/>
          <p:cNvPicPr preferRelativeResize="0"/>
          <p:nvPr/>
        </p:nvPicPr>
        <p:blipFill rotWithShape="1">
          <a:blip r:embed="rId3" cstate="hqprint">
            <a:alphaModFix/>
            <a:extLst>
              <a:ext uri="{28A0092B-C50C-407E-A947-70E740481C1C}">
                <a14:useLocalDpi xmlns:a14="http://schemas.microsoft.com/office/drawing/2010/main"/>
              </a:ext>
            </a:extLst>
          </a:blip>
          <a:srcRect b="30929"/>
          <a:stretch/>
        </p:blipFill>
        <p:spPr>
          <a:xfrm>
            <a:off x="384950" y="1163449"/>
            <a:ext cx="8419875" cy="1679225"/>
          </a:xfrm>
          <a:prstGeom prst="rect">
            <a:avLst/>
          </a:prstGeom>
          <a:noFill/>
          <a:ln>
            <a:noFill/>
          </a:ln>
        </p:spPr>
      </p:pic>
      <p:pic>
        <p:nvPicPr>
          <p:cNvPr id="93" name="Google Shape;93;p13"/>
          <p:cNvPicPr preferRelativeResize="0"/>
          <p:nvPr/>
        </p:nvPicPr>
        <p:blipFill>
          <a:blip r:embed="rId4">
            <a:alphaModFix/>
          </a:blip>
          <a:stretch>
            <a:fillRect/>
          </a:stretch>
        </p:blipFill>
        <p:spPr>
          <a:xfrm>
            <a:off x="6631200" y="4066175"/>
            <a:ext cx="1861224" cy="2791826"/>
          </a:xfrm>
          <a:prstGeom prst="rect">
            <a:avLst/>
          </a:prstGeom>
          <a:noFill/>
          <a:ln>
            <a:noFill/>
          </a:ln>
        </p:spPr>
      </p:pic>
      <p:sp>
        <p:nvSpPr>
          <p:cNvPr id="94" name="Google Shape;94;p13"/>
          <p:cNvSpPr txBox="1"/>
          <p:nvPr/>
        </p:nvSpPr>
        <p:spPr>
          <a:xfrm>
            <a:off x="1" y="2634400"/>
            <a:ext cx="9143998" cy="85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dirty="0">
                <a:latin typeface="Calibri"/>
                <a:ea typeface="Calibri"/>
                <a:cs typeface="Calibri"/>
                <a:sym typeface="Calibri"/>
              </a:rPr>
              <a:t>Fishy origins</a:t>
            </a:r>
            <a:endParaRPr sz="3000" b="1" dirty="0">
              <a:latin typeface="Calibri"/>
              <a:ea typeface="Calibri"/>
              <a:cs typeface="Calibri"/>
              <a:sym typeface="Calibri"/>
            </a:endParaRPr>
          </a:p>
        </p:txBody>
      </p:sp>
      <p:sp>
        <p:nvSpPr>
          <p:cNvPr id="95" name="Google Shape;95;p13"/>
          <p:cNvSpPr txBox="1"/>
          <p:nvPr/>
        </p:nvSpPr>
        <p:spPr>
          <a:xfrm>
            <a:off x="164225" y="3146325"/>
            <a:ext cx="8640600" cy="85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latin typeface="Calibri"/>
                <a:ea typeface="Calibri"/>
                <a:cs typeface="Calibri"/>
                <a:sym typeface="Calibri"/>
              </a:rPr>
              <a:t>Featured Scientists: Carleigh Engstrom, Chelsea Barreto, Megan Phifer-Rixey, and John Tiedemann from Monmouth University</a:t>
            </a:r>
            <a:endParaRPr sz="2000" b="1">
              <a:latin typeface="Calibri"/>
              <a:ea typeface="Calibri"/>
              <a:cs typeface="Calibri"/>
              <a:sym typeface="Calibri"/>
            </a:endParaRPr>
          </a:p>
        </p:txBody>
      </p:sp>
      <p:pic>
        <p:nvPicPr>
          <p:cNvPr id="96" name="Google Shape;96;p13"/>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2897487" y="4066175"/>
            <a:ext cx="3394799" cy="2791825"/>
          </a:xfrm>
          <a:prstGeom prst="rect">
            <a:avLst/>
          </a:prstGeom>
          <a:noFill/>
          <a:ln>
            <a:noFill/>
          </a:ln>
        </p:spPr>
      </p:pic>
      <p:pic>
        <p:nvPicPr>
          <p:cNvPr id="97" name="Google Shape;97;p13"/>
          <p:cNvPicPr preferRelativeResize="0"/>
          <p:nvPr/>
        </p:nvPicPr>
        <p:blipFill>
          <a:blip r:embed="rId6">
            <a:alphaModFix/>
          </a:blip>
          <a:stretch>
            <a:fillRect/>
          </a:stretch>
        </p:blipFill>
        <p:spPr>
          <a:xfrm>
            <a:off x="494545" y="4066170"/>
            <a:ext cx="2064017" cy="2791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F1F6BA-EF91-4344-B654-DF0E93A51864}"/>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1" y="0"/>
            <a:ext cx="9144000" cy="1664403"/>
          </a:xfrm>
          <a:prstGeom prst="rect">
            <a:avLst/>
          </a:prstGeom>
        </p:spPr>
      </p:pic>
      <p:sp>
        <p:nvSpPr>
          <p:cNvPr id="5" name="Rectangle 3"/>
          <p:cNvSpPr txBox="1">
            <a:spLocks noChangeArrowheads="1"/>
          </p:cNvSpPr>
          <p:nvPr/>
        </p:nvSpPr>
        <p:spPr>
          <a:xfrm>
            <a:off x="196850" y="1866629"/>
            <a:ext cx="8947150" cy="4041775"/>
          </a:xfrm>
          <a:prstGeom prst="rect">
            <a:avLst/>
          </a:prstGeom>
        </p:spPr>
        <p:txBody>
          <a:bodyPr lIns="91438" tIns="45719" rIns="91438" bIns="45719"/>
          <a:lstStyle/>
          <a:p>
            <a:pPr marL="342891" indent="-342891">
              <a:spcBef>
                <a:spcPts val="2000"/>
              </a:spcBef>
              <a:buClr>
                <a:srgbClr val="660066"/>
              </a:buClr>
              <a:buFont typeface="Wingdings 2" pitchFamily="18" charset="2"/>
              <a:buChar char=""/>
              <a:defRPr/>
            </a:pPr>
            <a:r>
              <a:rPr lang="en-US" sz="2800" dirty="0">
                <a:latin typeface="Arial"/>
                <a:ea typeface="+mn-ea"/>
                <a:cs typeface="Arial"/>
              </a:rPr>
              <a:t>Free activities that bring real data into the classroom, along with all its messiness and complexity</a:t>
            </a:r>
          </a:p>
          <a:p>
            <a:pPr marL="342891" indent="-342891">
              <a:spcBef>
                <a:spcPts val="2000"/>
              </a:spcBef>
              <a:buClr>
                <a:srgbClr val="660066"/>
              </a:buClr>
              <a:buFont typeface="Wingdings 2" pitchFamily="18" charset="2"/>
              <a:buChar char=""/>
              <a:defRPr/>
            </a:pPr>
            <a:r>
              <a:rPr lang="en-US" sz="2800" dirty="0">
                <a:latin typeface="Arial"/>
                <a:ea typeface="+mn-ea"/>
                <a:cs typeface="Arial"/>
              </a:rPr>
              <a:t>Based on </a:t>
            </a:r>
            <a:r>
              <a:rPr lang="en-US" sz="2800" dirty="0">
                <a:latin typeface="Arial"/>
                <a:cs typeface="Arial"/>
              </a:rPr>
              <a:t>contemporary research</a:t>
            </a:r>
          </a:p>
          <a:p>
            <a:pPr marL="342891" indent="-342891">
              <a:spcBef>
                <a:spcPts val="2000"/>
              </a:spcBef>
              <a:buClr>
                <a:srgbClr val="660066"/>
              </a:buClr>
              <a:buFont typeface="Wingdings 2" pitchFamily="18" charset="2"/>
              <a:buChar char=""/>
              <a:defRPr/>
            </a:pPr>
            <a:r>
              <a:rPr lang="en-US" sz="2800" dirty="0">
                <a:latin typeface="Arial"/>
                <a:cs typeface="Arial"/>
              </a:rPr>
              <a:t>Guide students through the entire process of science, including data analysis &amp; interpretation</a:t>
            </a:r>
          </a:p>
          <a:p>
            <a:pPr marL="342891" indent="-342891">
              <a:spcBef>
                <a:spcPts val="2000"/>
              </a:spcBef>
              <a:buClr>
                <a:srgbClr val="660066"/>
              </a:buClr>
              <a:buFont typeface="Wingdings 2" pitchFamily="18" charset="2"/>
              <a:buChar char=""/>
              <a:defRPr/>
            </a:pPr>
            <a:r>
              <a:rPr lang="en-US" sz="2800" dirty="0">
                <a:latin typeface="Arial"/>
                <a:cs typeface="Arial"/>
              </a:rPr>
              <a:t>Follow familiar template, but provide flexibility through teacher notes and suggested discussions</a:t>
            </a:r>
            <a:endParaRPr lang="en-US" sz="2800" dirty="0">
              <a:latin typeface="Arial"/>
              <a:ea typeface="+mn-ea"/>
              <a:cs typeface="Arial"/>
            </a:endParaRPr>
          </a:p>
        </p:txBody>
      </p:sp>
      <p:sp>
        <p:nvSpPr>
          <p:cNvPr id="31747"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endParaRPr lang="en-US" altLang="en-US" sz="1800"/>
          </a:p>
        </p:txBody>
      </p:sp>
      <p:sp>
        <p:nvSpPr>
          <p:cNvPr id="2" name="TextBox 1"/>
          <p:cNvSpPr txBox="1"/>
          <p:nvPr/>
        </p:nvSpPr>
        <p:spPr>
          <a:xfrm>
            <a:off x="4407408" y="6180693"/>
            <a:ext cx="4736592" cy="615950"/>
          </a:xfrm>
          <a:prstGeom prst="rect">
            <a:avLst/>
          </a:prstGeom>
          <a:noFill/>
        </p:spPr>
        <p:txBody>
          <a:bodyPr wrap="square" lIns="121917" tIns="60958" rIns="121917" bIns="60958">
            <a:spAutoFit/>
          </a:bodyPr>
          <a:lstStyle/>
          <a:p>
            <a:pPr algn="r">
              <a:defRPr/>
            </a:pPr>
            <a:r>
              <a:rPr lang="en-US" sz="3200" u="sng" dirty="0">
                <a:solidFill>
                  <a:schemeClr val="accent5"/>
                </a:solidFill>
                <a:latin typeface="Arial"/>
                <a:ea typeface="ＭＳ Ｐゴシック" charset="0"/>
                <a:cs typeface="Arial"/>
              </a:rPr>
              <a:t>http://datanuggets.org</a:t>
            </a:r>
          </a:p>
        </p:txBody>
      </p:sp>
      <p:cxnSp>
        <p:nvCxnSpPr>
          <p:cNvPr id="7" name="Straight Connector 6">
            <a:extLst>
              <a:ext uri="{FF2B5EF4-FFF2-40B4-BE49-F238E27FC236}">
                <a16:creationId xmlns:a16="http://schemas.microsoft.com/office/drawing/2014/main" id="{A89E8363-06A8-E84B-B98B-64FE4B8561D9}"/>
              </a:ext>
            </a:extLst>
          </p:cNvPr>
          <p:cNvCxnSpPr/>
          <p:nvPr/>
        </p:nvCxnSpPr>
        <p:spPr>
          <a:xfrm>
            <a:off x="-1" y="1664403"/>
            <a:ext cx="914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09FED543-4512-AC4C-9583-4D5D15B00A35}"/>
              </a:ext>
            </a:extLst>
          </p:cNvPr>
          <p:cNvSpPr txBox="1"/>
          <p:nvPr/>
        </p:nvSpPr>
        <p:spPr>
          <a:xfrm>
            <a:off x="0" y="6488668"/>
            <a:ext cx="4407408" cy="369332"/>
          </a:xfrm>
          <a:prstGeom prst="rect">
            <a:avLst/>
          </a:prstGeom>
          <a:noFill/>
        </p:spPr>
        <p:txBody>
          <a:bodyPr wrap="square" rtlCol="0">
            <a:spAutoFit/>
          </a:bodyPr>
          <a:lstStyle/>
          <a:p>
            <a:r>
              <a:rPr lang="en-US" dirty="0" err="1">
                <a:latin typeface="Arial" panose="020B0604020202020204" pitchFamily="34" charset="0"/>
                <a:cs typeface="Arial" panose="020B0604020202020204" pitchFamily="34" charset="0"/>
              </a:rPr>
              <a:t>Schultheis</a:t>
            </a:r>
            <a:r>
              <a:rPr lang="en-US" dirty="0">
                <a:latin typeface="Arial" panose="020B0604020202020204" pitchFamily="34" charset="0"/>
                <a:cs typeface="Arial" panose="020B0604020202020204" pitchFamily="34" charset="0"/>
              </a:rPr>
              <a:t> &amp; </a:t>
            </a:r>
            <a:r>
              <a:rPr lang="en-US" dirty="0" err="1">
                <a:latin typeface="Arial" panose="020B0604020202020204" pitchFamily="34" charset="0"/>
                <a:cs typeface="Arial" panose="020B0604020202020204" pitchFamily="34" charset="0"/>
              </a:rPr>
              <a:t>Kjelvik</a:t>
            </a:r>
            <a:r>
              <a:rPr lang="en-US" dirty="0">
                <a:latin typeface="Arial" panose="020B0604020202020204" pitchFamily="34" charset="0"/>
                <a:cs typeface="Arial" panose="020B0604020202020204" pitchFamily="34" charset="0"/>
              </a:rPr>
              <a:t> 2015</a:t>
            </a:r>
          </a:p>
        </p:txBody>
      </p:sp>
      <p:pic>
        <p:nvPicPr>
          <p:cNvPr id="13" name="Picture 1">
            <a:extLst>
              <a:ext uri="{FF2B5EF4-FFF2-40B4-BE49-F238E27FC236}">
                <a16:creationId xmlns:a16="http://schemas.microsoft.com/office/drawing/2014/main" id="{F22C7217-6ED4-524E-B9E9-6C880E1406A4}"/>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652570" y="-318562"/>
            <a:ext cx="6035709" cy="2185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0887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71682" y="1616364"/>
            <a:ext cx="7480300" cy="4813300"/>
          </a:xfrm>
          <a:prstGeom prst="rect">
            <a:avLst/>
          </a:prstGeom>
        </p:spPr>
      </p:pic>
      <p:sp>
        <p:nvSpPr>
          <p:cNvPr id="7" name="Rectangle 6">
            <a:extLst>
              <a:ext uri="{FF2B5EF4-FFF2-40B4-BE49-F238E27FC236}">
                <a16:creationId xmlns:a16="http://schemas.microsoft.com/office/drawing/2014/main" id="{752B67DC-2A0E-DF42-9E6F-0DF8218136C4}"/>
              </a:ext>
            </a:extLst>
          </p:cNvPr>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itle 1">
            <a:extLst>
              <a:ext uri="{FF2B5EF4-FFF2-40B4-BE49-F238E27FC236}">
                <a16:creationId xmlns:a16="http://schemas.microsoft.com/office/drawing/2014/main" id="{48CFB3BE-8969-EB40-A077-7AB8C57D449D}"/>
              </a:ext>
            </a:extLst>
          </p:cNvPr>
          <p:cNvSpPr txBox="1">
            <a:spLocks/>
          </p:cNvSpPr>
          <p:nvPr/>
        </p:nvSpPr>
        <p:spPr bwMode="auto">
          <a:xfrm>
            <a:off x="0" y="381000"/>
            <a:ext cx="9143999"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4800" b="1" dirty="0">
                <a:ln w="3175" cmpd="sng">
                  <a:noFill/>
                  <a:prstDash val="solid"/>
                </a:ln>
                <a:solidFill>
                  <a:srgbClr val="FFFFFF"/>
                </a:solidFill>
                <a:latin typeface="Arial"/>
                <a:cs typeface="Arial"/>
              </a:rPr>
              <a:t>Data Nugget development</a:t>
            </a:r>
          </a:p>
          <a:p>
            <a:pPr eaLnBrk="1" hangingPunct="1">
              <a:defRPr/>
            </a:pPr>
            <a:endParaRPr lang="en-US" sz="5400" b="1" dirty="0">
              <a:ln w="3175" cmpd="sng">
                <a:noFill/>
                <a:prstDash val="solid"/>
              </a:ln>
              <a:noFill/>
              <a:latin typeface="Arial"/>
              <a:cs typeface="Arial"/>
            </a:endParaRPr>
          </a:p>
        </p:txBody>
      </p:sp>
    </p:spTree>
    <p:extLst>
      <p:ext uri="{BB962C8B-B14F-4D97-AF65-F5344CB8AC3E}">
        <p14:creationId xmlns:p14="http://schemas.microsoft.com/office/powerpoint/2010/main" val="4098694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9" name="Rectangle 8">
            <a:extLst>
              <a:ext uri="{FF2B5EF4-FFF2-40B4-BE49-F238E27FC236}">
                <a16:creationId xmlns:a16="http://schemas.microsoft.com/office/drawing/2014/main" id="{63D85EFA-0DC0-DF4F-B395-CEBD6E5C078A}"/>
              </a:ext>
            </a:extLst>
          </p:cNvPr>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itle 1">
            <a:extLst>
              <a:ext uri="{FF2B5EF4-FFF2-40B4-BE49-F238E27FC236}">
                <a16:creationId xmlns:a16="http://schemas.microsoft.com/office/drawing/2014/main" id="{B40CA2AD-0C06-6D4B-83D4-7C3997F984E4}"/>
              </a:ext>
            </a:extLst>
          </p:cNvPr>
          <p:cNvSpPr txBox="1">
            <a:spLocks/>
          </p:cNvSpPr>
          <p:nvPr/>
        </p:nvSpPr>
        <p:spPr bwMode="auto">
          <a:xfrm>
            <a:off x="0" y="381000"/>
            <a:ext cx="9143999"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4800" b="1" dirty="0">
                <a:ln w="3175" cmpd="sng">
                  <a:noFill/>
                  <a:prstDash val="solid"/>
                </a:ln>
                <a:solidFill>
                  <a:srgbClr val="FFFFFF"/>
                </a:solidFill>
                <a:latin typeface="Arial"/>
                <a:cs typeface="Arial"/>
              </a:rPr>
              <a:t>Research background</a:t>
            </a:r>
          </a:p>
          <a:p>
            <a:pPr eaLnBrk="1" hangingPunct="1">
              <a:defRPr/>
            </a:pPr>
            <a:r>
              <a:rPr lang="en-US" sz="5400" b="1" dirty="0">
                <a:ln w="3175" cmpd="sng">
                  <a:noFill/>
                  <a:prstDash val="solid"/>
                </a:ln>
                <a:noFill/>
                <a:latin typeface="Arial"/>
                <a:cs typeface="Arial"/>
              </a:rPr>
              <a:t>_  </a:t>
            </a:r>
          </a:p>
        </p:txBody>
      </p:sp>
      <p:sp>
        <p:nvSpPr>
          <p:cNvPr id="5" name="Rectangle 3">
            <a:extLst>
              <a:ext uri="{FF2B5EF4-FFF2-40B4-BE49-F238E27FC236}">
                <a16:creationId xmlns:a16="http://schemas.microsoft.com/office/drawing/2014/main" id="{89A89363-4A2B-F74C-9348-D55A4B346A24}"/>
              </a:ext>
            </a:extLst>
          </p:cNvPr>
          <p:cNvSpPr txBox="1">
            <a:spLocks noChangeArrowheads="1"/>
          </p:cNvSpPr>
          <p:nvPr/>
        </p:nvSpPr>
        <p:spPr>
          <a:xfrm>
            <a:off x="4457551" y="1491996"/>
            <a:ext cx="4686449" cy="5093208"/>
          </a:xfrm>
          <a:prstGeom prst="rect">
            <a:avLst/>
          </a:prstGeom>
        </p:spPr>
        <p:txBody>
          <a:bodyPr lIns="91438" tIns="45719" rIns="91438" bIns="45719"/>
          <a:lstStyle/>
          <a:p>
            <a:pPr marL="342891" indent="-342891">
              <a:spcBef>
                <a:spcPts val="2000"/>
              </a:spcBef>
              <a:buClr>
                <a:srgbClr val="660066"/>
              </a:buClr>
              <a:buFont typeface="Wingdings 2" pitchFamily="18" charset="2"/>
              <a:buChar char=""/>
              <a:defRPr/>
            </a:pPr>
            <a:r>
              <a:rPr lang="en-US" sz="2800" dirty="0">
                <a:latin typeface="Arial"/>
                <a:cs typeface="Arial"/>
              </a:rPr>
              <a:t>Introduce research and subject area</a:t>
            </a:r>
          </a:p>
          <a:p>
            <a:pPr marL="342891" indent="-342891">
              <a:spcBef>
                <a:spcPts val="2000"/>
              </a:spcBef>
              <a:buClr>
                <a:srgbClr val="660066"/>
              </a:buClr>
              <a:buFont typeface="Wingdings 2" pitchFamily="18" charset="2"/>
              <a:buChar char=""/>
              <a:defRPr/>
            </a:pPr>
            <a:r>
              <a:rPr lang="en-US" sz="2800" dirty="0">
                <a:latin typeface="Arial"/>
                <a:cs typeface="Arial"/>
              </a:rPr>
              <a:t>Relate topic to students’ experiences</a:t>
            </a:r>
          </a:p>
          <a:p>
            <a:pPr marL="342891" indent="-342891">
              <a:spcBef>
                <a:spcPts val="2000"/>
              </a:spcBef>
              <a:buClr>
                <a:srgbClr val="660066"/>
              </a:buClr>
              <a:buFont typeface="Wingdings 2" pitchFamily="18" charset="2"/>
              <a:buChar char=""/>
              <a:defRPr/>
            </a:pPr>
            <a:r>
              <a:rPr lang="en-US" sz="2800" dirty="0">
                <a:latin typeface="Arial"/>
                <a:cs typeface="Arial"/>
              </a:rPr>
              <a:t>Written in story format to engage reader</a:t>
            </a:r>
          </a:p>
          <a:p>
            <a:pPr marL="342891" indent="-342891">
              <a:spcBef>
                <a:spcPts val="2000"/>
              </a:spcBef>
              <a:buClr>
                <a:srgbClr val="660066"/>
              </a:buClr>
              <a:buFont typeface="Wingdings 2" pitchFamily="18" charset="2"/>
              <a:buChar char=""/>
              <a:defRPr/>
            </a:pPr>
            <a:endParaRPr lang="en-US" sz="2800" dirty="0">
              <a:latin typeface="Arial"/>
              <a:cs typeface="Arial"/>
            </a:endParaRPr>
          </a:p>
          <a:p>
            <a:pPr marL="342891" indent="-342891">
              <a:spcBef>
                <a:spcPts val="2000"/>
              </a:spcBef>
              <a:buClr>
                <a:srgbClr val="660066"/>
              </a:buClr>
              <a:buFont typeface="Wingdings 2" pitchFamily="18" charset="2"/>
              <a:buChar char=""/>
              <a:defRPr/>
            </a:pPr>
            <a:endParaRPr lang="en-US" sz="2800" dirty="0">
              <a:latin typeface="Arial"/>
              <a:cs typeface="Arial"/>
            </a:endParaRPr>
          </a:p>
          <a:p>
            <a:pPr marL="342891" indent="-342891">
              <a:spcBef>
                <a:spcPts val="2000"/>
              </a:spcBef>
              <a:buClr>
                <a:srgbClr val="660066"/>
              </a:buClr>
              <a:buFont typeface="Wingdings 2" pitchFamily="18" charset="2"/>
              <a:buChar char=""/>
              <a:defRPr/>
            </a:pPr>
            <a:endParaRPr lang="en-US" sz="2800" dirty="0">
              <a:latin typeface="Arial"/>
              <a:cs typeface="Arial"/>
            </a:endParaRPr>
          </a:p>
        </p:txBody>
      </p:sp>
      <p:pic>
        <p:nvPicPr>
          <p:cNvPr id="3" name="Picture 2">
            <a:extLst>
              <a:ext uri="{FF2B5EF4-FFF2-40B4-BE49-F238E27FC236}">
                <a16:creationId xmlns:a16="http://schemas.microsoft.com/office/drawing/2014/main" id="{4740CC68-779A-744E-839F-EC8E8A4F31A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466"/>
          <a:stretch/>
        </p:blipFill>
        <p:spPr>
          <a:xfrm>
            <a:off x="0" y="1219200"/>
            <a:ext cx="4305152" cy="5638800"/>
          </a:xfrm>
          <a:prstGeom prst="rect">
            <a:avLst/>
          </a:prstGeom>
        </p:spPr>
      </p:pic>
      <p:sp>
        <p:nvSpPr>
          <p:cNvPr id="2" name="Rectangle 1">
            <a:extLst>
              <a:ext uri="{FF2B5EF4-FFF2-40B4-BE49-F238E27FC236}">
                <a16:creationId xmlns:a16="http://schemas.microsoft.com/office/drawing/2014/main" id="{CB9850F8-5D5A-7146-8DFF-DA8EE9BDBDB9}"/>
              </a:ext>
            </a:extLst>
          </p:cNvPr>
          <p:cNvSpPr/>
          <p:nvPr/>
        </p:nvSpPr>
        <p:spPr>
          <a:xfrm>
            <a:off x="318051" y="4766782"/>
            <a:ext cx="8468139" cy="187504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1">
            <a:extLst>
              <a:ext uri="{FF2B5EF4-FFF2-40B4-BE49-F238E27FC236}">
                <a16:creationId xmlns:a16="http://schemas.microsoft.com/office/drawing/2014/main" id="{5C0566AE-FA50-DD43-9D3B-4A4A5A5B433D}"/>
              </a:ext>
            </a:extLst>
          </p:cNvPr>
          <p:cNvPicPr>
            <a:picLocks noChangeAspect="1"/>
          </p:cNvPicPr>
          <p:nvPr/>
        </p:nvPicPr>
        <p:blipFill>
          <a:blip r:embed="rId4" cstate="print">
            <a:extLst>
              <a:ext uri="{28A0092B-C50C-407E-A947-70E740481C1C}">
                <a14:useLocalDpi xmlns:a14="http://schemas.microsoft.com/office/drawing/2010/main"/>
              </a:ext>
            </a:extLst>
          </a:blip>
          <a:srcRect l="21481" r="21678"/>
          <a:stretch>
            <a:fillRect/>
          </a:stretch>
        </p:blipFill>
        <p:spPr bwMode="auto">
          <a:xfrm>
            <a:off x="159542" y="4766782"/>
            <a:ext cx="8824913"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32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01B423-3BEE-1042-8BCB-EC03F00B3D45}"/>
              </a:ext>
            </a:extLst>
          </p:cNvPr>
          <p:cNvPicPr>
            <a:picLocks noChangeAspect="1"/>
          </p:cNvPicPr>
          <p:nvPr/>
        </p:nvPicPr>
        <p:blipFill>
          <a:blip r:embed="rId3"/>
          <a:stretch>
            <a:fillRect/>
          </a:stretch>
        </p:blipFill>
        <p:spPr>
          <a:xfrm>
            <a:off x="1540082" y="-5592"/>
            <a:ext cx="3390210" cy="2267203"/>
          </a:xfrm>
          <a:prstGeom prst="rect">
            <a:avLst/>
          </a:prstGeom>
          <a:noFill/>
          <a:ln w="12700">
            <a:solidFill>
              <a:schemeClr val="tx1"/>
            </a:solidFill>
            <a:miter lim="800000"/>
            <a:headEnd/>
            <a:tailEnd/>
          </a:ln>
        </p:spPr>
      </p:pic>
      <p:pic>
        <p:nvPicPr>
          <p:cNvPr id="43009" name="Picture 15" descr="Alison Coring Callitris.JPG.jpe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70388" y="0"/>
            <a:ext cx="2143125" cy="28575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43011" name="Picture 3" descr="IMG_1559.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0"/>
            <a:ext cx="2489200" cy="2154238"/>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43012" name="Picture 10" descr="ArnoIneAndArno_5.22_5.23.10_David 119.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4344988"/>
            <a:ext cx="3351213" cy="251301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43016" name="Picture 13" descr="Everett Miller.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370388" y="2833688"/>
            <a:ext cx="2012950" cy="1511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3" name="Picture 2">
            <a:extLst>
              <a:ext uri="{FF2B5EF4-FFF2-40B4-BE49-F238E27FC236}">
                <a16:creationId xmlns:a16="http://schemas.microsoft.com/office/drawing/2014/main" id="{8101DF54-4B82-C14F-BE24-779C67406E5E}"/>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541"/>
          <a:stretch/>
        </p:blipFill>
        <p:spPr>
          <a:xfrm>
            <a:off x="6378576" y="3935896"/>
            <a:ext cx="2765424" cy="2922104"/>
          </a:xfrm>
          <a:prstGeom prst="rect">
            <a:avLst/>
          </a:prstGeom>
          <a:noFill/>
          <a:ln w="12700">
            <a:solidFill>
              <a:schemeClr val="tx1"/>
            </a:solidFill>
            <a:miter lim="800000"/>
            <a:headEnd/>
            <a:tailEnd/>
          </a:ln>
        </p:spPr>
      </p:pic>
      <p:pic>
        <p:nvPicPr>
          <p:cNvPr id="5" name="Picture 4">
            <a:extLst>
              <a:ext uri="{FF2B5EF4-FFF2-40B4-BE49-F238E27FC236}">
                <a16:creationId xmlns:a16="http://schemas.microsoft.com/office/drawing/2014/main" id="{6EE1FEC0-7357-CC4A-BD62-EEBD5A83BEC0}"/>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378576" y="0"/>
            <a:ext cx="2787580" cy="3951617"/>
          </a:xfrm>
          <a:prstGeom prst="rect">
            <a:avLst/>
          </a:prstGeom>
          <a:noFill/>
          <a:ln w="12700">
            <a:solidFill>
              <a:schemeClr val="tx1"/>
            </a:solidFill>
            <a:miter lim="800000"/>
            <a:headEnd/>
            <a:tailEnd/>
          </a:ln>
        </p:spPr>
      </p:pic>
      <p:pic>
        <p:nvPicPr>
          <p:cNvPr id="7" name="Picture 6">
            <a:extLst>
              <a:ext uri="{FF2B5EF4-FFF2-40B4-BE49-F238E27FC236}">
                <a16:creationId xmlns:a16="http://schemas.microsoft.com/office/drawing/2014/main" id="{6E4941DD-8853-A647-9832-F8E98140F608}"/>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3301345" y="4344988"/>
            <a:ext cx="3077231" cy="2513012"/>
          </a:xfrm>
          <a:prstGeom prst="rect">
            <a:avLst/>
          </a:prstGeom>
          <a:noFill/>
          <a:ln w="12700">
            <a:solidFill>
              <a:schemeClr val="tx1"/>
            </a:solidFill>
            <a:miter lim="800000"/>
            <a:headEnd/>
            <a:tailEnd/>
          </a:ln>
        </p:spPr>
      </p:pic>
      <p:pic>
        <p:nvPicPr>
          <p:cNvPr id="43014" name="Picture 14" descr="Hilborn chinook chignik04.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0" y="2159002"/>
            <a:ext cx="2922104" cy="2191578"/>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9" name="Picture 8">
            <a:extLst>
              <a:ext uri="{FF2B5EF4-FFF2-40B4-BE49-F238E27FC236}">
                <a16:creationId xmlns:a16="http://schemas.microsoft.com/office/drawing/2014/main" id="{C45F14C2-17B4-F341-BA38-9D3C6AB6D73A}"/>
              </a:ext>
            </a:extLst>
          </p:cNvPr>
          <p:cNvPicPr>
            <a:picLocks noChangeAspect="1"/>
          </p:cNvPicPr>
          <p:nvPr/>
        </p:nvPicPr>
        <p:blipFill>
          <a:blip r:embed="rId12"/>
          <a:stretch>
            <a:fillRect/>
          </a:stretch>
        </p:blipFill>
        <p:spPr>
          <a:xfrm>
            <a:off x="2729864" y="2154238"/>
            <a:ext cx="1635761" cy="2190750"/>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4251209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046112_10155120009003572_7115761657866559433_n.jpg">
            <a:extLst>
              <a:ext uri="{FF2B5EF4-FFF2-40B4-BE49-F238E27FC236}">
                <a16:creationId xmlns:a16="http://schemas.microsoft.com/office/drawing/2014/main" id="{256D70D1-BA61-5048-8D19-CBFBB1DBE9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71391" y="1206027"/>
            <a:ext cx="4472609" cy="5651973"/>
          </a:xfrm>
          <a:prstGeom prst="rect">
            <a:avLst/>
          </a:prstGeom>
        </p:spPr>
      </p:pic>
      <p:sp>
        <p:nvSpPr>
          <p:cNvPr id="4" name="Rectangle 3">
            <a:extLst>
              <a:ext uri="{FF2B5EF4-FFF2-40B4-BE49-F238E27FC236}">
                <a16:creationId xmlns:a16="http://schemas.microsoft.com/office/drawing/2014/main" id="{32F24841-5C3A-3440-B651-F5AB1D257386}"/>
              </a:ext>
            </a:extLst>
          </p:cNvPr>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a:extLst>
              <a:ext uri="{FF2B5EF4-FFF2-40B4-BE49-F238E27FC236}">
                <a16:creationId xmlns:a16="http://schemas.microsoft.com/office/drawing/2014/main" id="{63F353A3-EEC0-164B-B00D-B9B631EF0542}"/>
              </a:ext>
            </a:extLst>
          </p:cNvPr>
          <p:cNvSpPr txBox="1">
            <a:spLocks/>
          </p:cNvSpPr>
          <p:nvPr/>
        </p:nvSpPr>
        <p:spPr bwMode="auto">
          <a:xfrm>
            <a:off x="0" y="381000"/>
            <a:ext cx="9143999"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4800" b="1" dirty="0">
                <a:ln w="3175" cmpd="sng">
                  <a:noFill/>
                  <a:prstDash val="solid"/>
                </a:ln>
                <a:solidFill>
                  <a:srgbClr val="FFFFFF"/>
                </a:solidFill>
                <a:latin typeface="Arial"/>
                <a:cs typeface="Arial"/>
              </a:rPr>
              <a:t>Data analysis</a:t>
            </a:r>
          </a:p>
          <a:p>
            <a:pPr eaLnBrk="1" hangingPunct="1">
              <a:defRPr/>
            </a:pPr>
            <a:r>
              <a:rPr lang="en-US" sz="5400" b="1" dirty="0">
                <a:ln w="3175" cmpd="sng">
                  <a:noFill/>
                  <a:prstDash val="solid"/>
                </a:ln>
                <a:noFill/>
                <a:latin typeface="Arial"/>
                <a:cs typeface="Arial"/>
              </a:rPr>
              <a:t>_  </a:t>
            </a:r>
          </a:p>
        </p:txBody>
      </p:sp>
      <p:pic>
        <p:nvPicPr>
          <p:cNvPr id="7" name="Picture 6">
            <a:extLst>
              <a:ext uri="{FF2B5EF4-FFF2-40B4-BE49-F238E27FC236}">
                <a16:creationId xmlns:a16="http://schemas.microsoft.com/office/drawing/2014/main" id="{EBC57BE7-347F-E747-A4F7-563CBCB39165}"/>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169336" y="1443538"/>
            <a:ext cx="4332719" cy="3923592"/>
          </a:xfrm>
          <a:prstGeom prst="rect">
            <a:avLst/>
          </a:prstGeom>
          <a:noFill/>
          <a:ln>
            <a:noFill/>
          </a:ln>
        </p:spPr>
      </p:pic>
    </p:spTree>
    <p:extLst>
      <p:ext uri="{BB962C8B-B14F-4D97-AF65-F5344CB8AC3E}">
        <p14:creationId xmlns:p14="http://schemas.microsoft.com/office/powerpoint/2010/main" val="1296920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p:cNvPicPr>
          <p:nvPr/>
        </p:nvPicPr>
        <p:blipFill>
          <a:blip r:embed="rId3" cstate="print">
            <a:extLst>
              <a:ext uri="{28A0092B-C50C-407E-A947-70E740481C1C}">
                <a14:useLocalDpi xmlns:a14="http://schemas.microsoft.com/office/drawing/2010/main"/>
              </a:ext>
            </a:extLst>
          </a:blip>
          <a:srcRect l="20583" r="20706"/>
          <a:stretch>
            <a:fillRect/>
          </a:stretch>
        </p:blipFill>
        <p:spPr bwMode="auto">
          <a:xfrm>
            <a:off x="226218" y="2054721"/>
            <a:ext cx="8691562"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a:xfrm>
            <a:off x="184975" y="5026521"/>
            <a:ext cx="8342799" cy="1632696"/>
          </a:xfrm>
          <a:prstGeom prst="rect">
            <a:avLst/>
          </a:prstGeom>
        </p:spPr>
        <p:txBody>
          <a:bodyPr>
            <a:normAutofit/>
          </a:bodyPr>
          <a:lstStyle/>
          <a:p>
            <a:pPr marL="800100" lvl="1" indent="-342900">
              <a:spcBef>
                <a:spcPts val="2000"/>
              </a:spcBef>
              <a:buClr>
                <a:schemeClr val="accent1"/>
              </a:buClr>
              <a:buFont typeface="Wingdings 2" pitchFamily="18" charset="2"/>
              <a:buChar char=""/>
              <a:defRPr/>
            </a:pPr>
            <a:r>
              <a:rPr lang="en-US" sz="2200" dirty="0">
                <a:latin typeface="Arial"/>
                <a:cs typeface="Arial"/>
              </a:rPr>
              <a:t>Increasingly challenges students over time (across semester or grades)</a:t>
            </a:r>
            <a:endParaRPr lang="en-US" sz="2200" dirty="0">
              <a:latin typeface="Arial"/>
              <a:ea typeface="+mn-ea"/>
              <a:cs typeface="Arial"/>
            </a:endParaRPr>
          </a:p>
          <a:p>
            <a:pPr marL="800100" lvl="1" indent="-342900" fontAlgn="auto">
              <a:spcBef>
                <a:spcPts val="2000"/>
              </a:spcBef>
              <a:spcAft>
                <a:spcPts val="0"/>
              </a:spcAft>
              <a:buClr>
                <a:schemeClr val="accent1"/>
              </a:buClr>
              <a:buFont typeface="Wingdings 2" pitchFamily="18" charset="2"/>
              <a:buChar char=""/>
              <a:defRPr/>
            </a:pPr>
            <a:r>
              <a:rPr lang="en-US" sz="2200" dirty="0">
                <a:latin typeface="Arial"/>
                <a:ea typeface="+mn-ea"/>
                <a:cs typeface="Arial"/>
              </a:rPr>
              <a:t>Allows for differentiated instruction and scaffolding</a:t>
            </a:r>
          </a:p>
        </p:txBody>
      </p:sp>
      <p:sp>
        <p:nvSpPr>
          <p:cNvPr id="7" name="Rectangle 6">
            <a:extLst>
              <a:ext uri="{FF2B5EF4-FFF2-40B4-BE49-F238E27FC236}">
                <a16:creationId xmlns:a16="http://schemas.microsoft.com/office/drawing/2014/main" id="{DF74B745-4E1E-EF47-BC5C-23CEE795AF83}"/>
              </a:ext>
            </a:extLst>
          </p:cNvPr>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1">
            <a:extLst>
              <a:ext uri="{FF2B5EF4-FFF2-40B4-BE49-F238E27FC236}">
                <a16:creationId xmlns:a16="http://schemas.microsoft.com/office/drawing/2014/main" id="{D44A2F30-670F-2245-9321-10CE47F35119}"/>
              </a:ext>
            </a:extLst>
          </p:cNvPr>
          <p:cNvSpPr txBox="1">
            <a:spLocks/>
          </p:cNvSpPr>
          <p:nvPr/>
        </p:nvSpPr>
        <p:spPr bwMode="auto">
          <a:xfrm>
            <a:off x="0" y="381000"/>
            <a:ext cx="9143999"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4800" b="1" dirty="0">
                <a:ln w="3175" cmpd="sng">
                  <a:noFill/>
                  <a:prstDash val="solid"/>
                </a:ln>
                <a:solidFill>
                  <a:srgbClr val="FFFFFF"/>
                </a:solidFill>
                <a:latin typeface="Arial"/>
                <a:cs typeface="Arial"/>
              </a:rPr>
              <a:t>Data visualization</a:t>
            </a:r>
          </a:p>
          <a:p>
            <a:pPr eaLnBrk="1" hangingPunct="1">
              <a:defRPr/>
            </a:pPr>
            <a:r>
              <a:rPr lang="en-US" sz="5400" b="1" dirty="0">
                <a:ln w="3175" cmpd="sng">
                  <a:noFill/>
                  <a:prstDash val="solid"/>
                </a:ln>
                <a:noFill/>
                <a:latin typeface="Arial"/>
                <a:cs typeface="Arial"/>
              </a:rPr>
              <a:t>_  </a:t>
            </a:r>
          </a:p>
        </p:txBody>
      </p:sp>
      <p:sp>
        <p:nvSpPr>
          <p:cNvPr id="2" name="TextBox 1">
            <a:extLst>
              <a:ext uri="{FF2B5EF4-FFF2-40B4-BE49-F238E27FC236}">
                <a16:creationId xmlns:a16="http://schemas.microsoft.com/office/drawing/2014/main" id="{4313AF94-6CAE-3249-91E8-22DA4A5482E7}"/>
              </a:ext>
            </a:extLst>
          </p:cNvPr>
          <p:cNvSpPr txBox="1"/>
          <p:nvPr/>
        </p:nvSpPr>
        <p:spPr>
          <a:xfrm>
            <a:off x="0" y="1481549"/>
            <a:ext cx="9144000"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Graphing levels</a:t>
            </a:r>
          </a:p>
        </p:txBody>
      </p:sp>
    </p:spTree>
    <p:extLst>
      <p:ext uri="{BB962C8B-B14F-4D97-AF65-F5344CB8AC3E}">
        <p14:creationId xmlns:p14="http://schemas.microsoft.com/office/powerpoint/2010/main" val="142083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9" name="Rectangle 8">
            <a:extLst>
              <a:ext uri="{FF2B5EF4-FFF2-40B4-BE49-F238E27FC236}">
                <a16:creationId xmlns:a16="http://schemas.microsoft.com/office/drawing/2014/main" id="{63D85EFA-0DC0-DF4F-B395-CEBD6E5C078A}"/>
              </a:ext>
            </a:extLst>
          </p:cNvPr>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itle 1">
            <a:extLst>
              <a:ext uri="{FF2B5EF4-FFF2-40B4-BE49-F238E27FC236}">
                <a16:creationId xmlns:a16="http://schemas.microsoft.com/office/drawing/2014/main" id="{B40CA2AD-0C06-6D4B-83D4-7C3997F984E4}"/>
              </a:ext>
            </a:extLst>
          </p:cNvPr>
          <p:cNvSpPr txBox="1">
            <a:spLocks/>
          </p:cNvSpPr>
          <p:nvPr/>
        </p:nvSpPr>
        <p:spPr bwMode="auto">
          <a:xfrm>
            <a:off x="0" y="381000"/>
            <a:ext cx="9143999"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4800" b="1" dirty="0">
                <a:ln w="3175" cmpd="sng">
                  <a:noFill/>
                  <a:prstDash val="solid"/>
                </a:ln>
                <a:solidFill>
                  <a:srgbClr val="FFFFFF"/>
                </a:solidFill>
                <a:latin typeface="Arial"/>
                <a:cs typeface="Arial"/>
              </a:rPr>
              <a:t>Constructing explanations</a:t>
            </a:r>
          </a:p>
          <a:p>
            <a:pPr eaLnBrk="1" hangingPunct="1">
              <a:defRPr/>
            </a:pPr>
            <a:r>
              <a:rPr lang="en-US" sz="5400" b="1" dirty="0">
                <a:ln w="3175" cmpd="sng">
                  <a:noFill/>
                  <a:prstDash val="solid"/>
                </a:ln>
                <a:noFill/>
                <a:latin typeface="Arial"/>
                <a:cs typeface="Arial"/>
              </a:rPr>
              <a:t>_  </a:t>
            </a:r>
          </a:p>
        </p:txBody>
      </p:sp>
      <p:sp>
        <p:nvSpPr>
          <p:cNvPr id="5" name="Rectangle 3">
            <a:extLst>
              <a:ext uri="{FF2B5EF4-FFF2-40B4-BE49-F238E27FC236}">
                <a16:creationId xmlns:a16="http://schemas.microsoft.com/office/drawing/2014/main" id="{89A89363-4A2B-F74C-9348-D55A4B346A24}"/>
              </a:ext>
            </a:extLst>
          </p:cNvPr>
          <p:cNvSpPr txBox="1">
            <a:spLocks noChangeArrowheads="1"/>
          </p:cNvSpPr>
          <p:nvPr/>
        </p:nvSpPr>
        <p:spPr>
          <a:xfrm>
            <a:off x="152399" y="1536192"/>
            <a:ext cx="4686449" cy="5093208"/>
          </a:xfrm>
          <a:prstGeom prst="rect">
            <a:avLst/>
          </a:prstGeom>
        </p:spPr>
        <p:txBody>
          <a:bodyPr lIns="91438" tIns="45719" rIns="91438" bIns="45719"/>
          <a:lstStyle/>
          <a:p>
            <a:pPr marL="342891" indent="-342891">
              <a:spcBef>
                <a:spcPts val="2000"/>
              </a:spcBef>
              <a:buClr>
                <a:srgbClr val="660066"/>
              </a:buClr>
              <a:buFont typeface="Wingdings 2" pitchFamily="18" charset="2"/>
              <a:buChar char=""/>
              <a:defRPr/>
            </a:pPr>
            <a:r>
              <a:rPr lang="en-US" sz="2800" dirty="0">
                <a:latin typeface="Arial"/>
                <a:cs typeface="Arial"/>
              </a:rPr>
              <a:t>C-E-R framework to help students use data as evidence to support claims</a:t>
            </a:r>
          </a:p>
          <a:p>
            <a:pPr marL="342891" indent="-342891">
              <a:spcBef>
                <a:spcPts val="2000"/>
              </a:spcBef>
              <a:buClr>
                <a:srgbClr val="660066"/>
              </a:buClr>
              <a:buFont typeface="Wingdings 2" pitchFamily="18" charset="2"/>
              <a:buChar char=""/>
              <a:defRPr/>
            </a:pPr>
            <a:r>
              <a:rPr lang="en-US" sz="2800" dirty="0">
                <a:latin typeface="Arial"/>
                <a:cs typeface="Arial"/>
              </a:rPr>
              <a:t>Scaffolds student writing and provides expectations</a:t>
            </a:r>
          </a:p>
          <a:p>
            <a:pPr marL="342891" indent="-342891">
              <a:spcBef>
                <a:spcPts val="2000"/>
              </a:spcBef>
              <a:buClr>
                <a:srgbClr val="660066"/>
              </a:buClr>
              <a:buFont typeface="Wingdings 2" pitchFamily="18" charset="2"/>
              <a:buChar char=""/>
              <a:defRPr/>
            </a:pPr>
            <a:r>
              <a:rPr lang="en-US" sz="2800" dirty="0">
                <a:latin typeface="Arial"/>
                <a:cs typeface="Arial"/>
              </a:rPr>
              <a:t>Provides foundation for discourse</a:t>
            </a:r>
          </a:p>
          <a:p>
            <a:pPr marL="342891" indent="-342891">
              <a:spcBef>
                <a:spcPts val="2000"/>
              </a:spcBef>
              <a:buClr>
                <a:srgbClr val="660066"/>
              </a:buClr>
              <a:buFont typeface="Wingdings 2" pitchFamily="18" charset="2"/>
              <a:buChar char=""/>
              <a:defRPr/>
            </a:pPr>
            <a:endParaRPr lang="en-US" sz="2800" dirty="0">
              <a:latin typeface="Arial"/>
              <a:cs typeface="Arial"/>
            </a:endParaRPr>
          </a:p>
        </p:txBody>
      </p:sp>
      <p:sp>
        <p:nvSpPr>
          <p:cNvPr id="6" name="TextBox 5">
            <a:extLst>
              <a:ext uri="{FF2B5EF4-FFF2-40B4-BE49-F238E27FC236}">
                <a16:creationId xmlns:a16="http://schemas.microsoft.com/office/drawing/2014/main" id="{64D7BFC3-7039-1F4E-9C34-619BC67F2D0C}"/>
              </a:ext>
            </a:extLst>
          </p:cNvPr>
          <p:cNvSpPr txBox="1"/>
          <p:nvPr/>
        </p:nvSpPr>
        <p:spPr>
          <a:xfrm>
            <a:off x="0" y="6488668"/>
            <a:ext cx="523036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McNeill et al. 2006, McNeill &amp; </a:t>
            </a:r>
            <a:r>
              <a:rPr lang="en-US" dirty="0" err="1">
                <a:latin typeface="Arial" panose="020B0604020202020204" pitchFamily="34" charset="0"/>
                <a:cs typeface="Arial" panose="020B0604020202020204" pitchFamily="34" charset="0"/>
              </a:rPr>
              <a:t>Krajcik</a:t>
            </a:r>
            <a:r>
              <a:rPr lang="en-US" dirty="0">
                <a:latin typeface="Arial" panose="020B0604020202020204" pitchFamily="34" charset="0"/>
                <a:cs typeface="Arial" panose="020B0604020202020204" pitchFamily="34" charset="0"/>
              </a:rPr>
              <a:t> 2008</a:t>
            </a:r>
          </a:p>
        </p:txBody>
      </p:sp>
      <p:pic>
        <p:nvPicPr>
          <p:cNvPr id="3" name="Picture 2">
            <a:extLst>
              <a:ext uri="{FF2B5EF4-FFF2-40B4-BE49-F238E27FC236}">
                <a16:creationId xmlns:a16="http://schemas.microsoft.com/office/drawing/2014/main" id="{923CA09E-4F0B-7D47-BDE1-CED5B9542D6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91246" y="1219200"/>
            <a:ext cx="4152753" cy="5638800"/>
          </a:xfrm>
          <a:prstGeom prst="rect">
            <a:avLst/>
          </a:prstGeom>
        </p:spPr>
      </p:pic>
    </p:spTree>
    <p:extLst>
      <p:ext uri="{BB962C8B-B14F-4D97-AF65-F5344CB8AC3E}">
        <p14:creationId xmlns:p14="http://schemas.microsoft.com/office/powerpoint/2010/main" val="2927896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3-25 at 10.14.26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94171"/>
            <a:ext cx="9144000" cy="1696325"/>
          </a:xfrm>
          <a:prstGeom prst="rect">
            <a:avLst/>
          </a:prstGeom>
        </p:spPr>
      </p:pic>
      <p:pic>
        <p:nvPicPr>
          <p:cNvPr id="2" name="Picture 1" descr="Screen Shot 2017-07-03 at 10.18.39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270431"/>
            <a:ext cx="9144000" cy="6262805"/>
          </a:xfrm>
          <a:prstGeom prst="rect">
            <a:avLst/>
          </a:prstGeom>
        </p:spPr>
      </p:pic>
      <p:sp>
        <p:nvSpPr>
          <p:cNvPr id="7" name="Rectangle 6">
            <a:extLst>
              <a:ext uri="{FF2B5EF4-FFF2-40B4-BE49-F238E27FC236}">
                <a16:creationId xmlns:a16="http://schemas.microsoft.com/office/drawing/2014/main" id="{EE243002-8BCC-AF4F-9E5E-6BF60AF30E81}"/>
              </a:ext>
            </a:extLst>
          </p:cNvPr>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itle 1">
            <a:extLst>
              <a:ext uri="{FF2B5EF4-FFF2-40B4-BE49-F238E27FC236}">
                <a16:creationId xmlns:a16="http://schemas.microsoft.com/office/drawing/2014/main" id="{589AD80A-2E93-8A4A-A7A9-EFFD359BC891}"/>
              </a:ext>
            </a:extLst>
          </p:cNvPr>
          <p:cNvSpPr txBox="1">
            <a:spLocks/>
          </p:cNvSpPr>
          <p:nvPr/>
        </p:nvSpPr>
        <p:spPr bwMode="auto">
          <a:xfrm>
            <a:off x="0" y="381000"/>
            <a:ext cx="9143999"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4800" b="1" dirty="0">
                <a:ln w="3175" cmpd="sng">
                  <a:noFill/>
                  <a:prstDash val="solid"/>
                </a:ln>
                <a:solidFill>
                  <a:srgbClr val="FFFFFF"/>
                </a:solidFill>
                <a:latin typeface="Arial"/>
                <a:cs typeface="Arial"/>
              </a:rPr>
              <a:t>Next steps</a:t>
            </a:r>
          </a:p>
          <a:p>
            <a:pPr eaLnBrk="1" hangingPunct="1">
              <a:defRPr/>
            </a:pPr>
            <a:r>
              <a:rPr lang="en-US" sz="5400" b="1" dirty="0">
                <a:ln w="3175" cmpd="sng">
                  <a:noFill/>
                  <a:prstDash val="solid"/>
                </a:ln>
                <a:noFill/>
                <a:latin typeface="Arial"/>
                <a:cs typeface="Arial"/>
              </a:rPr>
              <a:t>_  </a:t>
            </a:r>
          </a:p>
        </p:txBody>
      </p:sp>
    </p:spTree>
    <p:extLst>
      <p:ext uri="{BB962C8B-B14F-4D97-AF65-F5344CB8AC3E}">
        <p14:creationId xmlns:p14="http://schemas.microsoft.com/office/powerpoint/2010/main" val="1253620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42680"/>
            <a:ext cx="5971207" cy="581532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157163"/>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p:cNvSpPr txBox="1">
            <a:spLocks/>
          </p:cNvSpPr>
          <p:nvPr/>
        </p:nvSpPr>
        <p:spPr bwMode="auto">
          <a:xfrm>
            <a:off x="0" y="233320"/>
            <a:ext cx="9143999"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b="1" dirty="0">
                <a:ln w="3175" cmpd="sng">
                  <a:noFill/>
                  <a:prstDash val="solid"/>
                </a:ln>
                <a:solidFill>
                  <a:srgbClr val="FFFFFF"/>
                </a:solidFill>
                <a:latin typeface="Arial"/>
                <a:cs typeface="Arial"/>
              </a:rPr>
              <a:t>Let’s complete a Data Nugget!</a:t>
            </a:r>
          </a:p>
          <a:p>
            <a:pPr eaLnBrk="1" hangingPunct="1">
              <a:defRPr/>
            </a:pPr>
            <a:r>
              <a:rPr lang="en-US" sz="5400" b="1" dirty="0">
                <a:ln w="3175" cmpd="sng">
                  <a:noFill/>
                  <a:prstDash val="solid"/>
                </a:ln>
                <a:noFill/>
                <a:latin typeface="Arial"/>
                <a:cs typeface="Arial"/>
              </a:rPr>
              <a:t>_  </a:t>
            </a:r>
          </a:p>
        </p:txBody>
      </p:sp>
      <p:pic>
        <p:nvPicPr>
          <p:cNvPr id="7" name="Picture 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62054" y="1303853"/>
            <a:ext cx="8419890" cy="1712761"/>
          </a:xfrm>
          <a:prstGeom prst="rect">
            <a:avLst/>
          </a:prstGeom>
        </p:spPr>
      </p:pic>
      <p:sp>
        <p:nvSpPr>
          <p:cNvPr id="11" name="5-Point Star 10">
            <a:extLst>
              <a:ext uri="{FF2B5EF4-FFF2-40B4-BE49-F238E27FC236}">
                <a16:creationId xmlns:a16="http://schemas.microsoft.com/office/drawing/2014/main" id="{6FC60353-5C0F-FD47-B749-FD0A7219F6F2}"/>
              </a:ext>
            </a:extLst>
          </p:cNvPr>
          <p:cNvSpPr/>
          <p:nvPr/>
        </p:nvSpPr>
        <p:spPr>
          <a:xfrm>
            <a:off x="610084" y="3248905"/>
            <a:ext cx="3059084" cy="2726574"/>
          </a:xfrm>
          <a:prstGeom prst="star5">
            <a:avLst>
              <a:gd name="adj" fmla="val 27923"/>
              <a:gd name="hf" fmla="val 105146"/>
              <a:gd name="vf" fmla="val 110557"/>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5DF56A9-9B1F-4544-A8DF-BE0CA32FEF32}"/>
              </a:ext>
            </a:extLst>
          </p:cNvPr>
          <p:cNvSpPr txBox="1"/>
          <p:nvPr/>
        </p:nvSpPr>
        <p:spPr>
          <a:xfrm>
            <a:off x="1383168" y="4175533"/>
            <a:ext cx="1512916" cy="1200329"/>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Name that Data Nugget!</a:t>
            </a:r>
          </a:p>
        </p:txBody>
      </p:sp>
      <p:pic>
        <p:nvPicPr>
          <p:cNvPr id="3" name="Picture 2">
            <a:extLst>
              <a:ext uri="{FF2B5EF4-FFF2-40B4-BE49-F238E27FC236}">
                <a16:creationId xmlns:a16="http://schemas.microsoft.com/office/drawing/2014/main" id="{837E2DC6-8DC7-934E-AF7B-32FA55B4A2B2}"/>
              </a:ext>
            </a:extLst>
          </p:cNvPr>
          <p:cNvPicPr>
            <a:picLocks noChangeAspect="1"/>
          </p:cNvPicPr>
          <p:nvPr/>
        </p:nvPicPr>
        <p:blipFill>
          <a:blip r:embed="rId4"/>
          <a:stretch>
            <a:fillRect/>
          </a:stretch>
        </p:blipFill>
        <p:spPr>
          <a:xfrm>
            <a:off x="4019444" y="3435479"/>
            <a:ext cx="4762500" cy="2540000"/>
          </a:xfrm>
          <a:prstGeom prst="rect">
            <a:avLst/>
          </a:prstGeom>
        </p:spPr>
      </p:pic>
    </p:spTree>
    <p:extLst>
      <p:ext uri="{BB962C8B-B14F-4D97-AF65-F5344CB8AC3E}">
        <p14:creationId xmlns:p14="http://schemas.microsoft.com/office/powerpoint/2010/main" val="601828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4"/>
          <p:cNvPicPr preferRelativeResize="0"/>
          <p:nvPr/>
        </p:nvPicPr>
        <p:blipFill>
          <a:blip r:embed="rId3">
            <a:alphaModFix/>
          </a:blip>
          <a:stretch>
            <a:fillRect/>
          </a:stretch>
        </p:blipFill>
        <p:spPr>
          <a:xfrm>
            <a:off x="0" y="0"/>
            <a:ext cx="4493996" cy="6858000"/>
          </a:xfrm>
          <a:prstGeom prst="rect">
            <a:avLst/>
          </a:prstGeom>
          <a:noFill/>
          <a:ln>
            <a:noFill/>
          </a:ln>
        </p:spPr>
      </p:pic>
      <p:pic>
        <p:nvPicPr>
          <p:cNvPr id="104" name="Google Shape;104;p14"/>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5659324" y="668074"/>
            <a:ext cx="2766451" cy="5238047"/>
          </a:xfrm>
          <a:prstGeom prst="rect">
            <a:avLst/>
          </a:prstGeom>
          <a:noFill/>
          <a:ln>
            <a:noFill/>
          </a:ln>
        </p:spPr>
      </p:pic>
      <p:sp>
        <p:nvSpPr>
          <p:cNvPr id="105" name="Google Shape;105;p14"/>
          <p:cNvSpPr/>
          <p:nvPr/>
        </p:nvSpPr>
        <p:spPr>
          <a:xfrm>
            <a:off x="7889625" y="2752550"/>
            <a:ext cx="615000" cy="566100"/>
          </a:xfrm>
          <a:prstGeom prst="star5">
            <a:avLst>
              <a:gd name="adj" fmla="val 19098"/>
              <a:gd name="hf" fmla="val 105146"/>
              <a:gd name="vf" fmla="val 110557"/>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itle 1"/>
          <p:cNvSpPr txBox="1">
            <a:spLocks/>
          </p:cNvSpPr>
          <p:nvPr/>
        </p:nvSpPr>
        <p:spPr bwMode="auto">
          <a:xfrm>
            <a:off x="0" y="381000"/>
            <a:ext cx="9143999"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4800" b="1" dirty="0">
                <a:ln w="3175" cmpd="sng">
                  <a:noFill/>
                  <a:prstDash val="solid"/>
                </a:ln>
                <a:solidFill>
                  <a:srgbClr val="FFFFFF"/>
                </a:solidFill>
                <a:latin typeface="Arial"/>
                <a:cs typeface="Arial"/>
              </a:rPr>
              <a:t>Workshop Logistics &amp; Goals</a:t>
            </a:r>
          </a:p>
          <a:p>
            <a:pPr eaLnBrk="1" hangingPunct="1">
              <a:defRPr/>
            </a:pPr>
            <a:r>
              <a:rPr lang="en-US" sz="5400" b="1" dirty="0">
                <a:ln w="3175" cmpd="sng">
                  <a:noFill/>
                  <a:prstDash val="solid"/>
                </a:ln>
                <a:noFill/>
                <a:latin typeface="Arial"/>
                <a:cs typeface="Arial"/>
              </a:rPr>
              <a:t>_  </a:t>
            </a:r>
          </a:p>
        </p:txBody>
      </p:sp>
      <p:sp>
        <p:nvSpPr>
          <p:cNvPr id="13" name="Rectangle 3"/>
          <p:cNvSpPr txBox="1">
            <a:spLocks noChangeArrowheads="1"/>
          </p:cNvSpPr>
          <p:nvPr/>
        </p:nvSpPr>
        <p:spPr>
          <a:xfrm>
            <a:off x="457200" y="1984375"/>
            <a:ext cx="8126413" cy="2057400"/>
          </a:xfrm>
          <a:prstGeom prst="rect">
            <a:avLst/>
          </a:prstGeom>
        </p:spPr>
        <p:txBody>
          <a:bodyPr>
            <a:normAutofit/>
          </a:bodyPr>
          <a:lstStyle/>
          <a:p>
            <a:pPr algn="ctr" fontAlgn="auto">
              <a:spcBef>
                <a:spcPts val="2000"/>
              </a:spcBef>
              <a:spcAft>
                <a:spcPts val="0"/>
              </a:spcAft>
              <a:buClr>
                <a:srgbClr val="660066"/>
              </a:buClr>
              <a:defRPr/>
            </a:pPr>
            <a:endParaRPr lang="en-US" sz="3200" dirty="0">
              <a:solidFill>
                <a:schemeClr val="tx1">
                  <a:lumMod val="65000"/>
                  <a:lumOff val="35000"/>
                </a:schemeClr>
              </a:solidFill>
              <a:latin typeface="Arial"/>
              <a:ea typeface="+mn-ea"/>
              <a:cs typeface="Arial"/>
            </a:endParaRPr>
          </a:p>
        </p:txBody>
      </p:sp>
      <p:sp>
        <p:nvSpPr>
          <p:cNvPr id="15365" name="TextBox 11"/>
          <p:cNvSpPr txBox="1">
            <a:spLocks noChangeArrowheads="1"/>
          </p:cNvSpPr>
          <p:nvPr/>
        </p:nvSpPr>
        <p:spPr bwMode="auto">
          <a:xfrm>
            <a:off x="6858000" y="523875"/>
            <a:ext cx="2209800" cy="193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u="sng">
              <a:latin typeface="Arial" charset="0"/>
            </a:endParaRPr>
          </a:p>
          <a:p>
            <a:pPr eaLnBrk="1" hangingPunct="1"/>
            <a:endParaRPr lang="en-US" u="sng">
              <a:latin typeface="Arial" charset="0"/>
            </a:endParaRPr>
          </a:p>
          <a:p>
            <a:pPr eaLnBrk="1" hangingPunct="1"/>
            <a:endParaRPr lang="en-US" u="sng">
              <a:latin typeface="Arial" charset="0"/>
            </a:endParaRPr>
          </a:p>
          <a:p>
            <a:pPr eaLnBrk="1" hangingPunct="1"/>
            <a:endParaRPr lang="en-US" u="sng">
              <a:latin typeface="Arial" charset="0"/>
            </a:endParaRPr>
          </a:p>
          <a:p>
            <a:pPr eaLnBrk="1" hangingPunct="1"/>
            <a:endParaRPr lang="en-US">
              <a:latin typeface="Arial" charset="0"/>
            </a:endParaRPr>
          </a:p>
        </p:txBody>
      </p:sp>
      <p:sp>
        <p:nvSpPr>
          <p:cNvPr id="7" name="Rectangle 3"/>
          <p:cNvSpPr txBox="1">
            <a:spLocks noChangeArrowheads="1"/>
          </p:cNvSpPr>
          <p:nvPr/>
        </p:nvSpPr>
        <p:spPr bwMode="auto">
          <a:xfrm>
            <a:off x="228600" y="1367692"/>
            <a:ext cx="8686800" cy="5337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800100" indent="-3429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800"/>
              </a:spcBef>
              <a:spcAft>
                <a:spcPts val="1200"/>
              </a:spcAft>
              <a:buClr>
                <a:schemeClr val="accent1"/>
              </a:buClr>
              <a:buFont typeface="Wingdings 2" charset="0"/>
              <a:buChar char=""/>
            </a:pPr>
            <a:r>
              <a:rPr lang="en-US" sz="3200" dirty="0">
                <a:latin typeface="Arial" charset="0"/>
                <a:cs typeface="Arial" charset="0"/>
              </a:rPr>
              <a:t>Short introduction to Data Nuggets</a:t>
            </a:r>
          </a:p>
          <a:p>
            <a:pPr eaLnBrk="1" hangingPunct="1">
              <a:spcBef>
                <a:spcPts val="800"/>
              </a:spcBef>
              <a:spcAft>
                <a:spcPts val="1200"/>
              </a:spcAft>
              <a:buClr>
                <a:schemeClr val="accent1"/>
              </a:buClr>
              <a:buFont typeface="Wingdings 2" charset="0"/>
              <a:buChar char=""/>
            </a:pPr>
            <a:r>
              <a:rPr lang="en-US" sz="3200" dirty="0">
                <a:latin typeface="Arial" charset="0"/>
                <a:cs typeface="Arial" charset="0"/>
              </a:rPr>
              <a:t>Walk through Data Nugget based on striped bass research</a:t>
            </a:r>
          </a:p>
          <a:p>
            <a:pPr eaLnBrk="1" hangingPunct="1">
              <a:spcBef>
                <a:spcPts val="800"/>
              </a:spcBef>
              <a:spcAft>
                <a:spcPts val="1200"/>
              </a:spcAft>
              <a:buClr>
                <a:schemeClr val="accent1"/>
              </a:buClr>
              <a:buFont typeface="Wingdings 2" charset="0"/>
              <a:buChar char=""/>
            </a:pPr>
            <a:r>
              <a:rPr lang="en-US" sz="3200" dirty="0">
                <a:latin typeface="Arial" charset="0"/>
                <a:cs typeface="Arial" charset="0"/>
              </a:rPr>
              <a:t>Feel free to interject at any time</a:t>
            </a:r>
          </a:p>
          <a:p>
            <a:pPr eaLnBrk="1" hangingPunct="1">
              <a:spcBef>
                <a:spcPts val="800"/>
              </a:spcBef>
              <a:spcAft>
                <a:spcPts val="1200"/>
              </a:spcAft>
              <a:buClr>
                <a:schemeClr val="accent1"/>
              </a:buClr>
              <a:buFont typeface="Wingdings 2" charset="0"/>
              <a:buChar char=""/>
            </a:pPr>
            <a:r>
              <a:rPr lang="en-US" sz="3200" dirty="0">
                <a:latin typeface="Arial" charset="0"/>
                <a:cs typeface="Arial" charset="0"/>
              </a:rPr>
              <a:t>Please provide feedback on activities (constructive criticism more than welcome!)</a:t>
            </a:r>
          </a:p>
        </p:txBody>
      </p:sp>
    </p:spTree>
    <p:extLst>
      <p:ext uri="{BB962C8B-B14F-4D97-AF65-F5344CB8AC3E}">
        <p14:creationId xmlns:p14="http://schemas.microsoft.com/office/powerpoint/2010/main" val="192779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5"/>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112" name="Google Shape;112;p15"/>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113" name="Google Shape;113;p15"/>
          <p:cNvPicPr preferRelativeResize="0"/>
          <p:nvPr/>
        </p:nvPicPr>
        <p:blipFill>
          <a:blip r:embed="rId3">
            <a:alphaModFix/>
          </a:blip>
          <a:stretch>
            <a:fillRect/>
          </a:stretch>
        </p:blipFill>
        <p:spPr>
          <a:xfrm>
            <a:off x="0" y="-1"/>
            <a:ext cx="9144000" cy="7017149"/>
          </a:xfrm>
          <a:prstGeom prst="rect">
            <a:avLst/>
          </a:prstGeom>
          <a:noFill/>
          <a:ln>
            <a:noFill/>
          </a:ln>
        </p:spPr>
      </p:pic>
      <p:sp>
        <p:nvSpPr>
          <p:cNvPr id="114" name="Google Shape;114;p15"/>
          <p:cNvSpPr txBox="1"/>
          <p:nvPr/>
        </p:nvSpPr>
        <p:spPr>
          <a:xfrm>
            <a:off x="5686400" y="417900"/>
            <a:ext cx="3246900" cy="856500"/>
          </a:xfrm>
          <a:prstGeom prst="rect">
            <a:avLst/>
          </a:prstGeom>
          <a:noFill/>
          <a:ln>
            <a:noFill/>
          </a:ln>
          <a:effectLst>
            <a:outerShdw blurRad="57150" dist="19050" dir="5400000" algn="bl" rotWithShape="0">
              <a:srgbClr val="000000"/>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4500" b="1">
                <a:solidFill>
                  <a:srgbClr val="FFFF00"/>
                </a:solidFill>
                <a:latin typeface="Calibri"/>
                <a:ea typeface="Calibri"/>
                <a:cs typeface="Calibri"/>
                <a:sym typeface="Calibri"/>
              </a:rPr>
              <a:t>Striped Bass</a:t>
            </a:r>
            <a:endParaRPr sz="4500" b="1">
              <a:solidFill>
                <a:srgbClr val="FFFF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6"/>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121" name="Google Shape;121;p16"/>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122" name="Google Shape;122;p16"/>
          <p:cNvPicPr preferRelativeResize="0"/>
          <p:nvPr/>
        </p:nvPicPr>
        <p:blipFill>
          <a:blip r:embed="rId3">
            <a:alphaModFix/>
          </a:blip>
          <a:stretch>
            <a:fillRect/>
          </a:stretch>
        </p:blipFill>
        <p:spPr>
          <a:xfrm>
            <a:off x="0" y="0"/>
            <a:ext cx="4572000" cy="6858000"/>
          </a:xfrm>
          <a:prstGeom prst="rect">
            <a:avLst/>
          </a:prstGeom>
          <a:noFill/>
          <a:ln>
            <a:noFill/>
          </a:ln>
        </p:spPr>
      </p:pic>
      <p:pic>
        <p:nvPicPr>
          <p:cNvPr id="123" name="Google Shape;123;p16"/>
          <p:cNvPicPr preferRelativeResize="0"/>
          <p:nvPr/>
        </p:nvPicPr>
        <p:blipFill>
          <a:blip r:embed="rId4">
            <a:alphaModFix/>
          </a:blip>
          <a:stretch>
            <a:fillRect/>
          </a:stretch>
        </p:blipFill>
        <p:spPr>
          <a:xfrm>
            <a:off x="4572000" y="0"/>
            <a:ext cx="4571999" cy="6858000"/>
          </a:xfrm>
          <a:prstGeom prst="rect">
            <a:avLst/>
          </a:prstGeom>
          <a:noFill/>
          <a:ln>
            <a:noFill/>
          </a:ln>
        </p:spPr>
      </p:pic>
      <p:sp>
        <p:nvSpPr>
          <p:cNvPr id="124" name="Google Shape;124;p16"/>
          <p:cNvSpPr txBox="1"/>
          <p:nvPr/>
        </p:nvSpPr>
        <p:spPr>
          <a:xfrm>
            <a:off x="2388450" y="5487750"/>
            <a:ext cx="4367100" cy="856500"/>
          </a:xfrm>
          <a:prstGeom prst="rect">
            <a:avLst/>
          </a:prstGeom>
          <a:noFill/>
          <a:ln>
            <a:noFill/>
          </a:ln>
          <a:effectLst>
            <a:outerShdw blurRad="57150" dist="19050" dir="5400000" algn="bl" rotWithShape="0">
              <a:srgbClr val="000000"/>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4500" b="1">
                <a:solidFill>
                  <a:srgbClr val="FFFF00"/>
                </a:solidFill>
                <a:latin typeface="Calibri"/>
                <a:ea typeface="Calibri"/>
                <a:cs typeface="Calibri"/>
                <a:sym typeface="Calibri"/>
              </a:rPr>
              <a:t>Catching Stripers </a:t>
            </a:r>
            <a:endParaRPr sz="4500" b="1">
              <a:solidFill>
                <a:srgbClr val="FFFF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0"/>
            <a:ext cx="6029400" cy="4195900"/>
          </a:xfrm>
          <a:prstGeom prst="rect">
            <a:avLst/>
          </a:prstGeom>
          <a:noFill/>
          <a:ln>
            <a:noFill/>
          </a:ln>
        </p:spPr>
      </p:pic>
      <p:pic>
        <p:nvPicPr>
          <p:cNvPr id="131" name="Google Shape;131;p17"/>
          <p:cNvPicPr preferRelativeResize="0"/>
          <p:nvPr/>
        </p:nvPicPr>
        <p:blipFill>
          <a:blip r:embed="rId4">
            <a:alphaModFix/>
          </a:blip>
          <a:stretch>
            <a:fillRect/>
          </a:stretch>
        </p:blipFill>
        <p:spPr>
          <a:xfrm>
            <a:off x="6029400" y="0"/>
            <a:ext cx="3111956" cy="4195900"/>
          </a:xfrm>
          <a:prstGeom prst="rect">
            <a:avLst/>
          </a:prstGeom>
          <a:noFill/>
          <a:ln>
            <a:noFill/>
          </a:ln>
        </p:spPr>
      </p:pic>
      <p:pic>
        <p:nvPicPr>
          <p:cNvPr id="132" name="Google Shape;132;p17"/>
          <p:cNvPicPr preferRelativeResize="0"/>
          <p:nvPr/>
        </p:nvPicPr>
        <p:blipFill>
          <a:blip r:embed="rId5">
            <a:alphaModFix/>
          </a:blip>
          <a:stretch>
            <a:fillRect/>
          </a:stretch>
        </p:blipFill>
        <p:spPr>
          <a:xfrm>
            <a:off x="0" y="4195900"/>
            <a:ext cx="3638824" cy="2662100"/>
          </a:xfrm>
          <a:prstGeom prst="rect">
            <a:avLst/>
          </a:prstGeom>
          <a:noFill/>
          <a:ln>
            <a:noFill/>
          </a:ln>
        </p:spPr>
      </p:pic>
      <p:pic>
        <p:nvPicPr>
          <p:cNvPr id="133" name="Google Shape;133;p17"/>
          <p:cNvPicPr preferRelativeResize="0"/>
          <p:nvPr/>
        </p:nvPicPr>
        <p:blipFill>
          <a:blip r:embed="rId6">
            <a:alphaModFix/>
          </a:blip>
          <a:stretch>
            <a:fillRect/>
          </a:stretch>
        </p:blipFill>
        <p:spPr>
          <a:xfrm>
            <a:off x="3638825" y="4195900"/>
            <a:ext cx="2390575" cy="2662100"/>
          </a:xfrm>
          <a:prstGeom prst="rect">
            <a:avLst/>
          </a:prstGeom>
          <a:noFill/>
          <a:ln>
            <a:noFill/>
          </a:ln>
        </p:spPr>
      </p:pic>
      <p:sp>
        <p:nvSpPr>
          <p:cNvPr id="134" name="Google Shape;134;p17"/>
          <p:cNvSpPr txBox="1"/>
          <p:nvPr/>
        </p:nvSpPr>
        <p:spPr>
          <a:xfrm>
            <a:off x="6169375" y="4324025"/>
            <a:ext cx="2832000" cy="856500"/>
          </a:xfrm>
          <a:prstGeom prst="rect">
            <a:avLst/>
          </a:prstGeom>
          <a:noFill/>
          <a:ln>
            <a:noFill/>
          </a:ln>
          <a:effectLst>
            <a:outerShdw blurRad="57150" dist="19050" dir="540000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4500" b="1">
                <a:solidFill>
                  <a:srgbClr val="FFFF00"/>
                </a:solidFill>
                <a:latin typeface="Calibri"/>
                <a:ea typeface="Calibri"/>
                <a:cs typeface="Calibri"/>
                <a:sym typeface="Calibri"/>
              </a:rPr>
              <a:t>Clipping the pelvic fin</a:t>
            </a:r>
            <a:endParaRPr sz="4500" b="1">
              <a:solidFill>
                <a:srgbClr val="FFFF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18"/>
          <p:cNvPicPr preferRelativeResize="0"/>
          <p:nvPr/>
        </p:nvPicPr>
        <p:blipFill>
          <a:blip r:embed="rId3">
            <a:alphaModFix/>
          </a:blip>
          <a:stretch>
            <a:fillRect/>
          </a:stretch>
        </p:blipFill>
        <p:spPr>
          <a:xfrm>
            <a:off x="0" y="0"/>
            <a:ext cx="5070171" cy="6858000"/>
          </a:xfrm>
          <a:prstGeom prst="rect">
            <a:avLst/>
          </a:prstGeom>
          <a:noFill/>
          <a:ln>
            <a:noFill/>
          </a:ln>
        </p:spPr>
      </p:pic>
      <p:pic>
        <p:nvPicPr>
          <p:cNvPr id="141" name="Google Shape;141;p18"/>
          <p:cNvPicPr preferRelativeResize="0"/>
          <p:nvPr/>
        </p:nvPicPr>
        <p:blipFill>
          <a:blip r:embed="rId4">
            <a:alphaModFix/>
          </a:blip>
          <a:stretch>
            <a:fillRect/>
          </a:stretch>
        </p:blipFill>
        <p:spPr>
          <a:xfrm>
            <a:off x="3973400" y="0"/>
            <a:ext cx="5170600" cy="6858000"/>
          </a:xfrm>
          <a:prstGeom prst="rect">
            <a:avLst/>
          </a:prstGeom>
          <a:noFill/>
          <a:ln>
            <a:noFill/>
          </a:ln>
        </p:spPr>
      </p:pic>
      <p:sp>
        <p:nvSpPr>
          <p:cNvPr id="142" name="Google Shape;142;p18"/>
          <p:cNvSpPr txBox="1"/>
          <p:nvPr/>
        </p:nvSpPr>
        <p:spPr>
          <a:xfrm>
            <a:off x="1739850" y="5787300"/>
            <a:ext cx="5664300" cy="856500"/>
          </a:xfrm>
          <a:prstGeom prst="rect">
            <a:avLst/>
          </a:prstGeom>
          <a:noFill/>
          <a:ln>
            <a:noFill/>
          </a:ln>
          <a:effectLst>
            <a:outerShdw blurRad="57150" dist="19050" dir="5400000" algn="bl" rotWithShape="0">
              <a:srgbClr val="000000"/>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4500" b="1">
                <a:solidFill>
                  <a:srgbClr val="FFFF00"/>
                </a:solidFill>
                <a:latin typeface="Calibri"/>
                <a:ea typeface="Calibri"/>
                <a:cs typeface="Calibri"/>
                <a:sym typeface="Calibri"/>
              </a:rPr>
              <a:t>Extracting DNA for PCR</a:t>
            </a:r>
            <a:endParaRPr sz="4500" b="1">
              <a:solidFill>
                <a:srgbClr val="FFFF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
        <p:cNvGrpSpPr/>
        <p:nvPr/>
      </p:nvGrpSpPr>
      <p:grpSpPr>
        <a:xfrm>
          <a:off x="0" y="0"/>
          <a:ext cx="0" cy="0"/>
          <a:chOff x="0" y="0"/>
          <a:chExt cx="0" cy="0"/>
        </a:xfrm>
      </p:grpSpPr>
      <p:sp>
        <p:nvSpPr>
          <p:cNvPr id="148" name="Google Shape;148;p19"/>
          <p:cNvSpPr/>
          <p:nvPr/>
        </p:nvSpPr>
        <p:spPr>
          <a:xfrm>
            <a:off x="1187106" y="412050"/>
            <a:ext cx="6769800" cy="6033900"/>
          </a:xfrm>
          <a:prstGeom prst="rect">
            <a:avLst/>
          </a:prstGeom>
          <a:solidFill>
            <a:schemeClr val="lt1"/>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9" name="Google Shape;149;p19"/>
          <p:cNvPicPr preferRelativeResize="0"/>
          <p:nvPr/>
        </p:nvPicPr>
        <p:blipFill rotWithShape="1">
          <a:blip r:embed="rId4">
            <a:alphaModFix/>
          </a:blip>
          <a:srcRect/>
          <a:stretch/>
        </p:blipFill>
        <p:spPr>
          <a:xfrm>
            <a:off x="2756453" y="660876"/>
            <a:ext cx="3631075" cy="1053625"/>
          </a:xfrm>
          <a:prstGeom prst="rect">
            <a:avLst/>
          </a:prstGeom>
          <a:noFill/>
          <a:ln>
            <a:noFill/>
          </a:ln>
        </p:spPr>
      </p:pic>
      <p:pic>
        <p:nvPicPr>
          <p:cNvPr id="150" name="Google Shape;150;p19"/>
          <p:cNvPicPr preferRelativeResize="0"/>
          <p:nvPr/>
        </p:nvPicPr>
        <p:blipFill>
          <a:blip r:embed="rId5">
            <a:alphaModFix/>
          </a:blip>
          <a:stretch>
            <a:fillRect/>
          </a:stretch>
        </p:blipFill>
        <p:spPr>
          <a:xfrm>
            <a:off x="2561700" y="1867400"/>
            <a:ext cx="5133975" cy="3733800"/>
          </a:xfrm>
          <a:prstGeom prst="rect">
            <a:avLst/>
          </a:prstGeom>
          <a:noFill/>
          <a:ln>
            <a:noFill/>
          </a:ln>
        </p:spPr>
      </p:pic>
      <p:sp>
        <p:nvSpPr>
          <p:cNvPr id="151" name="Google Shape;151;p19"/>
          <p:cNvSpPr txBox="1"/>
          <p:nvPr/>
        </p:nvSpPr>
        <p:spPr>
          <a:xfrm>
            <a:off x="1187100" y="3051100"/>
            <a:ext cx="1669200" cy="85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latin typeface="Calibri"/>
                <a:ea typeface="Calibri"/>
                <a:cs typeface="Calibri"/>
                <a:sym typeface="Calibri"/>
              </a:rPr>
              <a:t>% of population from spawning ground</a:t>
            </a:r>
            <a:endParaRPr sz="1600" b="1">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157" name="Google Shape;157;p20"/>
          <p:cNvSpPr/>
          <p:nvPr/>
        </p:nvSpPr>
        <p:spPr>
          <a:xfrm>
            <a:off x="1187106" y="412050"/>
            <a:ext cx="6769800" cy="6033900"/>
          </a:xfrm>
          <a:prstGeom prst="rect">
            <a:avLst/>
          </a:prstGeom>
          <a:solidFill>
            <a:schemeClr val="lt1"/>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8" name="Google Shape;158;p20"/>
          <p:cNvPicPr preferRelativeResize="0"/>
          <p:nvPr/>
        </p:nvPicPr>
        <p:blipFill rotWithShape="1">
          <a:blip r:embed="rId4">
            <a:alphaModFix/>
          </a:blip>
          <a:srcRect/>
          <a:stretch/>
        </p:blipFill>
        <p:spPr>
          <a:xfrm>
            <a:off x="2756453" y="660876"/>
            <a:ext cx="3631075" cy="1053625"/>
          </a:xfrm>
          <a:prstGeom prst="rect">
            <a:avLst/>
          </a:prstGeom>
          <a:noFill/>
          <a:ln>
            <a:noFill/>
          </a:ln>
        </p:spPr>
      </p:pic>
      <p:sp>
        <p:nvSpPr>
          <p:cNvPr id="159" name="Google Shape;159;p20"/>
          <p:cNvSpPr txBox="1"/>
          <p:nvPr/>
        </p:nvSpPr>
        <p:spPr>
          <a:xfrm>
            <a:off x="1187100" y="3051100"/>
            <a:ext cx="1669200" cy="85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latin typeface="Calibri"/>
                <a:ea typeface="Calibri"/>
                <a:cs typeface="Calibri"/>
                <a:sym typeface="Calibri"/>
              </a:rPr>
              <a:t>% of population from spawning ground</a:t>
            </a:r>
            <a:endParaRPr sz="1600" b="1">
              <a:latin typeface="Calibri"/>
              <a:ea typeface="Calibri"/>
              <a:cs typeface="Calibri"/>
              <a:sym typeface="Calibri"/>
            </a:endParaRPr>
          </a:p>
        </p:txBody>
      </p:sp>
      <p:pic>
        <p:nvPicPr>
          <p:cNvPr id="160" name="Google Shape;160;p20"/>
          <p:cNvPicPr preferRelativeResize="0"/>
          <p:nvPr/>
        </p:nvPicPr>
        <p:blipFill>
          <a:blip r:embed="rId5">
            <a:alphaModFix/>
          </a:blip>
          <a:stretch>
            <a:fillRect/>
          </a:stretch>
        </p:blipFill>
        <p:spPr>
          <a:xfrm>
            <a:off x="2856300" y="1896476"/>
            <a:ext cx="4636626" cy="3166650"/>
          </a:xfrm>
          <a:prstGeom prst="rect">
            <a:avLst/>
          </a:prstGeom>
          <a:noFill/>
          <a:ln>
            <a:noFill/>
          </a:ln>
        </p:spPr>
      </p:pic>
      <p:pic>
        <p:nvPicPr>
          <p:cNvPr id="161" name="Google Shape;161;p20"/>
          <p:cNvPicPr preferRelativeResize="0"/>
          <p:nvPr/>
        </p:nvPicPr>
        <p:blipFill>
          <a:blip r:embed="rId6">
            <a:alphaModFix/>
          </a:blip>
          <a:stretch>
            <a:fillRect/>
          </a:stretch>
        </p:blipFill>
        <p:spPr>
          <a:xfrm>
            <a:off x="3096575" y="5063125"/>
            <a:ext cx="866775" cy="723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8533"/>
            <a:ext cx="8229600" cy="6739467"/>
          </a:xfrm>
        </p:spPr>
        <p:txBody>
          <a:bodyPr/>
          <a:lstStyle/>
          <a:p>
            <a:pPr marL="0" indent="0" algn="ctr" eaLnBrk="1" hangingPunct="1">
              <a:spcBef>
                <a:spcPts val="800"/>
              </a:spcBef>
              <a:spcAft>
                <a:spcPts val="1200"/>
              </a:spcAft>
              <a:buClr>
                <a:schemeClr val="accent1"/>
              </a:buClr>
              <a:buNone/>
            </a:pPr>
            <a:r>
              <a:rPr lang="en-US" sz="2800" b="1" dirty="0">
                <a:latin typeface="Arial" charset="0"/>
                <a:ea typeface="Arial" charset="0"/>
                <a:cs typeface="Arial" charset="0"/>
              </a:rPr>
              <a:t>Please provide us with any suggestions on the Data Nugget! </a:t>
            </a:r>
          </a:p>
          <a:p>
            <a:pPr marL="0" indent="0" algn="ctr" eaLnBrk="1" hangingPunct="1">
              <a:spcBef>
                <a:spcPts val="800"/>
              </a:spcBef>
              <a:spcAft>
                <a:spcPts val="1200"/>
              </a:spcAft>
              <a:buClr>
                <a:schemeClr val="accent1"/>
              </a:buClr>
              <a:buNone/>
            </a:pPr>
            <a:r>
              <a:rPr lang="en-US" sz="2800" b="1" dirty="0">
                <a:latin typeface="Arial" charset="0"/>
                <a:ea typeface="Arial" charset="0"/>
                <a:cs typeface="Arial" charset="0"/>
              </a:rPr>
              <a:t>Write down your thoughts or email us at </a:t>
            </a:r>
            <a:r>
              <a:rPr lang="en-US" sz="2800" b="1" dirty="0">
                <a:solidFill>
                  <a:schemeClr val="accent3">
                    <a:lumMod val="50000"/>
                  </a:schemeClr>
                </a:solidFill>
                <a:latin typeface="Arial" charset="0"/>
                <a:ea typeface="Arial" charset="0"/>
                <a:cs typeface="Arial" charset="0"/>
              </a:rPr>
              <a:t>datanuggetsK16@gmail.com</a:t>
            </a:r>
          </a:p>
          <a:p>
            <a:pPr marL="0" indent="0" algn="ctr" eaLnBrk="1" hangingPunct="1">
              <a:spcBef>
                <a:spcPts val="800"/>
              </a:spcBef>
              <a:spcAft>
                <a:spcPts val="1200"/>
              </a:spcAft>
              <a:buClr>
                <a:schemeClr val="accent1"/>
              </a:buClr>
            </a:pPr>
            <a:endParaRPr lang="en-US" sz="2800" b="1">
              <a:solidFill>
                <a:schemeClr val="accent3">
                  <a:lumMod val="50000"/>
                </a:schemeClr>
              </a:solidFill>
              <a:latin typeface="Arial" charset="0"/>
              <a:ea typeface="Arial" charset="0"/>
              <a:cs typeface="Arial" charset="0"/>
            </a:endParaRPr>
          </a:p>
          <a:p>
            <a:pPr marL="0" indent="0" algn="ctr" eaLnBrk="1" hangingPunct="1">
              <a:spcBef>
                <a:spcPts val="800"/>
              </a:spcBef>
              <a:spcAft>
                <a:spcPts val="1200"/>
              </a:spcAft>
              <a:buClr>
                <a:schemeClr val="accent1"/>
              </a:buClr>
            </a:pPr>
            <a:endParaRPr lang="en-US" sz="2800" b="1" dirty="0">
              <a:solidFill>
                <a:schemeClr val="accent3">
                  <a:lumMod val="50000"/>
                </a:schemeClr>
              </a:solidFill>
              <a:latin typeface="Arial" charset="0"/>
              <a:ea typeface="Arial" charset="0"/>
              <a:cs typeface="Arial" charset="0"/>
            </a:endParaRPr>
          </a:p>
          <a:p>
            <a:pPr marL="0" indent="0" algn="ctr" eaLnBrk="1" hangingPunct="1">
              <a:spcBef>
                <a:spcPts val="800"/>
              </a:spcBef>
              <a:spcAft>
                <a:spcPts val="1200"/>
              </a:spcAft>
              <a:buClr>
                <a:schemeClr val="accent1"/>
              </a:buClr>
              <a:buNone/>
            </a:pPr>
            <a:r>
              <a:rPr lang="en-US" sz="2800" b="1" dirty="0">
                <a:solidFill>
                  <a:schemeClr val="accent3">
                    <a:lumMod val="50000"/>
                  </a:schemeClr>
                </a:solidFill>
                <a:latin typeface="Arial" charset="0"/>
                <a:ea typeface="Arial" charset="0"/>
                <a:cs typeface="Arial" charset="0"/>
              </a:rPr>
              <a:t>Conference Materials:</a:t>
            </a:r>
          </a:p>
          <a:p>
            <a:pPr marL="0" indent="0" algn="ctr">
              <a:spcBef>
                <a:spcPts val="800"/>
              </a:spcBef>
              <a:spcAft>
                <a:spcPts val="1200"/>
              </a:spcAft>
              <a:buClr>
                <a:schemeClr val="accent1"/>
              </a:buClr>
              <a:buNone/>
            </a:pPr>
            <a:r>
              <a:rPr lang="en-US" sz="2800" b="1" dirty="0">
                <a:latin typeface="Arial" charset="0"/>
                <a:ea typeface="Arial" charset="0"/>
                <a:cs typeface="Arial" charset="0"/>
              </a:rPr>
              <a:t>http://datanuggets.org/2019/11/nabt-2019/</a:t>
            </a:r>
          </a:p>
          <a:p>
            <a:pPr marL="0" indent="0" algn="ctr">
              <a:spcBef>
                <a:spcPts val="800"/>
              </a:spcBef>
              <a:spcAft>
                <a:spcPts val="1200"/>
              </a:spcAft>
              <a:buClr>
                <a:schemeClr val="accent1"/>
              </a:buClr>
              <a:buNone/>
            </a:pPr>
            <a:r>
              <a:rPr lang="en-US" sz="2800" b="1" dirty="0">
                <a:solidFill>
                  <a:schemeClr val="accent3">
                    <a:lumMod val="50000"/>
                  </a:schemeClr>
                </a:solidFill>
                <a:latin typeface="Arial" charset="0"/>
                <a:ea typeface="Arial" charset="0"/>
                <a:cs typeface="Arial" charset="0"/>
              </a:rPr>
              <a:t>Follow us on Facebook and Twitter for updates on new Data Nuggets and supplemental materials</a:t>
            </a:r>
            <a:endParaRPr lang="en-US" sz="2800" b="1" dirty="0">
              <a:latin typeface="Arial" charset="0"/>
              <a:ea typeface="Arial" charset="0"/>
              <a:cs typeface="Arial" charset="0"/>
            </a:endParaRPr>
          </a:p>
        </p:txBody>
      </p:sp>
    </p:spTree>
    <p:extLst>
      <p:ext uri="{BB962C8B-B14F-4D97-AF65-F5344CB8AC3E}">
        <p14:creationId xmlns:p14="http://schemas.microsoft.com/office/powerpoint/2010/main" val="1835345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00ACC66-C36F-3147-A790-B10F631267B6}"/>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1" y="0"/>
            <a:ext cx="9144000" cy="1417639"/>
          </a:xfrm>
          <a:prstGeom prst="rect">
            <a:avLst/>
          </a:prstGeom>
        </p:spPr>
      </p:pic>
      <p:sp>
        <p:nvSpPr>
          <p:cNvPr id="14" name="Title 1">
            <a:extLst>
              <a:ext uri="{FF2B5EF4-FFF2-40B4-BE49-F238E27FC236}">
                <a16:creationId xmlns:a16="http://schemas.microsoft.com/office/drawing/2014/main" id="{1542DE2B-D8FD-014F-9863-347C1F67CAC1}"/>
              </a:ext>
            </a:extLst>
          </p:cNvPr>
          <p:cNvSpPr>
            <a:spLocks noGrp="1"/>
          </p:cNvSpPr>
          <p:nvPr>
            <p:ph type="title"/>
          </p:nvPr>
        </p:nvSpPr>
        <p:spPr>
          <a:xfrm>
            <a:off x="457200" y="143280"/>
            <a:ext cx="8229600" cy="1143000"/>
          </a:xfrm>
        </p:spPr>
        <p:txBody>
          <a:bodyPr>
            <a:normAutofit/>
          </a:bodyPr>
          <a:lstStyle/>
          <a:p>
            <a:r>
              <a:rPr lang="en-US" b="1" dirty="0">
                <a:latin typeface="Arial"/>
                <a:cs typeface="Arial"/>
              </a:rPr>
              <a:t>Quantitative reasoning (QR)</a:t>
            </a:r>
          </a:p>
        </p:txBody>
      </p:sp>
      <p:cxnSp>
        <p:nvCxnSpPr>
          <p:cNvPr id="15" name="Straight Connector 14">
            <a:extLst>
              <a:ext uri="{FF2B5EF4-FFF2-40B4-BE49-F238E27FC236}">
                <a16:creationId xmlns:a16="http://schemas.microsoft.com/office/drawing/2014/main" id="{07E1DC28-12F4-4340-AD4C-01A863EB1931}"/>
              </a:ext>
            </a:extLst>
          </p:cNvPr>
          <p:cNvCxnSpPr/>
          <p:nvPr/>
        </p:nvCxnSpPr>
        <p:spPr>
          <a:xfrm>
            <a:off x="0" y="1417639"/>
            <a:ext cx="914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DE2AEC4E-2D32-C845-A760-80F66745F6B5}"/>
              </a:ext>
            </a:extLst>
          </p:cNvPr>
          <p:cNvSpPr txBox="1"/>
          <p:nvPr/>
        </p:nvSpPr>
        <p:spPr>
          <a:xfrm>
            <a:off x="30924" y="6479548"/>
            <a:ext cx="204843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AAC&amp;U 2007 </a:t>
            </a:r>
          </a:p>
        </p:txBody>
      </p:sp>
      <p:pic>
        <p:nvPicPr>
          <p:cNvPr id="20" name="Picture 19">
            <a:extLst>
              <a:ext uri="{FF2B5EF4-FFF2-40B4-BE49-F238E27FC236}">
                <a16:creationId xmlns:a16="http://schemas.microsoft.com/office/drawing/2014/main" id="{837456EA-FBD0-054C-904B-694FB3D2FC17}"/>
              </a:ext>
            </a:extLst>
          </p:cNvPr>
          <p:cNvPicPr>
            <a:picLocks noChangeAspect="1"/>
          </p:cNvPicPr>
          <p:nvPr/>
        </p:nvPicPr>
        <p:blipFill>
          <a:blip r:embed="rId4"/>
          <a:stretch>
            <a:fillRect/>
          </a:stretch>
        </p:blipFill>
        <p:spPr>
          <a:xfrm>
            <a:off x="2502940" y="1931586"/>
            <a:ext cx="4138118" cy="4034014"/>
          </a:xfrm>
          <a:prstGeom prst="rect">
            <a:avLst/>
          </a:prstGeom>
        </p:spPr>
      </p:pic>
    </p:spTree>
    <p:extLst>
      <p:ext uri="{BB962C8B-B14F-4D97-AF65-F5344CB8AC3E}">
        <p14:creationId xmlns:p14="http://schemas.microsoft.com/office/powerpoint/2010/main" val="636490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a:xfrm>
            <a:off x="457200" y="1984375"/>
            <a:ext cx="8126413" cy="2057400"/>
          </a:xfrm>
          <a:prstGeom prst="rect">
            <a:avLst/>
          </a:prstGeom>
        </p:spPr>
        <p:txBody>
          <a:bodyPr lIns="121917" tIns="60958" rIns="121917" bIns="60958">
            <a:normAutofit/>
          </a:bodyPr>
          <a:lstStyle/>
          <a:p>
            <a:pPr algn="ctr">
              <a:spcBef>
                <a:spcPts val="2000"/>
              </a:spcBef>
              <a:buClr>
                <a:srgbClr val="660066"/>
              </a:buClr>
              <a:defRPr/>
            </a:pPr>
            <a:endParaRPr lang="en-US" sz="3200" dirty="0">
              <a:solidFill>
                <a:schemeClr val="tx1">
                  <a:lumMod val="65000"/>
                  <a:lumOff val="35000"/>
                </a:schemeClr>
              </a:solidFill>
            </a:endParaRPr>
          </a:p>
        </p:txBody>
      </p:sp>
      <p:sp>
        <p:nvSpPr>
          <p:cNvPr id="7" name="Rectangle 3"/>
          <p:cNvSpPr txBox="1">
            <a:spLocks noChangeArrowheads="1"/>
          </p:cNvSpPr>
          <p:nvPr/>
        </p:nvSpPr>
        <p:spPr bwMode="auto">
          <a:xfrm>
            <a:off x="228600" y="1367693"/>
            <a:ext cx="8686800" cy="5337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917" tIns="60958" rIns="121917" bIns="60958"/>
          <a:lstStyle>
            <a:lvl1pPr marL="342900" indent="-342900" eaLnBrk="0" hangingPunct="0">
              <a:defRPr sz="2400">
                <a:solidFill>
                  <a:schemeClr val="tx1"/>
                </a:solidFill>
                <a:latin typeface="Calibri" charset="0"/>
                <a:ea typeface="ＭＳ Ｐゴシック" charset="0"/>
                <a:cs typeface="ＭＳ Ｐゴシック" charset="0"/>
              </a:defRPr>
            </a:lvl1pPr>
            <a:lvl2pPr marL="800100" indent="-3429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indent="0" eaLnBrk="1" hangingPunct="1">
              <a:spcBef>
                <a:spcPts val="800"/>
              </a:spcBef>
              <a:spcAft>
                <a:spcPts val="1200"/>
              </a:spcAft>
              <a:buClr>
                <a:schemeClr val="accent1"/>
              </a:buClr>
            </a:pPr>
            <a:endParaRPr lang="en-US" dirty="0">
              <a:latin typeface="Arial" charset="0"/>
              <a:cs typeface="Arial" charset="0"/>
            </a:endParaRPr>
          </a:p>
        </p:txBody>
      </p:sp>
      <p:sp>
        <p:nvSpPr>
          <p:cNvPr id="8" name="Rectangle 3"/>
          <p:cNvSpPr txBox="1">
            <a:spLocks noChangeArrowheads="1"/>
          </p:cNvSpPr>
          <p:nvPr/>
        </p:nvSpPr>
        <p:spPr bwMode="auto">
          <a:xfrm>
            <a:off x="177005" y="1649331"/>
            <a:ext cx="8686800" cy="5139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917" tIns="60958" rIns="121917" bIns="60958"/>
          <a:lstStyle>
            <a:lvl1pPr marL="342900" indent="-342900" eaLnBrk="0" hangingPunct="0">
              <a:defRPr sz="2400">
                <a:solidFill>
                  <a:schemeClr val="tx1"/>
                </a:solidFill>
                <a:latin typeface="Calibri" charset="0"/>
                <a:ea typeface="ＭＳ Ｐゴシック" charset="0"/>
                <a:cs typeface="ＭＳ Ｐゴシック" charset="0"/>
              </a:defRPr>
            </a:lvl1pPr>
            <a:lvl2pPr marL="800100" indent="-3429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800"/>
              </a:spcBef>
              <a:spcAft>
                <a:spcPts val="1200"/>
              </a:spcAft>
              <a:buClr>
                <a:schemeClr val="accent1"/>
              </a:buClr>
              <a:buFont typeface="Wingdings 2" charset="0"/>
              <a:buChar char=""/>
            </a:pPr>
            <a:r>
              <a:rPr lang="en-US" altLang="en-US" sz="2800" dirty="0">
                <a:latin typeface="Arial" charset="0"/>
                <a:ea typeface="Arial" charset="0"/>
                <a:cs typeface="Arial" charset="0"/>
              </a:rPr>
              <a:t>A way of viewing the world through “mathematical eyes” and approaching every day problems with confidence and logical reasoning                      </a:t>
            </a:r>
            <a:r>
              <a:rPr lang="en-US" altLang="en-US" sz="1800" dirty="0">
                <a:solidFill>
                  <a:schemeClr val="bg1">
                    <a:lumMod val="50000"/>
                  </a:schemeClr>
                </a:solidFill>
                <a:latin typeface="Arial" charset="0"/>
                <a:ea typeface="Arial" charset="0"/>
                <a:cs typeface="Arial" charset="0"/>
              </a:rPr>
              <a:t>(</a:t>
            </a:r>
            <a:r>
              <a:rPr lang="en-US" altLang="en-US" sz="1800" dirty="0" err="1">
                <a:solidFill>
                  <a:schemeClr val="bg1">
                    <a:lumMod val="50000"/>
                  </a:schemeClr>
                </a:solidFill>
                <a:latin typeface="Arial" charset="0"/>
                <a:ea typeface="Arial" charset="0"/>
                <a:cs typeface="Arial" charset="0"/>
              </a:rPr>
              <a:t>Piatek</a:t>
            </a:r>
            <a:r>
              <a:rPr lang="en-US" altLang="en-US" sz="1800" dirty="0">
                <a:solidFill>
                  <a:schemeClr val="bg1">
                    <a:lumMod val="50000"/>
                  </a:schemeClr>
                </a:solidFill>
                <a:latin typeface="Arial" charset="0"/>
                <a:ea typeface="Arial" charset="0"/>
                <a:cs typeface="Arial" charset="0"/>
              </a:rPr>
              <a:t>-Jimenez et al. 2012, </a:t>
            </a:r>
            <a:r>
              <a:rPr lang="en-US" altLang="en-US" sz="1800" dirty="0" err="1">
                <a:solidFill>
                  <a:schemeClr val="bg1">
                    <a:lumMod val="50000"/>
                  </a:schemeClr>
                </a:solidFill>
                <a:latin typeface="Arial" charset="0"/>
                <a:ea typeface="Arial" charset="0"/>
                <a:cs typeface="Arial" charset="0"/>
              </a:rPr>
              <a:t>Vacher</a:t>
            </a:r>
            <a:r>
              <a:rPr lang="en-US" altLang="en-US" sz="1800" dirty="0">
                <a:solidFill>
                  <a:schemeClr val="bg1">
                    <a:lumMod val="50000"/>
                  </a:schemeClr>
                </a:solidFill>
                <a:latin typeface="Arial" charset="0"/>
                <a:ea typeface="Arial" charset="0"/>
                <a:cs typeface="Arial" charset="0"/>
              </a:rPr>
              <a:t> 2014) </a:t>
            </a:r>
          </a:p>
          <a:p>
            <a:pPr eaLnBrk="1" hangingPunct="1">
              <a:spcBef>
                <a:spcPts val="800"/>
              </a:spcBef>
              <a:spcAft>
                <a:spcPts val="1200"/>
              </a:spcAft>
              <a:buClr>
                <a:schemeClr val="accent1"/>
              </a:buClr>
              <a:buFont typeface="Wingdings 2" charset="0"/>
              <a:buChar char=""/>
            </a:pPr>
            <a:r>
              <a:rPr lang="en-US" sz="2800" dirty="0">
                <a:latin typeface="Arial" charset="0"/>
                <a:ea typeface="Arial" charset="0"/>
                <a:cs typeface="Arial" charset="0"/>
              </a:rPr>
              <a:t>Mathematics and statistics applied in real-life, authentic situations that impact an individual’s life as a constructive, concerned, and reflective citizen </a:t>
            </a:r>
            <a:r>
              <a:rPr lang="en-US" sz="1800" dirty="0">
                <a:solidFill>
                  <a:schemeClr val="bg1">
                    <a:lumMod val="50000"/>
                  </a:schemeClr>
                </a:solidFill>
                <a:latin typeface="Arial" charset="0"/>
                <a:ea typeface="Arial" charset="0"/>
                <a:cs typeface="Arial" charset="0"/>
              </a:rPr>
              <a:t>(Mayes et al. 2014)</a:t>
            </a:r>
          </a:p>
          <a:p>
            <a:pPr lvl="1" eaLnBrk="1" hangingPunct="1">
              <a:spcBef>
                <a:spcPts val="800"/>
              </a:spcBef>
              <a:spcAft>
                <a:spcPts val="1200"/>
              </a:spcAft>
              <a:buClr>
                <a:schemeClr val="accent1"/>
              </a:buClr>
              <a:buFont typeface="Wingdings 2" charset="0"/>
              <a:buChar char=""/>
            </a:pPr>
            <a:endParaRPr lang="en-US" altLang="en-US" sz="1800" dirty="0">
              <a:latin typeface="Arial" charset="0"/>
              <a:ea typeface="Arial" charset="0"/>
              <a:cs typeface="Arial" charset="0"/>
            </a:endParaRPr>
          </a:p>
          <a:p>
            <a:pPr lvl="1" eaLnBrk="1" hangingPunct="1">
              <a:spcBef>
                <a:spcPts val="800"/>
              </a:spcBef>
              <a:spcAft>
                <a:spcPts val="1200"/>
              </a:spcAft>
              <a:buClr>
                <a:schemeClr val="accent1"/>
              </a:buClr>
              <a:buFont typeface="Wingdings 2" charset="0"/>
              <a:buChar char=""/>
            </a:pPr>
            <a:endParaRPr lang="en-US" altLang="en-US" sz="1800" dirty="0">
              <a:latin typeface="Arial" charset="0"/>
              <a:ea typeface="Arial" charset="0"/>
              <a:cs typeface="Arial" charset="0"/>
            </a:endParaRPr>
          </a:p>
          <a:p>
            <a:pPr marL="0" indent="0" eaLnBrk="1" hangingPunct="1">
              <a:spcBef>
                <a:spcPts val="800"/>
              </a:spcBef>
              <a:spcAft>
                <a:spcPts val="1200"/>
              </a:spcAft>
              <a:buClr>
                <a:schemeClr val="accent1"/>
              </a:buClr>
            </a:pPr>
            <a:endParaRPr lang="en-US" altLang="en-US" b="1" dirty="0"/>
          </a:p>
          <a:p>
            <a:pPr marL="0" indent="0" eaLnBrk="1" hangingPunct="1">
              <a:spcBef>
                <a:spcPts val="800"/>
              </a:spcBef>
              <a:spcAft>
                <a:spcPts val="1200"/>
              </a:spcAft>
              <a:buClr>
                <a:schemeClr val="accent1"/>
              </a:buClr>
            </a:pPr>
            <a:endParaRPr lang="en-US" dirty="0">
              <a:latin typeface="Arial" charset="0"/>
              <a:cs typeface="Arial" charset="0"/>
            </a:endParaRPr>
          </a:p>
        </p:txBody>
      </p:sp>
      <p:pic>
        <p:nvPicPr>
          <p:cNvPr id="12" name="Picture 11">
            <a:extLst>
              <a:ext uri="{FF2B5EF4-FFF2-40B4-BE49-F238E27FC236}">
                <a16:creationId xmlns:a16="http://schemas.microsoft.com/office/drawing/2014/main" id="{300ACC66-C36F-3147-A790-B10F631267B6}"/>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1" y="0"/>
            <a:ext cx="9144000" cy="1417639"/>
          </a:xfrm>
          <a:prstGeom prst="rect">
            <a:avLst/>
          </a:prstGeom>
        </p:spPr>
      </p:pic>
      <p:sp>
        <p:nvSpPr>
          <p:cNvPr id="14" name="Title 1">
            <a:extLst>
              <a:ext uri="{FF2B5EF4-FFF2-40B4-BE49-F238E27FC236}">
                <a16:creationId xmlns:a16="http://schemas.microsoft.com/office/drawing/2014/main" id="{1542DE2B-D8FD-014F-9863-347C1F67CAC1}"/>
              </a:ext>
            </a:extLst>
          </p:cNvPr>
          <p:cNvSpPr>
            <a:spLocks noGrp="1"/>
          </p:cNvSpPr>
          <p:nvPr>
            <p:ph type="title"/>
          </p:nvPr>
        </p:nvSpPr>
        <p:spPr>
          <a:xfrm>
            <a:off x="457200" y="143280"/>
            <a:ext cx="8229600" cy="1143000"/>
          </a:xfrm>
        </p:spPr>
        <p:txBody>
          <a:bodyPr>
            <a:normAutofit/>
          </a:bodyPr>
          <a:lstStyle/>
          <a:p>
            <a:r>
              <a:rPr lang="en-US" b="1" dirty="0">
                <a:latin typeface="Arial"/>
                <a:cs typeface="Arial"/>
              </a:rPr>
              <a:t>Quantitative reasoning (QR)</a:t>
            </a:r>
          </a:p>
        </p:txBody>
      </p:sp>
      <p:cxnSp>
        <p:nvCxnSpPr>
          <p:cNvPr id="15" name="Straight Connector 14">
            <a:extLst>
              <a:ext uri="{FF2B5EF4-FFF2-40B4-BE49-F238E27FC236}">
                <a16:creationId xmlns:a16="http://schemas.microsoft.com/office/drawing/2014/main" id="{07E1DC28-12F4-4340-AD4C-01A863EB1931}"/>
              </a:ext>
            </a:extLst>
          </p:cNvPr>
          <p:cNvCxnSpPr/>
          <p:nvPr/>
        </p:nvCxnSpPr>
        <p:spPr>
          <a:xfrm>
            <a:off x="0" y="1417639"/>
            <a:ext cx="914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339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a:xfrm>
            <a:off x="457200" y="1984375"/>
            <a:ext cx="8126413" cy="2057400"/>
          </a:xfrm>
          <a:prstGeom prst="rect">
            <a:avLst/>
          </a:prstGeom>
        </p:spPr>
        <p:txBody>
          <a:bodyPr lIns="121917" tIns="60958" rIns="121917" bIns="60958">
            <a:normAutofit/>
          </a:bodyPr>
          <a:lstStyle/>
          <a:p>
            <a:pPr algn="ctr">
              <a:spcBef>
                <a:spcPts val="2000"/>
              </a:spcBef>
              <a:buClr>
                <a:srgbClr val="660066"/>
              </a:buClr>
              <a:defRPr/>
            </a:pPr>
            <a:endParaRPr lang="en-US" sz="3200" dirty="0">
              <a:solidFill>
                <a:schemeClr val="tx1">
                  <a:lumMod val="65000"/>
                  <a:lumOff val="35000"/>
                </a:schemeClr>
              </a:solidFill>
            </a:endParaRPr>
          </a:p>
        </p:txBody>
      </p:sp>
      <p:pic>
        <p:nvPicPr>
          <p:cNvPr id="12" name="Picture 11">
            <a:extLst>
              <a:ext uri="{FF2B5EF4-FFF2-40B4-BE49-F238E27FC236}">
                <a16:creationId xmlns:a16="http://schemas.microsoft.com/office/drawing/2014/main" id="{300ACC66-C36F-3147-A790-B10F631267B6}"/>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1" y="0"/>
            <a:ext cx="9144000" cy="1417639"/>
          </a:xfrm>
          <a:prstGeom prst="rect">
            <a:avLst/>
          </a:prstGeom>
        </p:spPr>
      </p:pic>
      <p:sp>
        <p:nvSpPr>
          <p:cNvPr id="14" name="Title 1">
            <a:extLst>
              <a:ext uri="{FF2B5EF4-FFF2-40B4-BE49-F238E27FC236}">
                <a16:creationId xmlns:a16="http://schemas.microsoft.com/office/drawing/2014/main" id="{1542DE2B-D8FD-014F-9863-347C1F67CAC1}"/>
              </a:ext>
            </a:extLst>
          </p:cNvPr>
          <p:cNvSpPr>
            <a:spLocks noGrp="1"/>
          </p:cNvSpPr>
          <p:nvPr>
            <p:ph type="title"/>
          </p:nvPr>
        </p:nvSpPr>
        <p:spPr>
          <a:xfrm>
            <a:off x="457200" y="143280"/>
            <a:ext cx="8229600" cy="1143000"/>
          </a:xfrm>
        </p:spPr>
        <p:txBody>
          <a:bodyPr>
            <a:normAutofit/>
          </a:bodyPr>
          <a:lstStyle/>
          <a:p>
            <a:r>
              <a:rPr lang="en-US" b="1" dirty="0">
                <a:latin typeface="Arial"/>
                <a:cs typeface="Arial"/>
              </a:rPr>
              <a:t>Quantitative reasoning (QR)</a:t>
            </a:r>
          </a:p>
        </p:txBody>
      </p:sp>
      <p:cxnSp>
        <p:nvCxnSpPr>
          <p:cNvPr id="15" name="Straight Connector 14">
            <a:extLst>
              <a:ext uri="{FF2B5EF4-FFF2-40B4-BE49-F238E27FC236}">
                <a16:creationId xmlns:a16="http://schemas.microsoft.com/office/drawing/2014/main" id="{07E1DC28-12F4-4340-AD4C-01A863EB1931}"/>
              </a:ext>
            </a:extLst>
          </p:cNvPr>
          <p:cNvCxnSpPr/>
          <p:nvPr/>
        </p:nvCxnSpPr>
        <p:spPr>
          <a:xfrm>
            <a:off x="0" y="1417639"/>
            <a:ext cx="914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Rectangle 3">
            <a:extLst>
              <a:ext uri="{FF2B5EF4-FFF2-40B4-BE49-F238E27FC236}">
                <a16:creationId xmlns:a16="http://schemas.microsoft.com/office/drawing/2014/main" id="{D8E26456-4233-A640-A051-2D2050499521}"/>
              </a:ext>
            </a:extLst>
          </p:cNvPr>
          <p:cNvSpPr txBox="1">
            <a:spLocks noChangeArrowheads="1"/>
          </p:cNvSpPr>
          <p:nvPr/>
        </p:nvSpPr>
        <p:spPr bwMode="auto">
          <a:xfrm>
            <a:off x="177799" y="1642353"/>
            <a:ext cx="8686800" cy="5139447"/>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917" tIns="60958" rIns="121917" bIns="60958"/>
          <a:lstStyle>
            <a:lvl1pPr marL="342900" indent="-342900" eaLnBrk="0" hangingPunct="0">
              <a:defRPr sz="2400">
                <a:solidFill>
                  <a:schemeClr val="tx1"/>
                </a:solidFill>
                <a:latin typeface="Calibri" charset="0"/>
                <a:ea typeface="ＭＳ Ｐゴシック" charset="0"/>
                <a:cs typeface="ＭＳ Ｐゴシック" charset="0"/>
              </a:defRPr>
            </a:lvl1pPr>
            <a:lvl2pPr marL="800100" indent="-3429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800"/>
              </a:spcBef>
              <a:spcAft>
                <a:spcPts val="1200"/>
              </a:spcAft>
              <a:buClr>
                <a:schemeClr val="accent1"/>
              </a:buClr>
              <a:buFont typeface="Wingdings 2" charset="0"/>
              <a:buChar char=""/>
            </a:pPr>
            <a:r>
              <a:rPr lang="en-US" altLang="en-US" sz="2800" dirty="0">
                <a:latin typeface="Arial" charset="0"/>
                <a:ea typeface="Arial" charset="0"/>
                <a:cs typeface="Arial" charset="0"/>
              </a:rPr>
              <a:t>A way of viewing the world through “mathematical eyes” and approaching </a:t>
            </a:r>
            <a:r>
              <a:rPr lang="en-US" altLang="en-US" sz="2800" b="1" dirty="0">
                <a:latin typeface="Arial" charset="0"/>
                <a:ea typeface="Arial" charset="0"/>
                <a:cs typeface="Arial" charset="0"/>
              </a:rPr>
              <a:t>every day problems</a:t>
            </a:r>
            <a:r>
              <a:rPr lang="en-US" altLang="en-US" sz="2800" dirty="0">
                <a:latin typeface="Arial" charset="0"/>
                <a:ea typeface="Arial" charset="0"/>
                <a:cs typeface="Arial" charset="0"/>
              </a:rPr>
              <a:t> with confidence and </a:t>
            </a:r>
            <a:r>
              <a:rPr lang="en-US" altLang="en-US" sz="2800" b="1" dirty="0">
                <a:latin typeface="Arial" charset="0"/>
                <a:ea typeface="Arial" charset="0"/>
                <a:cs typeface="Arial" charset="0"/>
              </a:rPr>
              <a:t>logical reasoning</a:t>
            </a:r>
            <a:r>
              <a:rPr lang="en-US" altLang="en-US" sz="2800" dirty="0">
                <a:latin typeface="Arial" charset="0"/>
                <a:ea typeface="Arial" charset="0"/>
                <a:cs typeface="Arial" charset="0"/>
              </a:rPr>
              <a:t>                    </a:t>
            </a:r>
            <a:r>
              <a:rPr lang="en-US" altLang="en-US" sz="1800" dirty="0">
                <a:solidFill>
                  <a:schemeClr val="bg1">
                    <a:lumMod val="50000"/>
                  </a:schemeClr>
                </a:solidFill>
                <a:latin typeface="Arial" charset="0"/>
                <a:ea typeface="Arial" charset="0"/>
                <a:cs typeface="Arial" charset="0"/>
              </a:rPr>
              <a:t>(</a:t>
            </a:r>
            <a:r>
              <a:rPr lang="en-US" altLang="en-US" sz="1800" dirty="0" err="1">
                <a:solidFill>
                  <a:schemeClr val="bg1">
                    <a:lumMod val="50000"/>
                  </a:schemeClr>
                </a:solidFill>
                <a:latin typeface="Arial" charset="0"/>
                <a:ea typeface="Arial" charset="0"/>
                <a:cs typeface="Arial" charset="0"/>
              </a:rPr>
              <a:t>Piatek</a:t>
            </a:r>
            <a:r>
              <a:rPr lang="en-US" altLang="en-US" sz="1800" dirty="0">
                <a:solidFill>
                  <a:schemeClr val="bg1">
                    <a:lumMod val="50000"/>
                  </a:schemeClr>
                </a:solidFill>
                <a:latin typeface="Arial" charset="0"/>
                <a:ea typeface="Arial" charset="0"/>
                <a:cs typeface="Arial" charset="0"/>
              </a:rPr>
              <a:t>-Jimenez et al. 2012, </a:t>
            </a:r>
            <a:r>
              <a:rPr lang="en-US" altLang="en-US" sz="1800" dirty="0" err="1">
                <a:solidFill>
                  <a:schemeClr val="bg1">
                    <a:lumMod val="50000"/>
                  </a:schemeClr>
                </a:solidFill>
                <a:latin typeface="Arial" charset="0"/>
                <a:ea typeface="Arial" charset="0"/>
                <a:cs typeface="Arial" charset="0"/>
              </a:rPr>
              <a:t>Vacher</a:t>
            </a:r>
            <a:r>
              <a:rPr lang="en-US" altLang="en-US" sz="1800" dirty="0">
                <a:solidFill>
                  <a:schemeClr val="bg1">
                    <a:lumMod val="50000"/>
                  </a:schemeClr>
                </a:solidFill>
                <a:latin typeface="Arial" charset="0"/>
                <a:ea typeface="Arial" charset="0"/>
                <a:cs typeface="Arial" charset="0"/>
              </a:rPr>
              <a:t> 2014) </a:t>
            </a:r>
          </a:p>
          <a:p>
            <a:pPr eaLnBrk="1" hangingPunct="1">
              <a:spcBef>
                <a:spcPts val="800"/>
              </a:spcBef>
              <a:spcAft>
                <a:spcPts val="1200"/>
              </a:spcAft>
              <a:buClr>
                <a:schemeClr val="accent1"/>
              </a:buClr>
              <a:buFont typeface="Wingdings 2" charset="0"/>
              <a:buChar char=""/>
            </a:pPr>
            <a:r>
              <a:rPr lang="en-US" sz="2800" dirty="0">
                <a:latin typeface="Arial" charset="0"/>
                <a:ea typeface="Arial" charset="0"/>
                <a:cs typeface="Arial" charset="0"/>
              </a:rPr>
              <a:t>Mathematics and statistics applied in </a:t>
            </a:r>
            <a:r>
              <a:rPr lang="en-US" sz="2800" b="1" dirty="0">
                <a:latin typeface="Arial" charset="0"/>
                <a:ea typeface="Arial" charset="0"/>
                <a:cs typeface="Arial" charset="0"/>
              </a:rPr>
              <a:t>real-life, authentic situations</a:t>
            </a:r>
            <a:r>
              <a:rPr lang="en-US" sz="2800" dirty="0">
                <a:latin typeface="Arial" charset="0"/>
                <a:ea typeface="Arial" charset="0"/>
                <a:cs typeface="Arial" charset="0"/>
              </a:rPr>
              <a:t> that impact an individual’s life as a constructive, concerned, and reflective </a:t>
            </a:r>
            <a:r>
              <a:rPr lang="en-US" sz="2800" b="1" dirty="0">
                <a:latin typeface="Arial" charset="0"/>
                <a:ea typeface="Arial" charset="0"/>
                <a:cs typeface="Arial" charset="0"/>
              </a:rPr>
              <a:t>citizen</a:t>
            </a:r>
            <a:r>
              <a:rPr lang="en-US" sz="2800" dirty="0">
                <a:latin typeface="Arial" charset="0"/>
                <a:ea typeface="Arial" charset="0"/>
                <a:cs typeface="Arial" charset="0"/>
              </a:rPr>
              <a:t> </a:t>
            </a:r>
            <a:r>
              <a:rPr lang="en-US" sz="1800" dirty="0">
                <a:solidFill>
                  <a:schemeClr val="bg1">
                    <a:lumMod val="50000"/>
                  </a:schemeClr>
                </a:solidFill>
                <a:latin typeface="Arial" charset="0"/>
                <a:ea typeface="Arial" charset="0"/>
                <a:cs typeface="Arial" charset="0"/>
              </a:rPr>
              <a:t>(Mayes et al. 2014)</a:t>
            </a:r>
            <a:endParaRPr lang="en-US" altLang="en-US" sz="1800" dirty="0">
              <a:latin typeface="Arial" charset="0"/>
              <a:ea typeface="Arial" charset="0"/>
              <a:cs typeface="Arial" charset="0"/>
            </a:endParaRPr>
          </a:p>
          <a:p>
            <a:pPr lvl="1" eaLnBrk="1" hangingPunct="1">
              <a:spcBef>
                <a:spcPts val="800"/>
              </a:spcBef>
              <a:spcAft>
                <a:spcPts val="1200"/>
              </a:spcAft>
              <a:buClr>
                <a:schemeClr val="accent1"/>
              </a:buClr>
              <a:buFont typeface="Wingdings 2" charset="0"/>
              <a:buChar char=""/>
            </a:pPr>
            <a:endParaRPr lang="en-US" altLang="en-US" sz="1800" dirty="0">
              <a:latin typeface="Arial" charset="0"/>
              <a:ea typeface="Arial" charset="0"/>
              <a:cs typeface="Arial" charset="0"/>
            </a:endParaRPr>
          </a:p>
          <a:p>
            <a:pPr marL="0" indent="0" eaLnBrk="1" hangingPunct="1">
              <a:spcBef>
                <a:spcPts val="800"/>
              </a:spcBef>
              <a:spcAft>
                <a:spcPts val="1200"/>
              </a:spcAft>
              <a:buClr>
                <a:schemeClr val="accent1"/>
              </a:buClr>
            </a:pPr>
            <a:endParaRPr lang="en-US" altLang="en-US" b="1" dirty="0"/>
          </a:p>
          <a:p>
            <a:pPr marL="0" indent="0" eaLnBrk="1" hangingPunct="1">
              <a:spcBef>
                <a:spcPts val="800"/>
              </a:spcBef>
              <a:spcAft>
                <a:spcPts val="1200"/>
              </a:spcAft>
              <a:buClr>
                <a:schemeClr val="accent1"/>
              </a:buClr>
            </a:pPr>
            <a:endParaRPr lang="en-US" dirty="0">
              <a:latin typeface="Arial" charset="0"/>
              <a:cs typeface="Arial" charset="0"/>
            </a:endParaRPr>
          </a:p>
        </p:txBody>
      </p:sp>
    </p:spTree>
    <p:extLst>
      <p:ext uri="{BB962C8B-B14F-4D97-AF65-F5344CB8AC3E}">
        <p14:creationId xmlns:p14="http://schemas.microsoft.com/office/powerpoint/2010/main" val="1993750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a:xfrm>
            <a:off x="457200" y="1984375"/>
            <a:ext cx="8126413" cy="2057400"/>
          </a:xfrm>
          <a:prstGeom prst="rect">
            <a:avLst/>
          </a:prstGeom>
        </p:spPr>
        <p:txBody>
          <a:bodyPr lIns="121917" tIns="60958" rIns="121917" bIns="60958">
            <a:normAutofit/>
          </a:bodyPr>
          <a:lstStyle/>
          <a:p>
            <a:pPr algn="ctr">
              <a:spcBef>
                <a:spcPts val="2000"/>
              </a:spcBef>
              <a:buClr>
                <a:srgbClr val="660066"/>
              </a:buClr>
              <a:defRPr/>
            </a:pPr>
            <a:endParaRPr lang="en-US" sz="3200" dirty="0">
              <a:solidFill>
                <a:schemeClr val="tx1">
                  <a:lumMod val="65000"/>
                  <a:lumOff val="35000"/>
                </a:schemeClr>
              </a:solidFill>
            </a:endParaRPr>
          </a:p>
        </p:txBody>
      </p:sp>
      <p:sp>
        <p:nvSpPr>
          <p:cNvPr id="7" name="Rectangle 3"/>
          <p:cNvSpPr txBox="1">
            <a:spLocks noChangeArrowheads="1"/>
          </p:cNvSpPr>
          <p:nvPr/>
        </p:nvSpPr>
        <p:spPr bwMode="auto">
          <a:xfrm>
            <a:off x="228600" y="1417640"/>
            <a:ext cx="8686800" cy="5145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917" tIns="60958" rIns="121917" bIns="60958"/>
          <a:lstStyle>
            <a:lvl1pPr marL="342900" indent="-342900" eaLnBrk="0" hangingPunct="0">
              <a:defRPr sz="2400">
                <a:solidFill>
                  <a:schemeClr val="tx1"/>
                </a:solidFill>
                <a:latin typeface="Calibri" charset="0"/>
                <a:ea typeface="ＭＳ Ｐゴシック" charset="0"/>
                <a:cs typeface="ＭＳ Ｐゴシック" charset="0"/>
              </a:defRPr>
            </a:lvl1pPr>
            <a:lvl2pPr marL="800100" indent="-3429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endParaRPr lang="en-US" altLang="en-US" sz="1400" dirty="0">
              <a:solidFill>
                <a:srgbClr val="000000"/>
              </a:solidFill>
              <a:latin typeface="Arial" charset="0"/>
            </a:endParaRPr>
          </a:p>
          <a:p>
            <a:pPr eaLnBrk="1" hangingPunct="1"/>
            <a:r>
              <a:rPr lang="en-US" altLang="en-US" sz="2800" dirty="0">
                <a:solidFill>
                  <a:srgbClr val="000000"/>
                </a:solidFill>
                <a:latin typeface="Arial" charset="0"/>
                <a:ea typeface="Arial" charset="0"/>
                <a:cs typeface="Arial" charset="0"/>
              </a:rPr>
              <a:t>Challenge:</a:t>
            </a:r>
            <a:endParaRPr lang="en-US" altLang="en-US" sz="1800" dirty="0">
              <a:solidFill>
                <a:srgbClr val="000000"/>
              </a:solidFill>
              <a:latin typeface="Arial" charset="0"/>
              <a:ea typeface="Arial" charset="0"/>
              <a:cs typeface="Arial" charset="0"/>
            </a:endParaRPr>
          </a:p>
          <a:p>
            <a:pPr lvl="1" eaLnBrk="1" hangingPunct="1">
              <a:spcBef>
                <a:spcPts val="800"/>
              </a:spcBef>
              <a:buClr>
                <a:schemeClr val="accent1"/>
              </a:buClr>
              <a:buFont typeface="Wingdings 2" charset="2"/>
              <a:buChar char=""/>
            </a:pPr>
            <a:r>
              <a:rPr lang="en-US" altLang="en-US" sz="1800" dirty="0">
                <a:solidFill>
                  <a:srgbClr val="000000"/>
                </a:solidFill>
                <a:latin typeface="Arial" charset="0"/>
                <a:ea typeface="Arial" charset="0"/>
                <a:cs typeface="Arial" charset="0"/>
              </a:rPr>
              <a:t>Students in the United States consistently lag behind in science education outcomes </a:t>
            </a:r>
            <a:r>
              <a:rPr lang="en-US" altLang="en-US" sz="1400" dirty="0">
                <a:solidFill>
                  <a:schemeClr val="bg1">
                    <a:lumMod val="50000"/>
                  </a:schemeClr>
                </a:solidFill>
                <a:latin typeface="Arial" charset="0"/>
                <a:ea typeface="Arial" charset="0"/>
                <a:cs typeface="Arial" charset="0"/>
              </a:rPr>
              <a:t>(National Center for Education Statistics 2005)</a:t>
            </a:r>
            <a:endParaRPr lang="en-US" altLang="en-US" sz="1800" dirty="0">
              <a:solidFill>
                <a:srgbClr val="000000"/>
              </a:solidFill>
              <a:latin typeface="Arial" charset="0"/>
              <a:ea typeface="Arial" charset="0"/>
              <a:cs typeface="Arial" charset="0"/>
            </a:endParaRPr>
          </a:p>
          <a:p>
            <a:pPr lvl="1" eaLnBrk="1" hangingPunct="1">
              <a:spcBef>
                <a:spcPts val="800"/>
              </a:spcBef>
              <a:buClr>
                <a:schemeClr val="accent1"/>
              </a:buClr>
              <a:buFont typeface="Wingdings 2" charset="2"/>
              <a:buChar char=""/>
            </a:pPr>
            <a:r>
              <a:rPr lang="en-US" altLang="en-US" sz="1800" dirty="0">
                <a:solidFill>
                  <a:srgbClr val="000000"/>
                </a:solidFill>
                <a:latin typeface="Arial" charset="0"/>
                <a:ea typeface="Arial" charset="0"/>
                <a:cs typeface="Arial" charset="0"/>
              </a:rPr>
              <a:t>Students are graduating unable to apply quantitative knowledge to situations </a:t>
            </a:r>
            <a:r>
              <a:rPr lang="en-US" altLang="en-US" sz="1400" dirty="0">
                <a:solidFill>
                  <a:schemeClr val="bg1">
                    <a:lumMod val="50000"/>
                  </a:schemeClr>
                </a:solidFill>
                <a:latin typeface="Arial" charset="0"/>
                <a:ea typeface="Arial" charset="0"/>
                <a:cs typeface="Arial" charset="0"/>
              </a:rPr>
              <a:t>(Wilkins 2010)</a:t>
            </a:r>
          </a:p>
          <a:p>
            <a:pPr lvl="1" eaLnBrk="1" hangingPunct="1">
              <a:spcBef>
                <a:spcPts val="800"/>
              </a:spcBef>
              <a:buClr>
                <a:schemeClr val="accent1"/>
              </a:buClr>
              <a:buFont typeface="Wingdings 2" charset="2"/>
              <a:buChar char=""/>
            </a:pPr>
            <a:r>
              <a:rPr lang="en-US" altLang="en-US" sz="1800" dirty="0">
                <a:solidFill>
                  <a:srgbClr val="000000"/>
                </a:solidFill>
                <a:latin typeface="Arial" charset="0"/>
                <a:ea typeface="Arial" charset="0"/>
                <a:cs typeface="Arial" charset="0"/>
              </a:rPr>
              <a:t>Little to no improvement between 1970-2012 </a:t>
            </a:r>
            <a:r>
              <a:rPr lang="en-US" altLang="en-US" sz="1400" dirty="0">
                <a:solidFill>
                  <a:schemeClr val="bg1">
                    <a:lumMod val="50000"/>
                  </a:schemeClr>
                </a:solidFill>
                <a:latin typeface="Arial" charset="0"/>
                <a:ea typeface="Arial" charset="0"/>
                <a:cs typeface="Arial" charset="0"/>
              </a:rPr>
              <a:t>(Mullis &amp; Martin 2014)</a:t>
            </a:r>
          </a:p>
          <a:p>
            <a:pPr eaLnBrk="1" hangingPunct="1">
              <a:buClr>
                <a:schemeClr val="accent1"/>
              </a:buClr>
            </a:pPr>
            <a:endParaRPr lang="en-US" altLang="en-US" sz="2800" dirty="0">
              <a:solidFill>
                <a:srgbClr val="000000"/>
              </a:solidFill>
              <a:latin typeface="Arial" charset="0"/>
              <a:ea typeface="Arial" charset="0"/>
              <a:cs typeface="Arial" charset="0"/>
            </a:endParaRPr>
          </a:p>
          <a:p>
            <a:pPr eaLnBrk="1" hangingPunct="1">
              <a:buClr>
                <a:schemeClr val="accent1"/>
              </a:buClr>
            </a:pPr>
            <a:r>
              <a:rPr lang="en-US" altLang="en-US" sz="2800" dirty="0">
                <a:solidFill>
                  <a:srgbClr val="000000"/>
                </a:solidFill>
                <a:latin typeface="Arial" charset="0"/>
                <a:ea typeface="Arial" charset="0"/>
                <a:cs typeface="Arial" charset="0"/>
              </a:rPr>
              <a:t>Implications:</a:t>
            </a:r>
          </a:p>
          <a:p>
            <a:pPr lvl="1" eaLnBrk="1" hangingPunct="1">
              <a:spcBef>
                <a:spcPts val="800"/>
              </a:spcBef>
              <a:buClr>
                <a:schemeClr val="accent1"/>
              </a:buClr>
              <a:buFont typeface="Wingdings 2" charset="2"/>
              <a:buChar char=""/>
            </a:pPr>
            <a:r>
              <a:rPr lang="en-US" altLang="en-US" sz="1800" dirty="0">
                <a:solidFill>
                  <a:srgbClr val="000000"/>
                </a:solidFill>
                <a:latin typeface="Arial" charset="0"/>
                <a:ea typeface="Arial" charset="0"/>
                <a:cs typeface="Arial" charset="0"/>
              </a:rPr>
              <a:t>Students with poor quantitative reasoning abilities are more likely to drop out of school, experience unemployment, earn less </a:t>
            </a:r>
            <a:r>
              <a:rPr lang="en-US" altLang="en-US" sz="1400" dirty="0">
                <a:solidFill>
                  <a:schemeClr val="bg1">
                    <a:lumMod val="50000"/>
                  </a:schemeClr>
                </a:solidFill>
                <a:latin typeface="Arial" charset="0"/>
                <a:ea typeface="Arial" charset="0"/>
                <a:cs typeface="Arial" charset="0"/>
              </a:rPr>
              <a:t>(McMillan &amp; Marks 2003, Marks et al. 2005, Rumberger &amp; Lamb 2003)</a:t>
            </a:r>
            <a:endParaRPr lang="en-US" altLang="en-US" sz="1800" dirty="0">
              <a:latin typeface="Arial" charset="0"/>
              <a:ea typeface="Arial" charset="0"/>
              <a:cs typeface="Arial" charset="0"/>
            </a:endParaRPr>
          </a:p>
          <a:p>
            <a:pPr lvl="1" eaLnBrk="1" hangingPunct="1">
              <a:spcBef>
                <a:spcPts val="800"/>
              </a:spcBef>
              <a:buClr>
                <a:schemeClr val="accent1"/>
              </a:buClr>
              <a:buFont typeface="Wingdings 2" charset="2"/>
              <a:buChar char=""/>
            </a:pPr>
            <a:r>
              <a:rPr lang="en-US" altLang="en-US" sz="1800" dirty="0">
                <a:latin typeface="Arial" charset="0"/>
                <a:ea typeface="Arial" charset="0"/>
                <a:cs typeface="Arial" charset="0"/>
              </a:rPr>
              <a:t>Left unprepared to address pressing social and scientific issues </a:t>
            </a:r>
            <a:r>
              <a:rPr lang="en-US" altLang="en-US" sz="1400" dirty="0">
                <a:solidFill>
                  <a:schemeClr val="bg1">
                    <a:lumMod val="50000"/>
                  </a:schemeClr>
                </a:solidFill>
                <a:latin typeface="Arial" charset="0"/>
                <a:ea typeface="Arial" charset="0"/>
                <a:cs typeface="Arial" charset="0"/>
              </a:rPr>
              <a:t>(Steen 1999)</a:t>
            </a:r>
          </a:p>
          <a:p>
            <a:pPr lvl="2" eaLnBrk="1" hangingPunct="1">
              <a:spcBef>
                <a:spcPts val="800"/>
              </a:spcBef>
              <a:buClr>
                <a:schemeClr val="accent1"/>
              </a:buClr>
              <a:buFont typeface="Wingdings 2" charset="2"/>
              <a:buChar char=""/>
            </a:pPr>
            <a:r>
              <a:rPr lang="en-US" altLang="en-US" sz="1600" dirty="0">
                <a:latin typeface="Arial" charset="0"/>
                <a:ea typeface="Arial" charset="0"/>
                <a:cs typeface="Arial" charset="0"/>
              </a:rPr>
              <a:t>These issues becoming more important as we increasingly rely on large, complicated datasets </a:t>
            </a:r>
            <a:r>
              <a:rPr lang="en-US" altLang="en-US" sz="1600" dirty="0">
                <a:solidFill>
                  <a:schemeClr val="bg1">
                    <a:lumMod val="50000"/>
                  </a:schemeClr>
                </a:solidFill>
                <a:latin typeface="Arial" charset="0"/>
                <a:ea typeface="Arial" charset="0"/>
                <a:cs typeface="Arial" charset="0"/>
              </a:rPr>
              <a:t>(NAP 2014)</a:t>
            </a:r>
          </a:p>
          <a:p>
            <a:pPr eaLnBrk="1" hangingPunct="1"/>
            <a:endParaRPr lang="en-US" altLang="en-US" sz="2800" dirty="0">
              <a:solidFill>
                <a:srgbClr val="000000"/>
              </a:solidFill>
              <a:latin typeface="Arial" charset="0"/>
              <a:ea typeface="Arial" charset="0"/>
              <a:cs typeface="Arial" charset="0"/>
            </a:endParaRPr>
          </a:p>
          <a:p>
            <a:pPr lvl="1" eaLnBrk="1" hangingPunct="1">
              <a:spcBef>
                <a:spcPts val="800"/>
              </a:spcBef>
              <a:buClr>
                <a:srgbClr val="660066"/>
              </a:buClr>
              <a:buFont typeface="Wingdings 2" charset="2"/>
              <a:buChar char=""/>
            </a:pPr>
            <a:endParaRPr lang="en-US" altLang="en-US" sz="1800" dirty="0">
              <a:solidFill>
                <a:srgbClr val="000000"/>
              </a:solidFill>
              <a:latin typeface="Arial" charset="0"/>
            </a:endParaRPr>
          </a:p>
        </p:txBody>
      </p:sp>
      <p:pic>
        <p:nvPicPr>
          <p:cNvPr id="16" name="Picture 15">
            <a:extLst>
              <a:ext uri="{FF2B5EF4-FFF2-40B4-BE49-F238E27FC236}">
                <a16:creationId xmlns:a16="http://schemas.microsoft.com/office/drawing/2014/main" id="{10972A9E-774E-7345-85AC-4F83783370B0}"/>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1" y="0"/>
            <a:ext cx="9144000" cy="1417639"/>
          </a:xfrm>
          <a:prstGeom prst="rect">
            <a:avLst/>
          </a:prstGeom>
        </p:spPr>
      </p:pic>
      <p:sp>
        <p:nvSpPr>
          <p:cNvPr id="17" name="Title 1">
            <a:extLst>
              <a:ext uri="{FF2B5EF4-FFF2-40B4-BE49-F238E27FC236}">
                <a16:creationId xmlns:a16="http://schemas.microsoft.com/office/drawing/2014/main" id="{1E5CDF64-3B73-6944-9E40-932C66E12440}"/>
              </a:ext>
            </a:extLst>
          </p:cNvPr>
          <p:cNvSpPr>
            <a:spLocks noGrp="1"/>
          </p:cNvSpPr>
          <p:nvPr>
            <p:ph type="title"/>
          </p:nvPr>
        </p:nvSpPr>
        <p:spPr>
          <a:xfrm>
            <a:off x="457200" y="143280"/>
            <a:ext cx="8229600" cy="1143000"/>
          </a:xfrm>
        </p:spPr>
        <p:txBody>
          <a:bodyPr>
            <a:normAutofit/>
          </a:bodyPr>
          <a:lstStyle/>
          <a:p>
            <a:r>
              <a:rPr lang="en-US" b="1" dirty="0">
                <a:latin typeface="Arial"/>
                <a:cs typeface="Arial"/>
              </a:rPr>
              <a:t>Quantitative reasoning (QR)</a:t>
            </a:r>
          </a:p>
        </p:txBody>
      </p:sp>
      <p:cxnSp>
        <p:nvCxnSpPr>
          <p:cNvPr id="18" name="Straight Connector 17">
            <a:extLst>
              <a:ext uri="{FF2B5EF4-FFF2-40B4-BE49-F238E27FC236}">
                <a16:creationId xmlns:a16="http://schemas.microsoft.com/office/drawing/2014/main" id="{0ED6C829-075D-0741-935D-48C231D1CB75}"/>
              </a:ext>
            </a:extLst>
          </p:cNvPr>
          <p:cNvCxnSpPr/>
          <p:nvPr/>
        </p:nvCxnSpPr>
        <p:spPr>
          <a:xfrm>
            <a:off x="0" y="1417639"/>
            <a:ext cx="914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780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258CE3-3151-C243-9ECC-890B4FAF842D}"/>
              </a:ext>
            </a:extLst>
          </p:cNvPr>
          <p:cNvSpPr>
            <a:spLocks noGrp="1"/>
          </p:cNvSpPr>
          <p:nvPr>
            <p:ph type="body" idx="1"/>
          </p:nvPr>
        </p:nvSpPr>
        <p:spPr>
          <a:xfrm>
            <a:off x="511420" y="1318670"/>
            <a:ext cx="8632580" cy="1785068"/>
          </a:xfrm>
        </p:spPr>
        <p:txBody>
          <a:bodyPr>
            <a:normAutofit/>
          </a:bodyPr>
          <a:lstStyle/>
          <a:p>
            <a:pPr marL="0" indent="0">
              <a:buNone/>
            </a:pPr>
            <a:r>
              <a:rPr lang="en-US" sz="2800" dirty="0">
                <a:latin typeface="Arial" panose="020B0604020202020204" pitchFamily="34" charset="0"/>
                <a:cs typeface="Arial" panose="020B0604020202020204" pitchFamily="34" charset="0"/>
              </a:rPr>
              <a:t>Instruction is moving…</a:t>
            </a:r>
          </a:p>
          <a:p>
            <a:pPr marL="0" indent="0">
              <a:buNone/>
            </a:pPr>
            <a:r>
              <a:rPr lang="en-US" sz="2800" i="1" dirty="0">
                <a:latin typeface="Arial" panose="020B0604020202020204" pitchFamily="34" charset="0"/>
                <a:cs typeface="Arial" panose="020B0604020202020204" pitchFamily="34" charset="0"/>
              </a:rPr>
              <a:t>…away</a:t>
            </a:r>
            <a:r>
              <a:rPr lang="en-US" sz="2800" dirty="0">
                <a:latin typeface="Arial" panose="020B0604020202020204" pitchFamily="34" charset="0"/>
                <a:cs typeface="Arial" panose="020B0604020202020204" pitchFamily="34" charset="0"/>
              </a:rPr>
              <a:t> from the rote memorization of facts</a:t>
            </a:r>
          </a:p>
          <a:p>
            <a:pPr marL="0" indent="0">
              <a:buNone/>
            </a:pPr>
            <a:r>
              <a:rPr lang="en-US" sz="2800" i="1" dirty="0">
                <a:latin typeface="Arial" panose="020B0604020202020204" pitchFamily="34" charset="0"/>
                <a:cs typeface="Arial" panose="020B0604020202020204" pitchFamily="34" charset="0"/>
              </a:rPr>
              <a:t>…towards</a:t>
            </a:r>
            <a:r>
              <a:rPr lang="en-US" sz="2800" dirty="0">
                <a:latin typeface="Arial" panose="020B0604020202020204" pitchFamily="34" charset="0"/>
                <a:cs typeface="Arial" panose="020B0604020202020204" pitchFamily="34" charset="0"/>
              </a:rPr>
              <a:t> critical thinking through 3D learning</a:t>
            </a:r>
            <a:endParaRPr lang="en-US" sz="2800" dirty="0"/>
          </a:p>
          <a:p>
            <a:pPr marL="0" indent="0">
              <a:buNone/>
            </a:pPr>
            <a:endParaRPr lang="en-US" dirty="0"/>
          </a:p>
        </p:txBody>
      </p:sp>
      <p:sp>
        <p:nvSpPr>
          <p:cNvPr id="6" name="Text Placeholder 2">
            <a:extLst>
              <a:ext uri="{FF2B5EF4-FFF2-40B4-BE49-F238E27FC236}">
                <a16:creationId xmlns:a16="http://schemas.microsoft.com/office/drawing/2014/main" id="{24C127A7-296E-4244-955A-2A82695739BF}"/>
              </a:ext>
            </a:extLst>
          </p:cNvPr>
          <p:cNvSpPr txBox="1">
            <a:spLocks/>
          </p:cNvSpPr>
          <p:nvPr/>
        </p:nvSpPr>
        <p:spPr>
          <a:xfrm>
            <a:off x="3474757" y="3024225"/>
            <a:ext cx="5153428" cy="3689271"/>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228600" marR="0" lvl="0" indent="-457200" algn="l" rtl="0">
              <a:lnSpc>
                <a:spcPct val="100000"/>
              </a:lnSpc>
              <a:spcBef>
                <a:spcPts val="600"/>
              </a:spcBef>
              <a:spcAft>
                <a:spcPts val="0"/>
              </a:spcAft>
              <a:buClr>
                <a:schemeClr val="dk1"/>
              </a:buClr>
              <a:buSzPts val="2800"/>
              <a:buFont typeface="Arial"/>
              <a:buChar char="•"/>
              <a:tabLst/>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tabLst/>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60375" lvl="1" indent="-300038"/>
            <a:r>
              <a:rPr lang="en-US" i="1" dirty="0">
                <a:solidFill>
                  <a:schemeClr val="accent6">
                    <a:lumMod val="75000"/>
                  </a:schemeClr>
                </a:solidFill>
                <a:latin typeface="Arial" panose="020B0604020202020204" pitchFamily="34" charset="0"/>
                <a:cs typeface="Arial" panose="020B0604020202020204" pitchFamily="34" charset="0"/>
              </a:rPr>
              <a:t>disciplinary core ideas                           </a:t>
            </a:r>
            <a:r>
              <a:rPr lang="en-US" sz="1400" dirty="0">
                <a:solidFill>
                  <a:schemeClr val="accent6">
                    <a:lumMod val="75000"/>
                  </a:schemeClr>
                </a:solidFill>
                <a:latin typeface="Arial" panose="020B0604020202020204" pitchFamily="34" charset="0"/>
                <a:cs typeface="Arial" panose="020B0604020202020204" pitchFamily="34" charset="0"/>
              </a:rPr>
              <a:t>(physical science, life science, earth &amp; space science, engineering/technology/application of science)</a:t>
            </a:r>
          </a:p>
          <a:p>
            <a:pPr marL="460375" lvl="1" indent="-300038"/>
            <a:r>
              <a:rPr lang="en-US" i="1" dirty="0">
                <a:solidFill>
                  <a:srgbClr val="2F2FA2"/>
                </a:solidFill>
                <a:latin typeface="Arial" panose="020B0604020202020204" pitchFamily="34" charset="0"/>
                <a:cs typeface="Arial" panose="020B0604020202020204" pitchFamily="34" charset="0"/>
              </a:rPr>
              <a:t>scientific and engineering practices  </a:t>
            </a:r>
            <a:r>
              <a:rPr lang="en-US" sz="1400" dirty="0">
                <a:solidFill>
                  <a:srgbClr val="2F2FA2"/>
                </a:solidFill>
                <a:latin typeface="Arial" panose="020B0604020202020204" pitchFamily="34" charset="0"/>
                <a:cs typeface="Arial" panose="020B0604020202020204" pitchFamily="34" charset="0"/>
              </a:rPr>
              <a:t>(asking questions, developing &amp; using models, planning &amp; carrying out investigations, analyzing &amp; interpreting data, using mathematics &amp; computational thinking, constructing explanations and designing solutions, engaging in argument from evidence, obtaining/evaluating/communicating information)</a:t>
            </a:r>
          </a:p>
          <a:p>
            <a:pPr marL="460375" lvl="1" indent="-300038"/>
            <a:r>
              <a:rPr lang="en-US" i="1" dirty="0">
                <a:solidFill>
                  <a:schemeClr val="accent3">
                    <a:lumMod val="75000"/>
                  </a:schemeClr>
                </a:solidFill>
                <a:latin typeface="Arial" panose="020B0604020202020204" pitchFamily="34" charset="0"/>
                <a:cs typeface="Arial" panose="020B0604020202020204" pitchFamily="34" charset="0"/>
              </a:rPr>
              <a:t>cross-cutting concepts                         </a:t>
            </a:r>
            <a:r>
              <a:rPr lang="en-US" sz="1400" dirty="0">
                <a:solidFill>
                  <a:schemeClr val="accent3">
                    <a:lumMod val="75000"/>
                  </a:schemeClr>
                </a:solidFill>
                <a:latin typeface="Arial" panose="020B0604020202020204" pitchFamily="34" charset="0"/>
                <a:cs typeface="Arial" panose="020B0604020202020204" pitchFamily="34" charset="0"/>
              </a:rPr>
              <a:t>(patterns, cause &amp; effect, scale/proportion/quantity, systems &amp; system models, energy &amp; matter, structure &amp; function, stability &amp; change)</a:t>
            </a:r>
          </a:p>
          <a:p>
            <a:pPr marL="0" indent="0">
              <a:buFont typeface="Arial"/>
              <a:buNone/>
            </a:pPr>
            <a:endParaRPr lang="en-US" dirty="0"/>
          </a:p>
          <a:p>
            <a:pPr marL="0" indent="0">
              <a:buFont typeface="Arial"/>
              <a:buNone/>
            </a:pPr>
            <a:endParaRPr lang="en-US" dirty="0"/>
          </a:p>
        </p:txBody>
      </p:sp>
      <p:pic>
        <p:nvPicPr>
          <p:cNvPr id="8" name="Picture 7">
            <a:extLst>
              <a:ext uri="{FF2B5EF4-FFF2-40B4-BE49-F238E27FC236}">
                <a16:creationId xmlns:a16="http://schemas.microsoft.com/office/drawing/2014/main" id="{6D81B575-C916-9E43-9A9D-E56862E8AD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7278" y="3336691"/>
            <a:ext cx="2616043" cy="2741613"/>
          </a:xfrm>
          <a:prstGeom prst="rect">
            <a:avLst/>
          </a:prstGeom>
        </p:spPr>
      </p:pic>
      <p:sp>
        <p:nvSpPr>
          <p:cNvPr id="9" name="Rectangle 8">
            <a:extLst>
              <a:ext uri="{FF2B5EF4-FFF2-40B4-BE49-F238E27FC236}">
                <a16:creationId xmlns:a16="http://schemas.microsoft.com/office/drawing/2014/main" id="{E0DE5E47-D1A8-E148-9DE5-A6762E883601}"/>
              </a:ext>
            </a:extLst>
          </p:cNvPr>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itle 1">
            <a:extLst>
              <a:ext uri="{FF2B5EF4-FFF2-40B4-BE49-F238E27FC236}">
                <a16:creationId xmlns:a16="http://schemas.microsoft.com/office/drawing/2014/main" id="{33541A29-1855-E846-8BE4-9CB6543C662A}"/>
              </a:ext>
            </a:extLst>
          </p:cNvPr>
          <p:cNvSpPr txBox="1">
            <a:spLocks/>
          </p:cNvSpPr>
          <p:nvPr/>
        </p:nvSpPr>
        <p:spPr bwMode="auto">
          <a:xfrm>
            <a:off x="0" y="381000"/>
            <a:ext cx="9143999"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4800" b="1" dirty="0">
                <a:ln w="3175" cmpd="sng">
                  <a:noFill/>
                  <a:prstDash val="solid"/>
                </a:ln>
                <a:solidFill>
                  <a:srgbClr val="FFFFFF"/>
                </a:solidFill>
                <a:latin typeface="Arial"/>
                <a:cs typeface="Arial"/>
              </a:rPr>
              <a:t>Science education reform</a:t>
            </a:r>
          </a:p>
          <a:p>
            <a:pPr eaLnBrk="1" hangingPunct="1">
              <a:defRPr/>
            </a:pPr>
            <a:r>
              <a:rPr lang="en-US" sz="5400" b="1" dirty="0">
                <a:ln w="3175" cmpd="sng">
                  <a:noFill/>
                  <a:prstDash val="solid"/>
                </a:ln>
                <a:noFill/>
                <a:latin typeface="Arial"/>
                <a:cs typeface="Arial"/>
              </a:rPr>
              <a:t>_  </a:t>
            </a:r>
          </a:p>
        </p:txBody>
      </p:sp>
      <p:sp>
        <p:nvSpPr>
          <p:cNvPr id="7" name="TextBox 6">
            <a:extLst>
              <a:ext uri="{FF2B5EF4-FFF2-40B4-BE49-F238E27FC236}">
                <a16:creationId xmlns:a16="http://schemas.microsoft.com/office/drawing/2014/main" id="{BBF2D40B-626D-0849-8499-7D80C7FBCDCF}"/>
              </a:ext>
            </a:extLst>
          </p:cNvPr>
          <p:cNvSpPr txBox="1"/>
          <p:nvPr/>
        </p:nvSpPr>
        <p:spPr>
          <a:xfrm>
            <a:off x="0" y="6488668"/>
            <a:ext cx="440740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NGSS 2013</a:t>
            </a:r>
          </a:p>
        </p:txBody>
      </p:sp>
    </p:spTree>
    <p:extLst>
      <p:ext uri="{BB962C8B-B14F-4D97-AF65-F5344CB8AC3E}">
        <p14:creationId xmlns:p14="http://schemas.microsoft.com/office/powerpoint/2010/main" val="295740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9" name="Rectangle 8">
            <a:extLst>
              <a:ext uri="{FF2B5EF4-FFF2-40B4-BE49-F238E27FC236}">
                <a16:creationId xmlns:a16="http://schemas.microsoft.com/office/drawing/2014/main" id="{63D85EFA-0DC0-DF4F-B395-CEBD6E5C078A}"/>
              </a:ext>
            </a:extLst>
          </p:cNvPr>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itle 1">
            <a:extLst>
              <a:ext uri="{FF2B5EF4-FFF2-40B4-BE49-F238E27FC236}">
                <a16:creationId xmlns:a16="http://schemas.microsoft.com/office/drawing/2014/main" id="{B40CA2AD-0C06-6D4B-83D4-7C3997F984E4}"/>
              </a:ext>
            </a:extLst>
          </p:cNvPr>
          <p:cNvSpPr txBox="1">
            <a:spLocks/>
          </p:cNvSpPr>
          <p:nvPr/>
        </p:nvSpPr>
        <p:spPr bwMode="auto">
          <a:xfrm>
            <a:off x="0" y="381000"/>
            <a:ext cx="9143999"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a:ln w="3175" cmpd="sng">
                  <a:noFill/>
                  <a:prstDash val="solid"/>
                </a:ln>
                <a:solidFill>
                  <a:srgbClr val="FFFFFF"/>
                </a:solidFill>
                <a:latin typeface="Arial"/>
                <a:cs typeface="Arial"/>
              </a:rPr>
              <a:t> </a:t>
            </a:r>
          </a:p>
          <a:p>
            <a:pPr eaLnBrk="1" hangingPunct="1">
              <a:defRPr/>
            </a:pPr>
            <a:r>
              <a:rPr lang="en-US" sz="4800" b="1" dirty="0">
                <a:ln w="3175" cmpd="sng">
                  <a:noFill/>
                  <a:prstDash val="solid"/>
                </a:ln>
                <a:solidFill>
                  <a:srgbClr val="FFFFFF"/>
                </a:solidFill>
                <a:latin typeface="Arial"/>
                <a:cs typeface="Arial"/>
              </a:rPr>
              <a:t>Engaging in practices</a:t>
            </a:r>
          </a:p>
          <a:p>
            <a:pPr eaLnBrk="1" hangingPunct="1">
              <a:defRPr/>
            </a:pPr>
            <a:r>
              <a:rPr lang="en-US" sz="5400" b="1" dirty="0">
                <a:ln w="3175" cmpd="sng">
                  <a:noFill/>
                  <a:prstDash val="solid"/>
                </a:ln>
                <a:noFill/>
                <a:latin typeface="Arial"/>
                <a:cs typeface="Arial"/>
              </a:rPr>
              <a:t>_  </a:t>
            </a:r>
          </a:p>
        </p:txBody>
      </p:sp>
      <p:sp>
        <p:nvSpPr>
          <p:cNvPr id="4" name="Rectangle 3">
            <a:extLst>
              <a:ext uri="{FF2B5EF4-FFF2-40B4-BE49-F238E27FC236}">
                <a16:creationId xmlns:a16="http://schemas.microsoft.com/office/drawing/2014/main" id="{80E4B917-73D7-CD43-BEB6-4C572FB2CFAB}"/>
              </a:ext>
            </a:extLst>
          </p:cNvPr>
          <p:cNvSpPr txBox="1">
            <a:spLocks noChangeArrowheads="1"/>
          </p:cNvSpPr>
          <p:nvPr/>
        </p:nvSpPr>
        <p:spPr bwMode="auto">
          <a:xfrm>
            <a:off x="228600" y="1552834"/>
            <a:ext cx="8691113" cy="5037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17" tIns="60958" rIns="121917" bIns="60958"/>
          <a:lstStyle>
            <a:lvl1pPr marL="342900" indent="-342900" eaLnBrk="0" hangingPunct="0">
              <a:defRPr sz="2400">
                <a:solidFill>
                  <a:schemeClr val="tx1"/>
                </a:solidFill>
                <a:latin typeface="Calibri" charset="0"/>
                <a:ea typeface="ＭＳ Ｐゴシック" charset="0"/>
                <a:cs typeface="ＭＳ Ｐゴシック" charset="0"/>
              </a:defRPr>
            </a:lvl1pPr>
            <a:lvl2pPr marL="800100" indent="-3429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lvl="1" indent="0" algn="ctr" eaLnBrk="1" hangingPunct="1">
              <a:spcBef>
                <a:spcPts val="800"/>
              </a:spcBef>
              <a:buClr>
                <a:schemeClr val="accent1"/>
              </a:buClr>
            </a:pPr>
            <a:r>
              <a:rPr lang="en-US" altLang="en-US" sz="2800" b="1" dirty="0">
                <a:solidFill>
                  <a:srgbClr val="2F2FA2"/>
                </a:solidFill>
                <a:latin typeface="Arial" charset="0"/>
              </a:rPr>
              <a:t>Analyzing &amp; interpreting </a:t>
            </a:r>
            <a:r>
              <a:rPr lang="en-US" altLang="en-US" sz="2800" dirty="0">
                <a:solidFill>
                  <a:srgbClr val="2F2FA2"/>
                </a:solidFill>
                <a:latin typeface="Arial" charset="0"/>
              </a:rPr>
              <a:t>data</a:t>
            </a:r>
          </a:p>
          <a:p>
            <a:pPr marL="457200" lvl="1" indent="0" algn="ctr" eaLnBrk="1" hangingPunct="1">
              <a:spcBef>
                <a:spcPts val="800"/>
              </a:spcBef>
              <a:buClr>
                <a:schemeClr val="accent1"/>
              </a:buClr>
            </a:pPr>
            <a:r>
              <a:rPr lang="en-US" altLang="en-US" sz="2800" b="1" dirty="0">
                <a:solidFill>
                  <a:srgbClr val="2F2FA2"/>
                </a:solidFill>
                <a:latin typeface="Arial" charset="0"/>
              </a:rPr>
              <a:t>Using mathematical</a:t>
            </a:r>
            <a:r>
              <a:rPr lang="en-US" altLang="en-US" sz="2800" dirty="0">
                <a:solidFill>
                  <a:srgbClr val="2F2FA2"/>
                </a:solidFill>
                <a:latin typeface="Arial" charset="0"/>
              </a:rPr>
              <a:t> thinking</a:t>
            </a:r>
          </a:p>
          <a:p>
            <a:pPr marL="457200" lvl="1" indent="0" algn="ctr" eaLnBrk="1" hangingPunct="1">
              <a:spcBef>
                <a:spcPts val="800"/>
              </a:spcBef>
              <a:buClr>
                <a:schemeClr val="accent1"/>
              </a:buClr>
            </a:pPr>
            <a:r>
              <a:rPr lang="en-US" altLang="en-US" sz="2800" b="1" dirty="0">
                <a:solidFill>
                  <a:srgbClr val="2F2FA2"/>
                </a:solidFill>
                <a:latin typeface="Arial" charset="0"/>
              </a:rPr>
              <a:t>Constructing explanations</a:t>
            </a:r>
          </a:p>
          <a:p>
            <a:pPr marL="457200" lvl="1" indent="0" algn="ctr" eaLnBrk="1" hangingPunct="1">
              <a:spcBef>
                <a:spcPts val="800"/>
              </a:spcBef>
              <a:buClr>
                <a:schemeClr val="accent1"/>
              </a:buClr>
            </a:pPr>
            <a:endParaRPr lang="en-US" altLang="en-US" sz="2000" dirty="0">
              <a:solidFill>
                <a:srgbClr val="000000"/>
              </a:solidFill>
              <a:latin typeface="Arial" charset="0"/>
              <a:cs typeface="Arial" charset="0"/>
            </a:endParaRPr>
          </a:p>
          <a:p>
            <a:pPr marL="457200" indent="-457200" eaLnBrk="1" hangingPunct="1">
              <a:spcBef>
                <a:spcPts val="800"/>
              </a:spcBef>
              <a:spcAft>
                <a:spcPts val="1200"/>
              </a:spcAft>
              <a:buClr>
                <a:schemeClr val="accent1"/>
              </a:buClr>
              <a:buFont typeface="Arial" panose="020B0604020202020204" pitchFamily="34" charset="0"/>
              <a:buChar char="•"/>
            </a:pPr>
            <a:r>
              <a:rPr lang="en-US" altLang="en-US" sz="3000" dirty="0">
                <a:solidFill>
                  <a:srgbClr val="000000"/>
                </a:solidFill>
                <a:latin typeface="Arial" charset="0"/>
                <a:cs typeface="Arial" charset="0"/>
              </a:rPr>
              <a:t>Science is more than a set of what we already know, but it is the way we understand the world and construct knowledge</a:t>
            </a:r>
          </a:p>
          <a:p>
            <a:pPr marL="457200" indent="-457200" eaLnBrk="1" hangingPunct="1">
              <a:spcBef>
                <a:spcPts val="800"/>
              </a:spcBef>
              <a:spcAft>
                <a:spcPts val="1200"/>
              </a:spcAft>
              <a:buClr>
                <a:schemeClr val="accent1"/>
              </a:buClr>
              <a:buFont typeface="Arial" panose="020B0604020202020204" pitchFamily="34" charset="0"/>
              <a:buChar char="•"/>
            </a:pPr>
            <a:r>
              <a:rPr lang="en-US" altLang="en-US" sz="3000" dirty="0">
                <a:solidFill>
                  <a:srgbClr val="000000"/>
                </a:solidFill>
                <a:latin typeface="Arial" charset="0"/>
                <a:cs typeface="Arial" charset="0"/>
              </a:rPr>
              <a:t>Transfer skills to a new context</a:t>
            </a:r>
          </a:p>
        </p:txBody>
      </p:sp>
      <p:pic>
        <p:nvPicPr>
          <p:cNvPr id="5" name="Picture 4">
            <a:extLst>
              <a:ext uri="{FF2B5EF4-FFF2-40B4-BE49-F238E27FC236}">
                <a16:creationId xmlns:a16="http://schemas.microsoft.com/office/drawing/2014/main" id="{AB4915E4-B7FA-3140-99D0-5D49922A12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0058" y="1374912"/>
            <a:ext cx="1814337" cy="1901425"/>
          </a:xfrm>
          <a:prstGeom prst="rect">
            <a:avLst/>
          </a:prstGeom>
        </p:spPr>
      </p:pic>
      <p:sp>
        <p:nvSpPr>
          <p:cNvPr id="6" name="TextBox 5">
            <a:extLst>
              <a:ext uri="{FF2B5EF4-FFF2-40B4-BE49-F238E27FC236}">
                <a16:creationId xmlns:a16="http://schemas.microsoft.com/office/drawing/2014/main" id="{938DBAD6-02AE-1F4E-99E2-5942949F15EF}"/>
              </a:ext>
            </a:extLst>
          </p:cNvPr>
          <p:cNvSpPr txBox="1"/>
          <p:nvPr/>
        </p:nvSpPr>
        <p:spPr>
          <a:xfrm>
            <a:off x="0" y="6488668"/>
            <a:ext cx="440740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NGSS 2013</a:t>
            </a:r>
          </a:p>
        </p:txBody>
      </p:sp>
    </p:spTree>
    <p:extLst>
      <p:ext uri="{BB962C8B-B14F-4D97-AF65-F5344CB8AC3E}">
        <p14:creationId xmlns:p14="http://schemas.microsoft.com/office/powerpoint/2010/main" val="203899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FF7DC3-5B05-8943-B1A6-EB3B7A1D5357}"/>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1" y="0"/>
            <a:ext cx="9144000" cy="1664403"/>
          </a:xfrm>
          <a:prstGeom prst="rect">
            <a:avLst/>
          </a:prstGeom>
        </p:spPr>
      </p:pic>
      <p:pic>
        <p:nvPicPr>
          <p:cNvPr id="3" name="Picture 2" descr="paulstrodeclass2017.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417638"/>
            <a:ext cx="9144000" cy="5440361"/>
          </a:xfrm>
          <a:prstGeom prst="rect">
            <a:avLst/>
          </a:prstGeom>
        </p:spPr>
      </p:pic>
      <p:sp>
        <p:nvSpPr>
          <p:cNvPr id="13" name="Rectangle 3"/>
          <p:cNvSpPr txBox="1">
            <a:spLocks noChangeArrowheads="1"/>
          </p:cNvSpPr>
          <p:nvPr/>
        </p:nvSpPr>
        <p:spPr>
          <a:xfrm>
            <a:off x="457200" y="1984375"/>
            <a:ext cx="8126413" cy="2057400"/>
          </a:xfrm>
          <a:prstGeom prst="rect">
            <a:avLst/>
          </a:prstGeom>
        </p:spPr>
        <p:txBody>
          <a:bodyPr lIns="121917" tIns="60958" rIns="121917" bIns="60958">
            <a:normAutofit/>
          </a:bodyPr>
          <a:lstStyle/>
          <a:p>
            <a:pPr algn="ctr">
              <a:spcBef>
                <a:spcPts val="2000"/>
              </a:spcBef>
              <a:buClr>
                <a:srgbClr val="660066"/>
              </a:buClr>
              <a:defRPr/>
            </a:pPr>
            <a:endParaRPr lang="en-US" sz="3200" dirty="0">
              <a:solidFill>
                <a:schemeClr val="tx1">
                  <a:lumMod val="65000"/>
                  <a:lumOff val="35000"/>
                </a:schemeClr>
              </a:solidFill>
            </a:endParaRPr>
          </a:p>
        </p:txBody>
      </p:sp>
      <p:sp>
        <p:nvSpPr>
          <p:cNvPr id="7" name="Rectangle 3"/>
          <p:cNvSpPr txBox="1">
            <a:spLocks noChangeArrowheads="1"/>
          </p:cNvSpPr>
          <p:nvPr/>
        </p:nvSpPr>
        <p:spPr bwMode="auto">
          <a:xfrm>
            <a:off x="228600" y="1367693"/>
            <a:ext cx="8686800" cy="5337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917" tIns="60958" rIns="121917" bIns="60958"/>
          <a:lstStyle>
            <a:lvl1pPr marL="342900" indent="-342900" eaLnBrk="0" hangingPunct="0">
              <a:defRPr sz="2400">
                <a:solidFill>
                  <a:schemeClr val="tx1"/>
                </a:solidFill>
                <a:latin typeface="Calibri" charset="0"/>
                <a:ea typeface="ＭＳ Ｐゴシック" charset="0"/>
                <a:cs typeface="ＭＳ Ｐゴシック" charset="0"/>
              </a:defRPr>
            </a:lvl1pPr>
            <a:lvl2pPr marL="800100" indent="-3429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indent="0" eaLnBrk="1" hangingPunct="1">
              <a:spcBef>
                <a:spcPts val="800"/>
              </a:spcBef>
              <a:spcAft>
                <a:spcPts val="1200"/>
              </a:spcAft>
              <a:buClr>
                <a:schemeClr val="accent1"/>
              </a:buClr>
            </a:pPr>
            <a:endParaRPr lang="en-US" dirty="0">
              <a:latin typeface="Arial" charset="0"/>
              <a:cs typeface="Arial" charset="0"/>
            </a:endParaRPr>
          </a:p>
        </p:txBody>
      </p:sp>
      <p:sp>
        <p:nvSpPr>
          <p:cNvPr id="16" name="Title 1"/>
          <p:cNvSpPr>
            <a:spLocks noGrp="1"/>
          </p:cNvSpPr>
          <p:nvPr>
            <p:ph type="title"/>
          </p:nvPr>
        </p:nvSpPr>
        <p:spPr>
          <a:xfrm>
            <a:off x="457200" y="143280"/>
            <a:ext cx="8229600" cy="1143000"/>
          </a:xfrm>
        </p:spPr>
        <p:txBody>
          <a:bodyPr>
            <a:normAutofit fontScale="90000"/>
          </a:bodyPr>
          <a:lstStyle/>
          <a:p>
            <a:r>
              <a:rPr lang="en-US" b="1" dirty="0">
                <a:latin typeface="Arial"/>
                <a:cs typeface="Arial"/>
              </a:rPr>
              <a:t>Using authentic data in the classroom could be a solution!</a:t>
            </a:r>
          </a:p>
        </p:txBody>
      </p:sp>
      <p:cxnSp>
        <p:nvCxnSpPr>
          <p:cNvPr id="17" name="Straight Connector 16"/>
          <p:cNvCxnSpPr/>
          <p:nvPr/>
        </p:nvCxnSpPr>
        <p:spPr>
          <a:xfrm>
            <a:off x="0" y="1417639"/>
            <a:ext cx="914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041303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1654</Words>
  <Application>Microsoft Macintosh PowerPoint</Application>
  <PresentationFormat>On-screen Show (4:3)</PresentationFormat>
  <Paragraphs>161</Paragraphs>
  <Slides>26</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ＭＳ Ｐゴシック</vt:lpstr>
      <vt:lpstr>Arial</vt:lpstr>
      <vt:lpstr>Calibri</vt:lpstr>
      <vt:lpstr>Wingdings 2</vt:lpstr>
      <vt:lpstr>Office Theme</vt:lpstr>
      <vt:lpstr>PowerPoint Presentation</vt:lpstr>
      <vt:lpstr>PowerPoint Presentation</vt:lpstr>
      <vt:lpstr>Quantitative reasoning (QR)</vt:lpstr>
      <vt:lpstr>Quantitative reasoning (QR)</vt:lpstr>
      <vt:lpstr>Quantitative reasoning (QR)</vt:lpstr>
      <vt:lpstr>Quantitative reasoning (QR)</vt:lpstr>
      <vt:lpstr>PowerPoint Presentation</vt:lpstr>
      <vt:lpstr>PowerPoint Presentation</vt:lpstr>
      <vt:lpstr>Using authentic data in the classroom could be a 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Liz Schultheis</cp:lastModifiedBy>
  <cp:revision>10</cp:revision>
  <dcterms:modified xsi:type="dcterms:W3CDTF">2019-11-18T14:49:08Z</dcterms:modified>
</cp:coreProperties>
</file>