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8" r:id="rId3"/>
    <p:sldId id="291" r:id="rId4"/>
    <p:sldId id="290" r:id="rId5"/>
    <p:sldId id="292" r:id="rId6"/>
    <p:sldId id="267" r:id="rId7"/>
    <p:sldId id="298" r:id="rId8"/>
    <p:sldId id="262" r:id="rId9"/>
    <p:sldId id="263" r:id="rId10"/>
    <p:sldId id="265" r:id="rId11"/>
    <p:sldId id="266" r:id="rId12"/>
    <p:sldId id="258" r:id="rId13"/>
    <p:sldId id="260" r:id="rId14"/>
    <p:sldId id="271" r:id="rId15"/>
    <p:sldId id="270" r:id="rId16"/>
    <p:sldId id="269" r:id="rId17"/>
    <p:sldId id="299" r:id="rId18"/>
    <p:sldId id="305" r:id="rId19"/>
    <p:sldId id="303" r:id="rId20"/>
    <p:sldId id="302" r:id="rId21"/>
    <p:sldId id="300" r:id="rId22"/>
    <p:sldId id="274" r:id="rId23"/>
    <p:sldId id="301" r:id="rId24"/>
    <p:sldId id="309" r:id="rId25"/>
    <p:sldId id="277" r:id="rId26"/>
    <p:sldId id="310" r:id="rId27"/>
    <p:sldId id="312" r:id="rId28"/>
    <p:sldId id="283" r:id="rId29"/>
    <p:sldId id="284" r:id="rId30"/>
    <p:sldId id="314" r:id="rId31"/>
    <p:sldId id="282" r:id="rId32"/>
    <p:sldId id="313" r:id="rId33"/>
    <p:sldId id="281" r:id="rId34"/>
    <p:sldId id="285" r:id="rId35"/>
    <p:sldId id="280" r:id="rId36"/>
    <p:sldId id="293" r:id="rId37"/>
    <p:sldId id="294" r:id="rId38"/>
    <p:sldId id="295" r:id="rId39"/>
    <p:sldId id="296" r:id="rId40"/>
    <p:sldId id="297" r:id="rId41"/>
    <p:sldId id="315" r:id="rId42"/>
    <p:sldId id="31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C3028-E730-4962-9716-4B290ECA606A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48507-3460-467A-9B4C-B51F6C48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7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Say “For example”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3A122-6D99-4CD7-A6BA-3A6E1E417FB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3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CC0F3-23A5-434A-AD97-7627FA68B4B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4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905000" cy="686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2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2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905000" cy="686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7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905000" cy="686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8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5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7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8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3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6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847850"/>
            <a:ext cx="9677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481C3-2787-478B-9F72-E7E93623971C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EB771-0486-498A-9E9D-F646951106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905000" cy="686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5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Nirmala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1.png"/><Relationship Id="rId5" Type="http://schemas.openxmlformats.org/officeDocument/2006/relationships/image" Target="../media/image51.gif"/><Relationship Id="rId10" Type="http://schemas.openxmlformats.org/officeDocument/2006/relationships/image" Target="../media/image73.png"/><Relationship Id="rId4" Type="http://schemas.openxmlformats.org/officeDocument/2006/relationships/image" Target="../media/image70.gif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905000" cy="686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10287000" cy="6864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8110" y="4965701"/>
            <a:ext cx="6721790" cy="1794762"/>
            <a:chOff x="176213" y="5033310"/>
            <a:chExt cx="6453187" cy="1723043"/>
          </a:xfrm>
        </p:grpSpPr>
        <p:sp>
          <p:nvSpPr>
            <p:cNvPr id="7" name="Rectangle 6"/>
            <p:cNvSpPr/>
            <p:nvPr/>
          </p:nvSpPr>
          <p:spPr>
            <a:xfrm>
              <a:off x="176213" y="5033310"/>
              <a:ext cx="6453187" cy="1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367" y="5132038"/>
              <a:ext cx="1525587" cy="1525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4100" y="340963"/>
            <a:ext cx="9144000" cy="2199038"/>
          </a:xfrm>
          <a:solidFill>
            <a:srgbClr val="FFFFFF">
              <a:alpha val="18824"/>
            </a:srgbClr>
          </a:solidFill>
        </p:spPr>
        <p:txBody>
          <a:bodyPr>
            <a:normAutofit/>
          </a:bodyPr>
          <a:lstStyle/>
          <a:p>
            <a:r>
              <a:rPr lang="en-US" sz="4800" b="1" dirty="0"/>
              <a:t>Winter drives responses of terrestrial organisms to climate change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5068538"/>
            <a:ext cx="4483100" cy="1655762"/>
          </a:xfrm>
          <a:noFill/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Caroline Williams</a:t>
            </a:r>
          </a:p>
          <a:p>
            <a:pPr algn="l"/>
            <a:r>
              <a:rPr lang="en-US" dirty="0"/>
              <a:t>Assistant Professor</a:t>
            </a:r>
          </a:p>
          <a:p>
            <a:pPr algn="l"/>
            <a:r>
              <a:rPr lang="en-US" dirty="0"/>
              <a:t>Department of Integrative Biology</a:t>
            </a:r>
          </a:p>
          <a:p>
            <a:pPr algn="l"/>
            <a:r>
              <a:rPr lang="en-US" dirty="0"/>
              <a:t>UC Berkeley</a:t>
            </a:r>
          </a:p>
        </p:txBody>
      </p:sp>
    </p:spTree>
    <p:extLst>
      <p:ext uri="{BB962C8B-B14F-4D97-AF65-F5344CB8AC3E}">
        <p14:creationId xmlns:p14="http://schemas.microsoft.com/office/powerpoint/2010/main" val="400710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climate change is increasing pest outbreaks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25" y="1943894"/>
            <a:ext cx="5662827" cy="370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4400" y="5953380"/>
            <a:ext cx="962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Winter climate suitability for mountain pine beetle in British Columbia increased over the course of the century, leading to increased outbreaks (Carroll et al. 2003)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725" y="2471923"/>
            <a:ext cx="3787775" cy="3306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296025" y="3549928"/>
            <a:ext cx="383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infestations</a:t>
            </a:r>
          </a:p>
        </p:txBody>
      </p:sp>
    </p:spTree>
    <p:extLst>
      <p:ext uri="{BB962C8B-B14F-4D97-AF65-F5344CB8AC3E}">
        <p14:creationId xmlns:p14="http://schemas.microsoft.com/office/powerpoint/2010/main" val="24125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warming is increasing numbers of some insects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527300"/>
            <a:ext cx="9677400" cy="3671888"/>
          </a:xfrm>
        </p:spPr>
        <p:txBody>
          <a:bodyPr/>
          <a:lstStyle/>
          <a:p>
            <a:r>
              <a:rPr lang="en-US" dirty="0"/>
              <a:t>Mountain Pine Beetle</a:t>
            </a:r>
          </a:p>
          <a:p>
            <a:r>
              <a:rPr lang="en-US" dirty="0"/>
              <a:t>Emerald Ash Borer</a:t>
            </a:r>
          </a:p>
          <a:p>
            <a:r>
              <a:rPr lang="en-US" dirty="0"/>
              <a:t>Spruce Budworm</a:t>
            </a:r>
          </a:p>
          <a:p>
            <a:r>
              <a:rPr lang="en-US" dirty="0"/>
              <a:t>Other pest species!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BUT… other species are not doing so well.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93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10287000" cy="68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stresses of winter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315200" y="2055813"/>
            <a:ext cx="2743200" cy="3657600"/>
            <a:chOff x="5029200" y="1828800"/>
            <a:chExt cx="2743200" cy="3657600"/>
          </a:xfrm>
        </p:grpSpPr>
        <p:sp>
          <p:nvSpPr>
            <p:cNvPr id="8" name="Rectangle 7"/>
            <p:cNvSpPr/>
            <p:nvPr/>
          </p:nvSpPr>
          <p:spPr>
            <a:xfrm>
              <a:off x="5029200" y="1828800"/>
              <a:ext cx="27432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56899" y="4479067"/>
              <a:ext cx="25563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Reduced resource availability</a:t>
              </a:r>
            </a:p>
          </p:txBody>
        </p:sp>
        <p:pic>
          <p:nvPicPr>
            <p:cNvPr id="7" name="Picture 5" descr="C:\Users\carolinewilliams\AppData\Local\Microsoft\Windows\Temporary Internet Files\Content.IE5\KGPFQHFP\MC900389328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430" y="2131667"/>
              <a:ext cx="1895889" cy="205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810000" y="2055813"/>
            <a:ext cx="2743200" cy="3657600"/>
            <a:chOff x="762000" y="1752600"/>
            <a:chExt cx="3505200" cy="4572000"/>
          </a:xfrm>
        </p:grpSpPr>
        <p:sp>
          <p:nvSpPr>
            <p:cNvPr id="10" name="Rectangle 9"/>
            <p:cNvSpPr/>
            <p:nvPr/>
          </p:nvSpPr>
          <p:spPr>
            <a:xfrm>
              <a:off x="762000" y="1752600"/>
              <a:ext cx="3505200" cy="457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1" name="Picture 3" descr="C:\Users\carolinewilliams\AppData\Local\Microsoft\Windows\Temporary Internet Files\Content.IE5\258P0J3X\MC900439774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931" y="2057400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43001" y="4876800"/>
              <a:ext cx="2743200" cy="106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Low </a:t>
              </a:r>
            </a:p>
            <a:p>
              <a:pPr algn="ctr"/>
              <a:r>
                <a:rPr lang="en-US" sz="2400" dirty="0"/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400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239" y="96011"/>
            <a:ext cx="10210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Ectotherms in winter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9" y="3877475"/>
            <a:ext cx="762000" cy="762000"/>
          </a:xfrm>
        </p:spPr>
      </p:pic>
      <p:grpSp>
        <p:nvGrpSpPr>
          <p:cNvPr id="9" name="Group 8"/>
          <p:cNvGrpSpPr/>
          <p:nvPr/>
        </p:nvGrpSpPr>
        <p:grpSpPr>
          <a:xfrm>
            <a:off x="-76200" y="1690688"/>
            <a:ext cx="1997439" cy="2127085"/>
            <a:chOff x="-76200" y="1690688"/>
            <a:chExt cx="1997439" cy="2127085"/>
          </a:xfrm>
        </p:grpSpPr>
        <p:sp>
          <p:nvSpPr>
            <p:cNvPr id="4" name="TextBox 3"/>
            <p:cNvSpPr txBox="1"/>
            <p:nvPr/>
          </p:nvSpPr>
          <p:spPr>
            <a:xfrm>
              <a:off x="-76200" y="3356108"/>
              <a:ext cx="199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Energy Stress</a:t>
              </a:r>
            </a:p>
          </p:txBody>
        </p:sp>
        <p:pic>
          <p:nvPicPr>
            <p:cNvPr id="5" name="Picture 5" descr="C:\Users\carolinewilliams\AppData\Local\Microsoft\Windows\Temporary Internet Files\Content.IE5\KGPFQHFP\MC900389328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34" y="1690688"/>
              <a:ext cx="1481403" cy="160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141469" y="4705080"/>
            <a:ext cx="1562100" cy="2058478"/>
            <a:chOff x="141469" y="4705080"/>
            <a:chExt cx="1562100" cy="2058478"/>
          </a:xfrm>
        </p:grpSpPr>
        <p:pic>
          <p:nvPicPr>
            <p:cNvPr id="6" name="Picture 3" descr="C:\Users\carolinewilliams\AppData\Local\Microsoft\Windows\Temporary Internet Files\Content.IE5\258P0J3X\MC900439774[1]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69" y="4705080"/>
              <a:ext cx="1562100" cy="1596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41469" y="6301893"/>
              <a:ext cx="1562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Cold stress</a:t>
              </a:r>
            </a:p>
          </p:txBody>
        </p:sp>
      </p:grpSp>
      <p:pic>
        <p:nvPicPr>
          <p:cNvPr id="2050" name="Picture 2" descr="http://www.creaturecontrol.net/wp-content/uploads/frozen-bugs-239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2585794"/>
            <a:ext cx="2276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9218" b="59922"/>
          <a:stretch/>
        </p:blipFill>
        <p:spPr>
          <a:xfrm>
            <a:off x="6686186" y="1736114"/>
            <a:ext cx="4149587" cy="252236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159500" y="4401168"/>
            <a:ext cx="5651500" cy="1919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Metabolic rate increases with temperature</a:t>
            </a:r>
          </a:p>
          <a:p>
            <a:r>
              <a:rPr lang="en-US" dirty="0"/>
              <a:t>Colder temperatures reduce energy stress</a:t>
            </a:r>
          </a:p>
          <a:p>
            <a:r>
              <a:rPr lang="en-US" dirty="0"/>
              <a:t>Provided it’s not too cold!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86586" y="2308881"/>
            <a:ext cx="257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Nespolo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2011 </a:t>
            </a:r>
          </a:p>
        </p:txBody>
      </p:sp>
    </p:spTree>
    <p:extLst>
      <p:ext uri="{BB962C8B-B14F-4D97-AF65-F5344CB8AC3E}">
        <p14:creationId xmlns:p14="http://schemas.microsoft.com/office/powerpoint/2010/main" val="646906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Goldilocks effect – not too warm, not too hot is best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6121059"/>
            <a:ext cx="9677400" cy="6528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/>
              <a:t>Population changes in alpine butterflies with respect to winter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725" y="1847850"/>
            <a:ext cx="5451475" cy="4116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0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Roland and Matter 2013</a:t>
            </a:r>
          </a:p>
        </p:txBody>
      </p:sp>
    </p:spTree>
    <p:extLst>
      <p:ext uri="{BB962C8B-B14F-4D97-AF65-F5344CB8AC3E}">
        <p14:creationId xmlns:p14="http://schemas.microsoft.com/office/powerpoint/2010/main" val="4249066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warming increases mass and energy loss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4713" t="11333" r="7787" b="14000"/>
          <a:stretch>
            <a:fillRect/>
          </a:stretch>
        </p:blipFill>
        <p:spPr bwMode="auto">
          <a:xfrm>
            <a:off x="256759" y="2986484"/>
            <a:ext cx="1394241" cy="88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022355"/>
            <a:ext cx="8229600" cy="3301942"/>
          </a:xfrm>
          <a:prstGeom prst="rect">
            <a:avLst/>
          </a:prstGeom>
          <a:solidFill>
            <a:prstClr val="white"/>
          </a:solidFill>
          <a:ln w="9525">
            <a:solidFill>
              <a:srgbClr val="619428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042400" y="3942736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28200" y="3104536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0" y="544705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species lose more mass over winter in warm than cool conditions – but magnitude of impact differs</a:t>
            </a:r>
          </a:p>
        </p:txBody>
      </p:sp>
      <p:pic>
        <p:nvPicPr>
          <p:cNvPr id="9" name="Picture 2" descr="I:\Pictures\Picasa Exports\PNAS Western press release\PNAS Western press release\DSC_0007.JPG"/>
          <p:cNvPicPr>
            <a:picLocks noChangeAspect="1" noChangeArrowheads="1"/>
          </p:cNvPicPr>
          <p:nvPr/>
        </p:nvPicPr>
        <p:blipFill>
          <a:blip r:embed="rId4" cstate="print"/>
          <a:srcRect l="18501" t="26973" r="24001" b="18985"/>
          <a:stretch>
            <a:fillRect/>
          </a:stretch>
        </p:blipFill>
        <p:spPr bwMode="auto">
          <a:xfrm>
            <a:off x="256758" y="4097905"/>
            <a:ext cx="1371151" cy="88340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1942" t="15333" r="8819" b="16667"/>
          <a:stretch>
            <a:fillRect/>
          </a:stretch>
        </p:blipFill>
        <p:spPr bwMode="auto">
          <a:xfrm>
            <a:off x="256758" y="1826980"/>
            <a:ext cx="1371151" cy="91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33600" y="6400800"/>
            <a:ext cx="538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Williams et al. 2012</a:t>
            </a:r>
          </a:p>
        </p:txBody>
      </p:sp>
    </p:spTree>
    <p:extLst>
      <p:ext uri="{BB962C8B-B14F-4D97-AF65-F5344CB8AC3E}">
        <p14:creationId xmlns:p14="http://schemas.microsoft.com/office/powerpoint/2010/main" val="3262880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reserves fuel reproduction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5219494"/>
            <a:ext cx="9677400" cy="15496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Increased metabolic costs can reduce the energy left for producing eggs</a:t>
            </a:r>
          </a:p>
          <a:p>
            <a:pPr marL="0" indent="0" algn="ctr">
              <a:buNone/>
            </a:pPr>
            <a:endParaRPr lang="en-US" sz="9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2235200"/>
            <a:ext cx="1031909" cy="142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2235200"/>
            <a:ext cx="2109518" cy="141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qual 5"/>
          <p:cNvSpPr/>
          <p:nvPr/>
        </p:nvSpPr>
        <p:spPr>
          <a:xfrm>
            <a:off x="4457700" y="2616200"/>
            <a:ext cx="609600" cy="457200"/>
          </a:xfrm>
          <a:prstGeom prst="mathEqual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Equal 6"/>
          <p:cNvSpPr/>
          <p:nvPr/>
        </p:nvSpPr>
        <p:spPr>
          <a:xfrm>
            <a:off x="7467600" y="2616200"/>
            <a:ext cx="609600" cy="457200"/>
          </a:xfrm>
          <a:prstGeom prst="mathEqual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077200" y="2311400"/>
            <a:ext cx="1219200" cy="1206706"/>
            <a:chOff x="5486400" y="4953000"/>
            <a:chExt cx="1219200" cy="120670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55626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8800" y="55626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0800" y="58674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58674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1200" y="58674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400" y="58674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49530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48400" y="55626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52578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1200" y="52578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8305800" y="3911600"/>
            <a:ext cx="762000" cy="749506"/>
            <a:chOff x="5486400" y="5257800"/>
            <a:chExt cx="914400" cy="901906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55626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8800" y="55626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58674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1200" y="58674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400" y="58674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1200" y="5257800"/>
              <a:ext cx="304800" cy="2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4897" y="3835400"/>
            <a:ext cx="755315" cy="104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6759" y="3835400"/>
            <a:ext cx="1524000" cy="102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qual 27"/>
          <p:cNvSpPr/>
          <p:nvPr/>
        </p:nvSpPr>
        <p:spPr>
          <a:xfrm>
            <a:off x="4457700" y="4216400"/>
            <a:ext cx="609600" cy="457200"/>
          </a:xfrm>
          <a:prstGeom prst="mathEqual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Equal 28"/>
          <p:cNvSpPr/>
          <p:nvPr/>
        </p:nvSpPr>
        <p:spPr>
          <a:xfrm>
            <a:off x="7467600" y="4140200"/>
            <a:ext cx="609600" cy="457200"/>
          </a:xfrm>
          <a:prstGeom prst="mathEqual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7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655" y="183933"/>
            <a:ext cx="9580060" cy="1325563"/>
          </a:xfrm>
        </p:spPr>
        <p:txBody>
          <a:bodyPr/>
          <a:lstStyle/>
          <a:p>
            <a:r>
              <a:rPr lang="en-US" dirty="0"/>
              <a:t>Winners and losers in warmer winters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16" y="1907528"/>
            <a:ext cx="1500852" cy="129008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41296" y="3874530"/>
            <a:ext cx="1549009" cy="1345074"/>
            <a:chOff x="311479" y="3620181"/>
            <a:chExt cx="1549009" cy="1345074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4713" t="11333" r="7787" b="14000"/>
            <a:stretch>
              <a:fillRect/>
            </a:stretch>
          </p:blipFill>
          <p:spPr bwMode="auto">
            <a:xfrm>
              <a:off x="311479" y="3620181"/>
              <a:ext cx="1536709" cy="994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53030" y="4595923"/>
              <a:ext cx="1507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Papilio</a:t>
              </a:r>
              <a:r>
                <a:rPr lang="en-US" dirty="0"/>
                <a:t> </a:t>
              </a:r>
              <a:r>
                <a:rPr lang="en-US" dirty="0" err="1"/>
                <a:t>troilus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59176" y="4341575"/>
            <a:ext cx="2206699" cy="1178248"/>
            <a:chOff x="5918790" y="3494094"/>
            <a:chExt cx="2206699" cy="1178248"/>
          </a:xfrm>
        </p:grpSpPr>
        <p:pic>
          <p:nvPicPr>
            <p:cNvPr id="8" name="Picture 7" descr="I:\Pictures\Picasa Exports\PNAS Western press release\PNAS Western press release\DSC_0007.JPG"/>
            <p:cNvPicPr>
              <a:picLocks noChangeAspect="1" noChangeArrowheads="1"/>
            </p:cNvPicPr>
            <p:nvPr/>
          </p:nvPicPr>
          <p:blipFill>
            <a:blip r:embed="rId4" cstate="print"/>
            <a:srcRect l="18501" t="26973" r="24001" b="18985"/>
            <a:stretch>
              <a:fillRect/>
            </a:stretch>
          </p:blipFill>
          <p:spPr bwMode="auto">
            <a:xfrm>
              <a:off x="6233781" y="3494094"/>
              <a:ext cx="1329514" cy="878029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5918790" y="4303010"/>
              <a:ext cx="2206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Erynnis</a:t>
              </a:r>
              <a:r>
                <a:rPr lang="en-US" dirty="0"/>
                <a:t> </a:t>
              </a:r>
              <a:r>
                <a:rPr lang="en-US" dirty="0" err="1"/>
                <a:t>propertius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01552" y="5283386"/>
            <a:ext cx="1906772" cy="1574614"/>
            <a:chOff x="1488559" y="5214205"/>
            <a:chExt cx="1906772" cy="1574614"/>
          </a:xfrm>
        </p:grpSpPr>
        <p:pic>
          <p:nvPicPr>
            <p:cNvPr id="7170" name="Picture 2" descr="Diplolepis spinosa (Family Cynipidae). Photo:Stephanie Bouch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487" y="5214205"/>
              <a:ext cx="1200697" cy="1219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488559" y="6419487"/>
              <a:ext cx="1906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Diplolepis</a:t>
              </a:r>
              <a:r>
                <a:rPr lang="en-US" dirty="0"/>
                <a:t> </a:t>
              </a:r>
              <a:r>
                <a:rPr lang="en-US" dirty="0" err="1"/>
                <a:t>spinosa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44789" y="5083099"/>
            <a:ext cx="2081887" cy="1407852"/>
            <a:chOff x="4871492" y="4846191"/>
            <a:chExt cx="2081887" cy="1407852"/>
          </a:xfrm>
        </p:grpSpPr>
        <p:pic>
          <p:nvPicPr>
            <p:cNvPr id="7172" name="Picture 4" descr="http://v3.boldsystems.org/pics/DIPNA/DV-9%2B124424135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4"/>
            <a:stretch/>
          </p:blipFill>
          <p:spPr bwMode="auto">
            <a:xfrm>
              <a:off x="5228146" y="4846191"/>
              <a:ext cx="1223599" cy="103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871492" y="5884711"/>
              <a:ext cx="2081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Diplolepis</a:t>
              </a:r>
              <a:r>
                <a:rPr lang="en-US" dirty="0"/>
                <a:t> </a:t>
              </a:r>
              <a:r>
                <a:rPr lang="en-US" dirty="0" err="1"/>
                <a:t>variabilis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92653" y="3579188"/>
            <a:ext cx="1814624" cy="1352835"/>
            <a:chOff x="4635966" y="3469613"/>
            <a:chExt cx="1814624" cy="1352835"/>
          </a:xfrm>
        </p:grpSpPr>
        <p:sp>
          <p:nvSpPr>
            <p:cNvPr id="9" name="TextBox 8"/>
            <p:cNvSpPr txBox="1"/>
            <p:nvPr/>
          </p:nvSpPr>
          <p:spPr>
            <a:xfrm>
              <a:off x="4635966" y="4453116"/>
              <a:ext cx="1814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P. </a:t>
              </a:r>
              <a:r>
                <a:rPr lang="en-US" dirty="0" err="1"/>
                <a:t>canadensis</a:t>
              </a:r>
              <a:endParaRPr lang="en-US" dirty="0"/>
            </a:p>
          </p:txBody>
        </p:sp>
        <p:pic>
          <p:nvPicPr>
            <p:cNvPr id="7174" name="Picture 6" descr="Papilio-canadensis-00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247" y="3469613"/>
              <a:ext cx="1554139" cy="971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064368" y="3620529"/>
            <a:ext cx="1589638" cy="1323723"/>
            <a:chOff x="225639" y="3457251"/>
            <a:chExt cx="1589638" cy="132372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 l="11942" t="15333" r="8819" b="16667"/>
            <a:stretch>
              <a:fillRect/>
            </a:stretch>
          </p:blipFill>
          <p:spPr bwMode="auto">
            <a:xfrm>
              <a:off x="331311" y="3457251"/>
              <a:ext cx="1389477" cy="951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25639" y="4411642"/>
              <a:ext cx="1589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P. </a:t>
              </a:r>
              <a:r>
                <a:rPr lang="en-US" dirty="0" err="1"/>
                <a:t>glaucus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21655" y="1960996"/>
            <a:ext cx="4536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Jake Williams et al. 2003 J </a:t>
            </a:r>
            <a:r>
              <a:rPr lang="en-US" sz="1600" dirty="0" err="1"/>
              <a:t>Exp</a:t>
            </a:r>
            <a:r>
              <a:rPr lang="en-US" sz="1600" dirty="0"/>
              <a:t> </a:t>
            </a:r>
            <a:r>
              <a:rPr lang="en-US" sz="1600" dirty="0" err="1"/>
              <a:t>Zool</a:t>
            </a:r>
            <a:endParaRPr lang="en-US" sz="1600" dirty="0"/>
          </a:p>
          <a:p>
            <a:r>
              <a:rPr lang="en-US" sz="1600" dirty="0" err="1"/>
              <a:t>Mercader</a:t>
            </a:r>
            <a:r>
              <a:rPr lang="en-US" sz="1600" dirty="0"/>
              <a:t> and Scriber 2008 </a:t>
            </a:r>
            <a:r>
              <a:rPr lang="en-US" sz="1600" dirty="0" err="1"/>
              <a:t>Ecol</a:t>
            </a:r>
            <a:r>
              <a:rPr lang="en-US" sz="1600" dirty="0"/>
              <a:t> </a:t>
            </a:r>
            <a:r>
              <a:rPr lang="en-US" sz="1600" dirty="0" err="1"/>
              <a:t>Entomol</a:t>
            </a:r>
            <a:endParaRPr lang="en-US" sz="1600" dirty="0"/>
          </a:p>
          <a:p>
            <a:r>
              <a:rPr lang="en-US" sz="1600" dirty="0"/>
              <a:t>Williams et al. 2012 Climate Research</a:t>
            </a:r>
          </a:p>
          <a:p>
            <a:r>
              <a:rPr lang="en-US" sz="1600" dirty="0"/>
              <a:t>Williams et al. 2012 </a:t>
            </a:r>
            <a:r>
              <a:rPr lang="en-US" sz="1600" dirty="0" err="1"/>
              <a:t>PLoS</a:t>
            </a:r>
            <a:r>
              <a:rPr lang="en-US" sz="1600" dirty="0"/>
              <a:t> One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096000" y="3364568"/>
            <a:ext cx="0" cy="34934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230" y="1997367"/>
            <a:ext cx="1263873" cy="11909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DDDE-3942-4811-B92F-A72C1181FF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3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371" y="2152650"/>
            <a:ext cx="9677400" cy="20056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Tolerance of heat, drought, other stresses</a:t>
            </a:r>
          </a:p>
          <a:p>
            <a:r>
              <a:rPr lang="en-US" dirty="0"/>
              <a:t>Energy conservation mechanisms</a:t>
            </a:r>
          </a:p>
          <a:p>
            <a:r>
              <a:rPr lang="en-US" dirty="0"/>
              <a:t>Seasonal timing responses</a:t>
            </a:r>
          </a:p>
          <a:p>
            <a:r>
              <a:rPr lang="en-US" dirty="0"/>
              <a:t>Dispersal ability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67655" y="183933"/>
            <a:ext cx="9580060" cy="1325563"/>
          </a:xfrm>
        </p:spPr>
        <p:txBody>
          <a:bodyPr>
            <a:normAutofit/>
          </a:bodyPr>
          <a:lstStyle/>
          <a:p>
            <a:r>
              <a:rPr lang="en-US" dirty="0"/>
              <a:t>Traits that will determine winners and losers: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2829" y="5089071"/>
            <a:ext cx="947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rapidly can these traits change? Can animals keep pace?</a:t>
            </a:r>
          </a:p>
        </p:txBody>
      </p:sp>
    </p:spTree>
    <p:extLst>
      <p:ext uri="{BB962C8B-B14F-4D97-AF65-F5344CB8AC3E}">
        <p14:creationId xmlns:p14="http://schemas.microsoft.com/office/powerpoint/2010/main" val="3352944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pace with climate change</a:t>
            </a:r>
          </a:p>
        </p:txBody>
      </p:sp>
      <p:pic>
        <p:nvPicPr>
          <p:cNvPr id="4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7714" y="3455195"/>
            <a:ext cx="533400" cy="533400"/>
          </a:xfrm>
          <a:prstGeom prst="rect">
            <a:avLst/>
          </a:prstGeom>
          <a:noFill/>
        </p:spPr>
      </p:pic>
      <p:pic>
        <p:nvPicPr>
          <p:cNvPr id="5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2486" y="3534456"/>
            <a:ext cx="533400" cy="533400"/>
          </a:xfrm>
          <a:prstGeom prst="rect">
            <a:avLst/>
          </a:prstGeom>
          <a:noFill/>
        </p:spPr>
      </p:pic>
      <p:pic>
        <p:nvPicPr>
          <p:cNvPr id="6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5414" y="3534456"/>
            <a:ext cx="533400" cy="533400"/>
          </a:xfrm>
          <a:prstGeom prst="rect">
            <a:avLst/>
          </a:prstGeom>
          <a:noFill/>
        </p:spPr>
      </p:pic>
      <p:pic>
        <p:nvPicPr>
          <p:cNvPr id="7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1486" y="3964442"/>
            <a:ext cx="533400" cy="533400"/>
          </a:xfrm>
          <a:prstGeom prst="rect">
            <a:avLst/>
          </a:prstGeom>
          <a:noFill/>
        </p:spPr>
      </p:pic>
      <p:pic>
        <p:nvPicPr>
          <p:cNvPr id="8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6043" y="2364354"/>
            <a:ext cx="533400" cy="533400"/>
          </a:xfrm>
          <a:prstGeom prst="rect">
            <a:avLst/>
          </a:prstGeom>
          <a:noFill/>
        </p:spPr>
      </p:pic>
      <p:pic>
        <p:nvPicPr>
          <p:cNvPr id="9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2986" y="3848064"/>
            <a:ext cx="533400" cy="533400"/>
          </a:xfrm>
          <a:prstGeom prst="rect">
            <a:avLst/>
          </a:prstGeom>
          <a:noFill/>
        </p:spPr>
      </p:pic>
      <p:pic>
        <p:nvPicPr>
          <p:cNvPr id="10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29600" y="3260272"/>
            <a:ext cx="533400" cy="533400"/>
          </a:xfrm>
          <a:prstGeom prst="rect">
            <a:avLst/>
          </a:prstGeom>
          <a:noFill/>
        </p:spPr>
      </p:pic>
      <p:pic>
        <p:nvPicPr>
          <p:cNvPr id="11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523514" y="3004608"/>
            <a:ext cx="533400" cy="533400"/>
          </a:xfrm>
          <a:prstGeom prst="rect">
            <a:avLst/>
          </a:prstGeom>
          <a:noFill/>
        </p:spPr>
      </p:pic>
      <p:pic>
        <p:nvPicPr>
          <p:cNvPr id="12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013372" y="3088444"/>
            <a:ext cx="533400" cy="533400"/>
          </a:xfrm>
          <a:prstGeom prst="rect">
            <a:avLst/>
          </a:prstGeom>
          <a:noFill/>
        </p:spPr>
      </p:pic>
      <p:pic>
        <p:nvPicPr>
          <p:cNvPr id="13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48600" y="2955472"/>
            <a:ext cx="533400" cy="533400"/>
          </a:xfrm>
          <a:prstGeom prst="rect">
            <a:avLst/>
          </a:prstGeom>
          <a:noFill/>
        </p:spPr>
      </p:pic>
      <p:pic>
        <p:nvPicPr>
          <p:cNvPr id="14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04514" y="2677962"/>
            <a:ext cx="533400" cy="533400"/>
          </a:xfrm>
          <a:prstGeom prst="rect">
            <a:avLst/>
          </a:prstGeom>
          <a:noFill/>
        </p:spPr>
      </p:pic>
      <p:pic>
        <p:nvPicPr>
          <p:cNvPr id="15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29600" y="2650672"/>
            <a:ext cx="533400" cy="533400"/>
          </a:xfrm>
          <a:prstGeom prst="rect">
            <a:avLst/>
          </a:prstGeom>
          <a:noFill/>
        </p:spPr>
      </p:pic>
      <p:pic>
        <p:nvPicPr>
          <p:cNvPr id="16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5081" y="3745216"/>
            <a:ext cx="533400" cy="533400"/>
          </a:xfrm>
          <a:prstGeom prst="rect">
            <a:avLst/>
          </a:prstGeom>
          <a:noFill/>
        </p:spPr>
      </p:pic>
      <p:pic>
        <p:nvPicPr>
          <p:cNvPr id="17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4" y="3928458"/>
            <a:ext cx="533400" cy="533400"/>
          </a:xfrm>
          <a:prstGeom prst="rect">
            <a:avLst/>
          </a:prstGeom>
          <a:noFill/>
        </p:spPr>
      </p:pic>
      <p:pic>
        <p:nvPicPr>
          <p:cNvPr id="18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226" y="4164392"/>
            <a:ext cx="533400" cy="533400"/>
          </a:xfrm>
          <a:prstGeom prst="rect">
            <a:avLst/>
          </a:prstGeom>
          <a:noFill/>
        </p:spPr>
      </p:pic>
      <p:pic>
        <p:nvPicPr>
          <p:cNvPr id="19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529" y="2781264"/>
            <a:ext cx="533400" cy="533400"/>
          </a:xfrm>
          <a:prstGeom prst="rect">
            <a:avLst/>
          </a:prstGeom>
          <a:noFill/>
        </p:spPr>
      </p:pic>
      <p:pic>
        <p:nvPicPr>
          <p:cNvPr id="20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9623" y="3241357"/>
            <a:ext cx="533400" cy="533400"/>
          </a:xfrm>
          <a:prstGeom prst="rect">
            <a:avLst/>
          </a:prstGeom>
          <a:noFill/>
        </p:spPr>
      </p:pic>
      <p:pic>
        <p:nvPicPr>
          <p:cNvPr id="21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697742"/>
            <a:ext cx="533400" cy="533400"/>
          </a:xfrm>
          <a:prstGeom prst="rect">
            <a:avLst/>
          </a:prstGeom>
          <a:noFill/>
        </p:spPr>
      </p:pic>
      <p:pic>
        <p:nvPicPr>
          <p:cNvPr id="22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95159" y="3534456"/>
            <a:ext cx="533400" cy="533400"/>
          </a:xfrm>
          <a:prstGeom prst="rect">
            <a:avLst/>
          </a:prstGeom>
          <a:noFill/>
        </p:spPr>
      </p:pic>
      <p:pic>
        <p:nvPicPr>
          <p:cNvPr id="25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97929" y="3314664"/>
            <a:ext cx="533400" cy="533400"/>
          </a:xfrm>
          <a:prstGeom prst="rect">
            <a:avLst/>
          </a:prstGeom>
          <a:noFill/>
        </p:spPr>
      </p:pic>
      <p:pic>
        <p:nvPicPr>
          <p:cNvPr id="27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95159" y="2721543"/>
            <a:ext cx="533400" cy="533400"/>
          </a:xfrm>
          <a:prstGeom prst="rect">
            <a:avLst/>
          </a:prstGeom>
          <a:noFill/>
        </p:spPr>
      </p:pic>
      <p:pic>
        <p:nvPicPr>
          <p:cNvPr id="28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0458" y="2814108"/>
            <a:ext cx="533400" cy="533400"/>
          </a:xfrm>
          <a:prstGeom prst="rect">
            <a:avLst/>
          </a:prstGeom>
          <a:noFill/>
        </p:spPr>
      </p:pic>
      <p:pic>
        <p:nvPicPr>
          <p:cNvPr id="29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729" y="3122124"/>
            <a:ext cx="533400" cy="533400"/>
          </a:xfrm>
          <a:prstGeom prst="rect">
            <a:avLst/>
          </a:prstGeom>
          <a:noFill/>
        </p:spPr>
      </p:pic>
      <p:pic>
        <p:nvPicPr>
          <p:cNvPr id="30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529" y="3241357"/>
            <a:ext cx="533400" cy="533400"/>
          </a:xfrm>
          <a:prstGeom prst="rect">
            <a:avLst/>
          </a:prstGeom>
          <a:noFill/>
        </p:spPr>
      </p:pic>
      <p:pic>
        <p:nvPicPr>
          <p:cNvPr id="31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66314" y="3861027"/>
            <a:ext cx="533400" cy="533400"/>
          </a:xfrm>
          <a:prstGeom prst="rect">
            <a:avLst/>
          </a:prstGeom>
          <a:noFill/>
        </p:spPr>
      </p:pic>
      <p:pic>
        <p:nvPicPr>
          <p:cNvPr id="32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318172" y="3343766"/>
            <a:ext cx="533400" cy="533400"/>
          </a:xfrm>
          <a:prstGeom prst="rect">
            <a:avLst/>
          </a:prstGeom>
          <a:noFill/>
        </p:spPr>
      </p:pic>
      <p:pic>
        <p:nvPicPr>
          <p:cNvPr id="33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2" y="2389244"/>
            <a:ext cx="533400" cy="533400"/>
          </a:xfrm>
          <a:prstGeom prst="rect">
            <a:avLst/>
          </a:prstGeom>
          <a:noFill/>
        </p:spPr>
      </p:pic>
      <p:pic>
        <p:nvPicPr>
          <p:cNvPr id="34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481" y="3984687"/>
            <a:ext cx="533400" cy="533400"/>
          </a:xfrm>
          <a:prstGeom prst="rect">
            <a:avLst/>
          </a:prstGeom>
          <a:noFill/>
        </p:spPr>
      </p:pic>
      <p:sp>
        <p:nvSpPr>
          <p:cNvPr id="3" name="Right Arrow 2"/>
          <p:cNvSpPr/>
          <p:nvPr/>
        </p:nvSpPr>
        <p:spPr>
          <a:xfrm>
            <a:off x="6569528" y="3278435"/>
            <a:ext cx="1126672" cy="605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106638" y="1939013"/>
            <a:ext cx="210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77846" y="1966032"/>
            <a:ext cx="210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83971" y="4858365"/>
            <a:ext cx="8452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Evolutionary adaptation – change in gene frequencies over time</a:t>
            </a:r>
          </a:p>
          <a:p>
            <a:pPr algn="ctr"/>
            <a:r>
              <a:rPr lang="en-US" sz="2400" dirty="0"/>
              <a:t>Depends on genetic variation, population size, strength of selection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8810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512" y="1313173"/>
            <a:ext cx="3340660" cy="32888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7" y="101903"/>
            <a:ext cx="11538857" cy="1325563"/>
          </a:xfrm>
        </p:spPr>
        <p:txBody>
          <a:bodyPr/>
          <a:lstStyle/>
          <a:p>
            <a:r>
              <a:rPr lang="en-US" dirty="0"/>
              <a:t>Global biodiversity crisis in the news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23" y="1272353"/>
            <a:ext cx="3856420" cy="3329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914" y="2090248"/>
            <a:ext cx="4136102" cy="4501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953" y="2661264"/>
            <a:ext cx="3554866" cy="3881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45487"/>
          <a:stretch/>
        </p:blipFill>
        <p:spPr>
          <a:xfrm>
            <a:off x="5774871" y="4602020"/>
            <a:ext cx="4135336" cy="19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4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determine winners and losers?</a:t>
            </a:r>
          </a:p>
        </p:txBody>
      </p:sp>
      <p:pic>
        <p:nvPicPr>
          <p:cNvPr id="4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7714" y="3455195"/>
            <a:ext cx="533400" cy="533400"/>
          </a:xfrm>
          <a:prstGeom prst="rect">
            <a:avLst/>
          </a:prstGeom>
          <a:noFill/>
        </p:spPr>
      </p:pic>
      <p:pic>
        <p:nvPicPr>
          <p:cNvPr id="5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2486" y="3534456"/>
            <a:ext cx="533400" cy="533400"/>
          </a:xfrm>
          <a:prstGeom prst="rect">
            <a:avLst/>
          </a:prstGeom>
          <a:noFill/>
        </p:spPr>
      </p:pic>
      <p:pic>
        <p:nvPicPr>
          <p:cNvPr id="6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5414" y="3534456"/>
            <a:ext cx="533400" cy="533400"/>
          </a:xfrm>
          <a:prstGeom prst="rect">
            <a:avLst/>
          </a:prstGeom>
          <a:noFill/>
        </p:spPr>
      </p:pic>
      <p:pic>
        <p:nvPicPr>
          <p:cNvPr id="7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1486" y="3964442"/>
            <a:ext cx="533400" cy="533400"/>
          </a:xfrm>
          <a:prstGeom prst="rect">
            <a:avLst/>
          </a:prstGeom>
          <a:noFill/>
        </p:spPr>
      </p:pic>
      <p:pic>
        <p:nvPicPr>
          <p:cNvPr id="8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6043" y="2364354"/>
            <a:ext cx="533400" cy="533400"/>
          </a:xfrm>
          <a:prstGeom prst="rect">
            <a:avLst/>
          </a:prstGeom>
          <a:noFill/>
        </p:spPr>
      </p:pic>
      <p:pic>
        <p:nvPicPr>
          <p:cNvPr id="9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2986" y="3848064"/>
            <a:ext cx="533400" cy="533400"/>
          </a:xfrm>
          <a:prstGeom prst="rect">
            <a:avLst/>
          </a:prstGeom>
          <a:noFill/>
        </p:spPr>
      </p:pic>
      <p:pic>
        <p:nvPicPr>
          <p:cNvPr id="10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29600" y="3260272"/>
            <a:ext cx="533400" cy="533400"/>
          </a:xfrm>
          <a:prstGeom prst="rect">
            <a:avLst/>
          </a:prstGeom>
          <a:noFill/>
        </p:spPr>
      </p:pic>
      <p:pic>
        <p:nvPicPr>
          <p:cNvPr id="11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523514" y="3004608"/>
            <a:ext cx="533400" cy="533400"/>
          </a:xfrm>
          <a:prstGeom prst="rect">
            <a:avLst/>
          </a:prstGeom>
          <a:noFill/>
        </p:spPr>
      </p:pic>
      <p:pic>
        <p:nvPicPr>
          <p:cNvPr id="12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013372" y="3088444"/>
            <a:ext cx="533400" cy="533400"/>
          </a:xfrm>
          <a:prstGeom prst="rect">
            <a:avLst/>
          </a:prstGeom>
          <a:noFill/>
        </p:spPr>
      </p:pic>
      <p:pic>
        <p:nvPicPr>
          <p:cNvPr id="13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48600" y="2955472"/>
            <a:ext cx="533400" cy="533400"/>
          </a:xfrm>
          <a:prstGeom prst="rect">
            <a:avLst/>
          </a:prstGeom>
          <a:noFill/>
        </p:spPr>
      </p:pic>
      <p:pic>
        <p:nvPicPr>
          <p:cNvPr id="14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904514" y="2677962"/>
            <a:ext cx="533400" cy="533400"/>
          </a:xfrm>
          <a:prstGeom prst="rect">
            <a:avLst/>
          </a:prstGeom>
          <a:noFill/>
        </p:spPr>
      </p:pic>
      <p:pic>
        <p:nvPicPr>
          <p:cNvPr id="15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29600" y="2650672"/>
            <a:ext cx="533400" cy="533400"/>
          </a:xfrm>
          <a:prstGeom prst="rect">
            <a:avLst/>
          </a:prstGeom>
          <a:noFill/>
        </p:spPr>
      </p:pic>
      <p:pic>
        <p:nvPicPr>
          <p:cNvPr id="16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5081" y="3745216"/>
            <a:ext cx="533400" cy="533400"/>
          </a:xfrm>
          <a:prstGeom prst="rect">
            <a:avLst/>
          </a:prstGeom>
          <a:noFill/>
        </p:spPr>
      </p:pic>
      <p:pic>
        <p:nvPicPr>
          <p:cNvPr id="17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4" y="3928458"/>
            <a:ext cx="533400" cy="533400"/>
          </a:xfrm>
          <a:prstGeom prst="rect">
            <a:avLst/>
          </a:prstGeom>
          <a:noFill/>
        </p:spPr>
      </p:pic>
      <p:pic>
        <p:nvPicPr>
          <p:cNvPr id="18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226" y="4164392"/>
            <a:ext cx="533400" cy="533400"/>
          </a:xfrm>
          <a:prstGeom prst="rect">
            <a:avLst/>
          </a:prstGeom>
          <a:noFill/>
        </p:spPr>
      </p:pic>
      <p:pic>
        <p:nvPicPr>
          <p:cNvPr id="19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529" y="2781264"/>
            <a:ext cx="533400" cy="533400"/>
          </a:xfrm>
          <a:prstGeom prst="rect">
            <a:avLst/>
          </a:prstGeom>
          <a:noFill/>
        </p:spPr>
      </p:pic>
      <p:pic>
        <p:nvPicPr>
          <p:cNvPr id="20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9623" y="3241357"/>
            <a:ext cx="533400" cy="533400"/>
          </a:xfrm>
          <a:prstGeom prst="rect">
            <a:avLst/>
          </a:prstGeom>
          <a:noFill/>
        </p:spPr>
      </p:pic>
      <p:pic>
        <p:nvPicPr>
          <p:cNvPr id="21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697742"/>
            <a:ext cx="533400" cy="533400"/>
          </a:xfrm>
          <a:prstGeom prst="rect">
            <a:avLst/>
          </a:prstGeom>
          <a:noFill/>
        </p:spPr>
      </p:pic>
      <p:pic>
        <p:nvPicPr>
          <p:cNvPr id="22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95159" y="3534456"/>
            <a:ext cx="533400" cy="533400"/>
          </a:xfrm>
          <a:prstGeom prst="rect">
            <a:avLst/>
          </a:prstGeom>
          <a:noFill/>
        </p:spPr>
      </p:pic>
      <p:pic>
        <p:nvPicPr>
          <p:cNvPr id="25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97929" y="3314664"/>
            <a:ext cx="533400" cy="533400"/>
          </a:xfrm>
          <a:prstGeom prst="rect">
            <a:avLst/>
          </a:prstGeom>
          <a:noFill/>
        </p:spPr>
      </p:pic>
      <p:pic>
        <p:nvPicPr>
          <p:cNvPr id="27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95159" y="2721543"/>
            <a:ext cx="533400" cy="533400"/>
          </a:xfrm>
          <a:prstGeom prst="rect">
            <a:avLst/>
          </a:prstGeom>
          <a:noFill/>
        </p:spPr>
      </p:pic>
      <p:pic>
        <p:nvPicPr>
          <p:cNvPr id="28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0458" y="2814108"/>
            <a:ext cx="533400" cy="533400"/>
          </a:xfrm>
          <a:prstGeom prst="rect">
            <a:avLst/>
          </a:prstGeom>
          <a:noFill/>
        </p:spPr>
      </p:pic>
      <p:pic>
        <p:nvPicPr>
          <p:cNvPr id="29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729" y="3122124"/>
            <a:ext cx="533400" cy="533400"/>
          </a:xfrm>
          <a:prstGeom prst="rect">
            <a:avLst/>
          </a:prstGeom>
          <a:noFill/>
        </p:spPr>
      </p:pic>
      <p:pic>
        <p:nvPicPr>
          <p:cNvPr id="30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529" y="3241357"/>
            <a:ext cx="533400" cy="533400"/>
          </a:xfrm>
          <a:prstGeom prst="rect">
            <a:avLst/>
          </a:prstGeom>
          <a:noFill/>
        </p:spPr>
      </p:pic>
      <p:pic>
        <p:nvPicPr>
          <p:cNvPr id="31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066314" y="3861027"/>
            <a:ext cx="533400" cy="533400"/>
          </a:xfrm>
          <a:prstGeom prst="rect">
            <a:avLst/>
          </a:prstGeom>
          <a:noFill/>
        </p:spPr>
      </p:pic>
      <p:pic>
        <p:nvPicPr>
          <p:cNvPr id="32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318172" y="3343766"/>
            <a:ext cx="533400" cy="533400"/>
          </a:xfrm>
          <a:prstGeom prst="rect">
            <a:avLst/>
          </a:prstGeom>
          <a:noFill/>
        </p:spPr>
      </p:pic>
      <p:pic>
        <p:nvPicPr>
          <p:cNvPr id="33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2" y="2389244"/>
            <a:ext cx="533400" cy="533400"/>
          </a:xfrm>
          <a:prstGeom prst="rect">
            <a:avLst/>
          </a:prstGeom>
          <a:noFill/>
        </p:spPr>
      </p:pic>
      <p:pic>
        <p:nvPicPr>
          <p:cNvPr id="34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481" y="3984687"/>
            <a:ext cx="533400" cy="533400"/>
          </a:xfrm>
          <a:prstGeom prst="rect">
            <a:avLst/>
          </a:prstGeom>
          <a:noFill/>
        </p:spPr>
      </p:pic>
      <p:sp>
        <p:nvSpPr>
          <p:cNvPr id="3" name="Right Arrow 2"/>
          <p:cNvSpPr/>
          <p:nvPr/>
        </p:nvSpPr>
        <p:spPr>
          <a:xfrm>
            <a:off x="6569528" y="3278435"/>
            <a:ext cx="1126672" cy="605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106638" y="1939013"/>
            <a:ext cx="210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Environment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77846" y="1966032"/>
            <a:ext cx="210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Environment 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74472" y="5076619"/>
            <a:ext cx="8931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Phenotypic plasticity – changes in phenotype caused by a change in the environment (without any changes in genotype)</a:t>
            </a:r>
          </a:p>
          <a:p>
            <a:pPr algn="ctr"/>
            <a:r>
              <a:rPr lang="en-US" sz="2400" dirty="0"/>
              <a:t>How does physiological plasticity alter responses to winter conditions?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40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6043" y="2345872"/>
            <a:ext cx="533400" cy="533400"/>
          </a:xfrm>
          <a:prstGeom prst="rect">
            <a:avLst/>
          </a:prstGeom>
          <a:noFill/>
        </p:spPr>
      </p:pic>
      <p:pic>
        <p:nvPicPr>
          <p:cNvPr id="41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37714" y="3477924"/>
            <a:ext cx="533400" cy="533400"/>
          </a:xfrm>
          <a:prstGeom prst="rect">
            <a:avLst/>
          </a:prstGeom>
          <a:noFill/>
        </p:spPr>
      </p:pic>
      <p:pic>
        <p:nvPicPr>
          <p:cNvPr id="42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5414" y="3525914"/>
            <a:ext cx="533400" cy="533400"/>
          </a:xfrm>
          <a:prstGeom prst="rect">
            <a:avLst/>
          </a:prstGeom>
          <a:noFill/>
        </p:spPr>
      </p:pic>
      <p:pic>
        <p:nvPicPr>
          <p:cNvPr id="43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002486" y="3533399"/>
            <a:ext cx="533400" cy="533400"/>
          </a:xfrm>
          <a:prstGeom prst="rect">
            <a:avLst/>
          </a:prstGeom>
          <a:noFill/>
        </p:spPr>
      </p:pic>
      <p:pic>
        <p:nvPicPr>
          <p:cNvPr id="44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616043" y="3944938"/>
            <a:ext cx="533400" cy="533400"/>
          </a:xfrm>
          <a:prstGeom prst="rect">
            <a:avLst/>
          </a:prstGeom>
          <a:noFill/>
        </p:spPr>
      </p:pic>
      <p:pic>
        <p:nvPicPr>
          <p:cNvPr id="45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192986" y="3859442"/>
            <a:ext cx="533400" cy="533400"/>
          </a:xfrm>
          <a:prstGeom prst="rect">
            <a:avLst/>
          </a:prstGeom>
          <a:noFill/>
        </p:spPr>
      </p:pic>
      <p:pic>
        <p:nvPicPr>
          <p:cNvPr id="46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4" y="2732375"/>
            <a:ext cx="533400" cy="533400"/>
          </a:xfrm>
          <a:prstGeom prst="rect">
            <a:avLst/>
          </a:prstGeom>
          <a:noFill/>
        </p:spPr>
      </p:pic>
      <p:pic>
        <p:nvPicPr>
          <p:cNvPr id="47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3319" y="3519902"/>
            <a:ext cx="533400" cy="533400"/>
          </a:xfrm>
          <a:prstGeom prst="rect">
            <a:avLst/>
          </a:prstGeom>
          <a:noFill/>
        </p:spPr>
      </p:pic>
      <p:pic>
        <p:nvPicPr>
          <p:cNvPr id="48" name="Picture 1" descr="C:\Users\Caroline\AppData\Local\Microsoft\Windows\Temporary Internet Files\Content.IE5\2YI1V7S4\MC90043804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3842" y="3318881"/>
            <a:ext cx="533400" cy="533400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4" y="2369911"/>
            <a:ext cx="1297010" cy="2038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94" y="4578837"/>
            <a:ext cx="1304620" cy="20273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19" y="186026"/>
            <a:ext cx="1292648" cy="200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5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3123" y="5357046"/>
            <a:ext cx="8106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 the cold, insects and other ectotherms enter a reversible cold coma (chill coma)</a:t>
            </a:r>
          </a:p>
        </p:txBody>
      </p:sp>
      <p:pic>
        <p:nvPicPr>
          <p:cNvPr id="3" name="TrimmedChillCo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5617" y="1736054"/>
            <a:ext cx="4255006" cy="3191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5309" y="6389624"/>
            <a:ext cx="412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Video: Heath MacMillan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93686" y="117426"/>
            <a:ext cx="9804400" cy="1325563"/>
          </a:xfrm>
        </p:spPr>
        <p:txBody>
          <a:bodyPr>
            <a:normAutofit/>
          </a:bodyPr>
          <a:lstStyle/>
          <a:p>
            <a:r>
              <a:rPr lang="en-US" dirty="0"/>
              <a:t>Insects in the cold</a:t>
            </a:r>
          </a:p>
        </p:txBody>
      </p:sp>
    </p:spTree>
    <p:extLst>
      <p:ext uri="{BB962C8B-B14F-4D97-AF65-F5344CB8AC3E}">
        <p14:creationId xmlns:p14="http://schemas.microsoft.com/office/powerpoint/2010/main" val="35643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 cold hardiness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9100" y="2324100"/>
            <a:ext cx="6311900" cy="3875088"/>
          </a:xfrm>
        </p:spPr>
        <p:txBody>
          <a:bodyPr/>
          <a:lstStyle/>
          <a:p>
            <a:r>
              <a:rPr lang="en-US" dirty="0"/>
              <a:t>Requires synthesis of protective molecules (e.g. sugars, sugar alcohols, amino acids, heat shock proteins)</a:t>
            </a:r>
          </a:p>
          <a:p>
            <a:r>
              <a:rPr lang="en-US" dirty="0"/>
              <a:t>Can be energetically expensive</a:t>
            </a:r>
          </a:p>
          <a:p>
            <a:r>
              <a:rPr lang="en-US" dirty="0"/>
              <a:t>Does cold hardiness increase energy stress?</a:t>
            </a:r>
          </a:p>
        </p:txBody>
      </p:sp>
      <p:pic>
        <p:nvPicPr>
          <p:cNvPr id="4" name="Picture 2" descr="http://www.creaturecontrol.net/wp-content/uploads/frozen-bugs-239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2324100"/>
            <a:ext cx="2276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240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57384" y="244577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162" y="1920875"/>
            <a:ext cx="5526323" cy="40146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2245" y="6276088"/>
            <a:ext cx="2501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Williams et al. 2016 ICB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69672" y="250825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Nirmala UI" panose="020B0502040204020203" pitchFamily="34" charset="0"/>
              </a:defRPr>
            </a:lvl1pPr>
          </a:lstStyle>
          <a:p>
            <a:r>
              <a:rPr lang="en-US" dirty="0"/>
              <a:t>Cold hardy flies have higher energy use</a:t>
            </a:r>
          </a:p>
        </p:txBody>
      </p:sp>
      <p:pic>
        <p:nvPicPr>
          <p:cNvPr id="6" name="Picture 15" descr="\\ad.ufl.edu\ifas\ENTNEM\Users\carolinewilliams\My Documents\My Pictures\Pictures\Drosophila\qwrMont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5145" r="16894" b="6755"/>
          <a:stretch/>
        </p:blipFill>
        <p:spPr bwMode="auto">
          <a:xfrm>
            <a:off x="10141921" y="1443209"/>
            <a:ext cx="1154879" cy="111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182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Hardy flies have greater metabolic plasticity in the cold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83248" y="1872733"/>
            <a:ext cx="6124154" cy="4672661"/>
            <a:chOff x="2449942" y="1477820"/>
            <a:chExt cx="4593115" cy="3504496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2764971" y="1477820"/>
            <a:ext cx="3543300" cy="2651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Acrobat Document" r:id="rId3" imgW="5486400" imgH="4105275" progId="Acrobat.Document.DC">
                    <p:embed/>
                  </p:oleObj>
                </mc:Choice>
                <mc:Fallback>
                  <p:oleObj name="Acrobat Document" r:id="rId3" imgW="5486400" imgH="4105275" progId="Acrobat.Document.DC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64971" y="1477820"/>
                          <a:ext cx="3543300" cy="26513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124200" y="4194547"/>
              <a:ext cx="144780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Before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91000" y="4194547"/>
              <a:ext cx="144780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During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95257" y="4194547"/>
              <a:ext cx="144780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After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64971" y="4543735"/>
              <a:ext cx="412133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Time relative to cold exposure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1673269" y="2815024"/>
              <a:ext cx="199192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Metabolic rate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210594" y="1842986"/>
              <a:ext cx="152400" cy="152400"/>
            </a:xfrm>
            <a:prstGeom prst="ellipse">
              <a:avLst/>
            </a:prstGeom>
            <a:solidFill>
              <a:srgbClr val="0E03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Oval 12"/>
            <p:cNvSpPr/>
            <p:nvPr/>
          </p:nvSpPr>
          <p:spPr>
            <a:xfrm>
              <a:off x="4210594" y="2123188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43400" y="1715184"/>
              <a:ext cx="16764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Hardy</a:t>
              </a:r>
            </a:p>
            <a:p>
              <a:r>
                <a:rPr lang="en-US" sz="2400" dirty="0"/>
                <a:t>Susceptible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979350" y="3058144"/>
            <a:ext cx="378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Higher metabolic rates before and after cold, lower rates during cold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583508" y="6079867"/>
            <a:ext cx="380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Williams et al. 2016 Proc Roy </a:t>
            </a:r>
            <a:r>
              <a:rPr lang="en-US" dirty="0" err="1"/>
              <a:t>Soc</a:t>
            </a:r>
            <a:r>
              <a:rPr lang="en-US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394436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hardy flies have higher rates of nutrient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1785" y="2942772"/>
            <a:ext cx="4512129" cy="297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Faster breakdown of ingested nutrients before and after cold exposure allows them to synthesize protective molecules, deeper shut down of metabolism in the cold</a:t>
            </a:r>
          </a:p>
        </p:txBody>
      </p:sp>
      <p:pic>
        <p:nvPicPr>
          <p:cNvPr id="16" name="Picture 15" descr="\\ad.ufl.edu\ifas\ENTNEM\Users\carolinewilliams\My Documents\My Pictures\Pictures\Drosophila\qwrMont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5145" r="16894" b="6755"/>
          <a:stretch/>
        </p:blipFill>
        <p:spPr bwMode="auto">
          <a:xfrm>
            <a:off x="10147370" y="1445281"/>
            <a:ext cx="1154879" cy="111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728849" y="2972516"/>
            <a:ext cx="3916009" cy="3215132"/>
            <a:chOff x="1703784" y="1682577"/>
            <a:chExt cx="6705600" cy="55054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3784" y="1682577"/>
              <a:ext cx="6705600" cy="55054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7300" y="1900968"/>
              <a:ext cx="2019300" cy="1171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064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Cold adaptation increases biosynthesis of </a:t>
            </a:r>
            <a:r>
              <a:rPr lang="en-US" dirty="0" err="1"/>
              <a:t>cryoprotectants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39620" y="6337301"/>
            <a:ext cx="4876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Williams et al. 2016 Proc Roy </a:t>
            </a:r>
            <a:r>
              <a:rPr lang="en-US" sz="2133" dirty="0" err="1"/>
              <a:t>Soc</a:t>
            </a:r>
            <a:r>
              <a:rPr lang="en-US" sz="2133" dirty="0"/>
              <a:t> B</a:t>
            </a:r>
          </a:p>
        </p:txBody>
      </p:sp>
      <p:pic>
        <p:nvPicPr>
          <p:cNvPr id="27" name="Picture 2" descr="U:\Caroline\Science\Manuscripts\In preparation\Drosophila isotopes\Figs in ms\Fig 1 - gluc and AAs\Fig1_AAenrich_2Oct201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6" t="57944" b="4070"/>
          <a:stretch/>
        </p:blipFill>
        <p:spPr bwMode="auto">
          <a:xfrm>
            <a:off x="2815997" y="1784594"/>
            <a:ext cx="4012664" cy="44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05700" y="2694214"/>
            <a:ext cx="4093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Physiological plasticity can evolve in response to changes in winter conditions, and this plasticity can determine how well organisms can survive cold temperatures</a:t>
            </a:r>
          </a:p>
        </p:txBody>
      </p:sp>
    </p:spTree>
    <p:extLst>
      <p:ext uri="{BB962C8B-B14F-4D97-AF65-F5344CB8AC3E}">
        <p14:creationId xmlns:p14="http://schemas.microsoft.com/office/powerpoint/2010/main" val="3330754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Snow will drive many important impacts of climate 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743" y="2022703"/>
            <a:ext cx="74676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05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modifies temperatures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00" y="2159000"/>
            <a:ext cx="4267200" cy="4351338"/>
          </a:xfrm>
        </p:spPr>
        <p:txBody>
          <a:bodyPr/>
          <a:lstStyle/>
          <a:p>
            <a:r>
              <a:rPr lang="en-US" dirty="0"/>
              <a:t>Snow insulates the ground </a:t>
            </a:r>
          </a:p>
          <a:p>
            <a:r>
              <a:rPr lang="en-US" dirty="0"/>
              <a:t>Temperatures remain relatively warm and constant</a:t>
            </a:r>
          </a:p>
          <a:p>
            <a:r>
              <a:rPr lang="en-US" dirty="0"/>
              <a:t>“Colder soils in a warmer world”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498964"/>
            <a:ext cx="4222782" cy="50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5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Snow cover impacts cold and energy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2931885"/>
            <a:ext cx="4394200" cy="17145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Dry years without snow cover will increase cold stress but decrease energy stress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8789"/>
          <a:stretch/>
        </p:blipFill>
        <p:spPr>
          <a:xfrm>
            <a:off x="1886636" y="1690687"/>
            <a:ext cx="4954364" cy="4731883"/>
          </a:xfrm>
          <a:prstGeom prst="rect">
            <a:avLst/>
          </a:prstGeom>
        </p:spPr>
      </p:pic>
      <p:pic>
        <p:nvPicPr>
          <p:cNvPr id="6" name="Picture 5" descr="http://www.nsf.gov/images/logos/nsf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540" y="5569157"/>
            <a:ext cx="959633" cy="100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18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WWF Living Planet Index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1" y="2085266"/>
            <a:ext cx="9105899" cy="3881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3986" y="6079672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Report released Oct 2018 documenting mammal, bird, fish and reptile declines worldwide</a:t>
            </a:r>
          </a:p>
          <a:p>
            <a:r>
              <a:rPr lang="en-US" dirty="0"/>
              <a:t>Average population declines of 60% relative to 1970</a:t>
            </a:r>
          </a:p>
        </p:txBody>
      </p:sp>
    </p:spTree>
    <p:extLst>
      <p:ext uri="{BB962C8B-B14F-4D97-AF65-F5344CB8AC3E}">
        <p14:creationId xmlns:p14="http://schemas.microsoft.com/office/powerpoint/2010/main" val="2472829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organism for studying evolutionary impacts of snow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r="14446"/>
          <a:stretch/>
        </p:blipFill>
        <p:spPr bwMode="auto">
          <a:xfrm>
            <a:off x="10998484" y="1776216"/>
            <a:ext cx="812516" cy="134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72712" y="2174171"/>
            <a:ext cx="9298237" cy="1502838"/>
            <a:chOff x="117233" y="4675554"/>
            <a:chExt cx="9298237" cy="1502838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33" y="4675554"/>
              <a:ext cx="8302562" cy="1191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6400800" y="5870615"/>
              <a:ext cx="30146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prstClr val="black"/>
                  </a:solidFill>
                  <a:ea typeface="MS PGothic" pitchFamily="34" charset="-128"/>
                </a:rPr>
                <a:t>illustrations: Hiroko </a:t>
              </a:r>
              <a:r>
                <a:rPr lang="en-US" altLang="en-US" sz="1400" b="1" dirty="0" err="1">
                  <a:solidFill>
                    <a:prstClr val="black"/>
                  </a:solidFill>
                  <a:ea typeface="MS PGothic" pitchFamily="34" charset="-128"/>
                </a:rPr>
                <a:t>Udaka</a:t>
              </a:r>
              <a:endParaRPr lang="en-US" altLang="en-US" sz="1400" b="1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65" y="3980177"/>
            <a:ext cx="2774007" cy="2061087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5771322" y="3606208"/>
          <a:ext cx="3499059" cy="2225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SPW 11.0 Graph" r:id="rId6" imgW="4497070" imgH="2541270" progId="SigmaPlotGraphicObject.10">
                  <p:embed/>
                </p:oleObj>
              </mc:Choice>
              <mc:Fallback>
                <p:oleObj name="SPW 11.0 Graph" r:id="rId6" imgW="4497070" imgH="2541270" progId="SigmaPlotGraphicObject.10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1322" y="3606208"/>
                        <a:ext cx="3499059" cy="22255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092474" y="3600806"/>
            <a:ext cx="1263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Snowy year</a:t>
            </a:r>
          </a:p>
          <a:p>
            <a:pPr algn="ctr"/>
            <a:r>
              <a:rPr lang="en-US" sz="1100" dirty="0"/>
              <a:t>(2006)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0851" y="5010721"/>
            <a:ext cx="1263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Dry year</a:t>
            </a:r>
          </a:p>
          <a:p>
            <a:pPr algn="ctr"/>
            <a:r>
              <a:rPr lang="en-US" sz="1100" dirty="0"/>
              <a:t>(2007)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74037" y="5776352"/>
            <a:ext cx="2665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Data: </a:t>
            </a:r>
          </a:p>
          <a:p>
            <a:r>
              <a:rPr lang="en-US" sz="1600" dirty="0"/>
              <a:t>N. Rank and E. </a:t>
            </a:r>
            <a:r>
              <a:rPr lang="en-US" sz="1600" dirty="0" err="1"/>
              <a:t>Dahlhoff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672139" y="3162653"/>
            <a:ext cx="139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Chrysomela</a:t>
            </a:r>
            <a:r>
              <a:rPr lang="en-US" i="1" dirty="0"/>
              <a:t> </a:t>
            </a:r>
            <a:r>
              <a:rPr lang="en-US" i="1" dirty="0" err="1"/>
              <a:t>aeneicollis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14006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winter climate change on insects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65233" y="4211004"/>
            <a:ext cx="1325164" cy="1411175"/>
            <a:chOff x="-76200" y="1690688"/>
            <a:chExt cx="1997439" cy="2127085"/>
          </a:xfrm>
        </p:grpSpPr>
        <p:sp>
          <p:nvSpPr>
            <p:cNvPr id="5" name="TextBox 4"/>
            <p:cNvSpPr txBox="1"/>
            <p:nvPr/>
          </p:nvSpPr>
          <p:spPr>
            <a:xfrm>
              <a:off x="-76200" y="3356108"/>
              <a:ext cx="199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Energy Stress</a:t>
              </a:r>
            </a:p>
          </p:txBody>
        </p:sp>
        <p:pic>
          <p:nvPicPr>
            <p:cNvPr id="6" name="Picture 5" descr="C:\Users\carolinewilliams\AppData\Local\Microsoft\Windows\Temporary Internet Files\Content.IE5\KGPFQHFP\MC900389328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34" y="1690688"/>
              <a:ext cx="1481403" cy="160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970912" y="4211004"/>
            <a:ext cx="1036346" cy="1365659"/>
            <a:chOff x="141469" y="4705080"/>
            <a:chExt cx="1562100" cy="2058478"/>
          </a:xfrm>
        </p:grpSpPr>
        <p:pic>
          <p:nvPicPr>
            <p:cNvPr id="8" name="Picture 3" descr="C:\Users\carolinewilliams\AppData\Local\Microsoft\Windows\Temporary Internet Files\Content.IE5\258P0J3X\MC900439774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69" y="4705080"/>
              <a:ext cx="1562100" cy="1596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41469" y="6301893"/>
              <a:ext cx="1562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Cold stress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3"/>
          <a:stretch/>
        </p:blipFill>
        <p:spPr>
          <a:xfrm>
            <a:off x="4819403" y="2088505"/>
            <a:ext cx="1403597" cy="148886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2338436">
            <a:off x="3959543" y="3113815"/>
            <a:ext cx="603003" cy="927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9988979">
            <a:off x="5953901" y="3197702"/>
            <a:ext cx="603003" cy="927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1"/>
          <a:stretch/>
        </p:blipFill>
        <p:spPr>
          <a:xfrm>
            <a:off x="3043614" y="3081553"/>
            <a:ext cx="659072" cy="556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4"/>
          <a:stretch/>
        </p:blipFill>
        <p:spPr>
          <a:xfrm>
            <a:off x="6733767" y="3080264"/>
            <a:ext cx="671870" cy="556221"/>
          </a:xfrm>
          <a:prstGeom prst="rect">
            <a:avLst/>
          </a:prstGeom>
        </p:spPr>
      </p:pic>
      <p:sp>
        <p:nvSpPr>
          <p:cNvPr id="16" name="Left-Right Arrow 15"/>
          <p:cNvSpPr/>
          <p:nvPr/>
        </p:nvSpPr>
        <p:spPr>
          <a:xfrm>
            <a:off x="4787000" y="4499392"/>
            <a:ext cx="990038" cy="482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Left Arrow 2"/>
          <p:cNvSpPr/>
          <p:nvPr/>
        </p:nvSpPr>
        <p:spPr>
          <a:xfrm rot="17469960">
            <a:off x="6775125" y="534539"/>
            <a:ext cx="1130300" cy="36278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2" y="3483384"/>
            <a:ext cx="2183712" cy="145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4"/>
          <a:stretch/>
        </p:blipFill>
        <p:spPr>
          <a:xfrm>
            <a:off x="8560443" y="1932101"/>
            <a:ext cx="671870" cy="556221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 rot="5400000">
            <a:off x="7238328" y="4337344"/>
            <a:ext cx="603003" cy="927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1"/>
          <a:stretch/>
        </p:blipFill>
        <p:spPr>
          <a:xfrm>
            <a:off x="7379926" y="5190926"/>
            <a:ext cx="659072" cy="556221"/>
          </a:xfrm>
          <a:prstGeom prst="rect">
            <a:avLst/>
          </a:prstGeom>
        </p:spPr>
      </p:pic>
      <p:sp>
        <p:nvSpPr>
          <p:cNvPr id="20" name="Curved Left Arrow 19"/>
          <p:cNvSpPr/>
          <p:nvPr/>
        </p:nvSpPr>
        <p:spPr>
          <a:xfrm rot="4936386">
            <a:off x="6652579" y="3409018"/>
            <a:ext cx="1130300" cy="51494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4"/>
          <a:stretch/>
        </p:blipFill>
        <p:spPr>
          <a:xfrm>
            <a:off x="8224508" y="6301779"/>
            <a:ext cx="671870" cy="5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32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winter climate change on insects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65233" y="4211004"/>
            <a:ext cx="1325164" cy="1411175"/>
            <a:chOff x="-76200" y="1690688"/>
            <a:chExt cx="1997439" cy="2127085"/>
          </a:xfrm>
        </p:grpSpPr>
        <p:sp>
          <p:nvSpPr>
            <p:cNvPr id="5" name="TextBox 4"/>
            <p:cNvSpPr txBox="1"/>
            <p:nvPr/>
          </p:nvSpPr>
          <p:spPr>
            <a:xfrm>
              <a:off x="-76200" y="3356108"/>
              <a:ext cx="1997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Energy Stress</a:t>
              </a:r>
            </a:p>
          </p:txBody>
        </p:sp>
        <p:pic>
          <p:nvPicPr>
            <p:cNvPr id="6" name="Picture 5" descr="C:\Users\carolinewilliams\AppData\Local\Microsoft\Windows\Temporary Internet Files\Content.IE5\KGPFQHFP\MC900389328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34" y="1690688"/>
              <a:ext cx="1481403" cy="160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970912" y="4211004"/>
            <a:ext cx="1036346" cy="1365659"/>
            <a:chOff x="141469" y="4705080"/>
            <a:chExt cx="1562100" cy="2058478"/>
          </a:xfrm>
        </p:grpSpPr>
        <p:pic>
          <p:nvPicPr>
            <p:cNvPr id="8" name="Picture 3" descr="C:\Users\carolinewilliams\AppData\Local\Microsoft\Windows\Temporary Internet Files\Content.IE5\258P0J3X\MC900439774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69" y="4705080"/>
              <a:ext cx="1562100" cy="1596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41469" y="6301893"/>
              <a:ext cx="1562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Cold stress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3"/>
          <a:stretch/>
        </p:blipFill>
        <p:spPr>
          <a:xfrm>
            <a:off x="4819403" y="2088505"/>
            <a:ext cx="1403597" cy="148886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2338436">
            <a:off x="3959543" y="3113815"/>
            <a:ext cx="603003" cy="927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9988979">
            <a:off x="5953901" y="3197702"/>
            <a:ext cx="603003" cy="927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1"/>
          <a:stretch/>
        </p:blipFill>
        <p:spPr>
          <a:xfrm>
            <a:off x="3043614" y="3081553"/>
            <a:ext cx="659072" cy="556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4"/>
          <a:stretch/>
        </p:blipFill>
        <p:spPr>
          <a:xfrm>
            <a:off x="6733767" y="3080264"/>
            <a:ext cx="671870" cy="556221"/>
          </a:xfrm>
          <a:prstGeom prst="rect">
            <a:avLst/>
          </a:prstGeom>
        </p:spPr>
      </p:pic>
      <p:sp>
        <p:nvSpPr>
          <p:cNvPr id="16" name="Left-Right Arrow 15"/>
          <p:cNvSpPr/>
          <p:nvPr/>
        </p:nvSpPr>
        <p:spPr>
          <a:xfrm>
            <a:off x="4787000" y="4499392"/>
            <a:ext cx="990038" cy="482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Left Arrow 2"/>
          <p:cNvSpPr/>
          <p:nvPr/>
        </p:nvSpPr>
        <p:spPr>
          <a:xfrm rot="17469960">
            <a:off x="6775125" y="534539"/>
            <a:ext cx="1130300" cy="36278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02" y="3483384"/>
            <a:ext cx="2183712" cy="145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4"/>
          <a:stretch/>
        </p:blipFill>
        <p:spPr>
          <a:xfrm>
            <a:off x="8560443" y="1932101"/>
            <a:ext cx="671870" cy="556221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 rot="5400000">
            <a:off x="7238328" y="4337344"/>
            <a:ext cx="603003" cy="927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1"/>
          <a:stretch/>
        </p:blipFill>
        <p:spPr>
          <a:xfrm>
            <a:off x="7379926" y="5190926"/>
            <a:ext cx="659072" cy="556221"/>
          </a:xfrm>
          <a:prstGeom prst="rect">
            <a:avLst/>
          </a:prstGeom>
        </p:spPr>
      </p:pic>
      <p:sp>
        <p:nvSpPr>
          <p:cNvPr id="20" name="Curved Left Arrow 19"/>
          <p:cNvSpPr/>
          <p:nvPr/>
        </p:nvSpPr>
        <p:spPr>
          <a:xfrm rot="4936386">
            <a:off x="6652579" y="3409018"/>
            <a:ext cx="1130300" cy="51494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4"/>
          <a:stretch/>
        </p:blipFill>
        <p:spPr>
          <a:xfrm>
            <a:off x="8224508" y="6301779"/>
            <a:ext cx="671870" cy="5562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378043" y="6118224"/>
            <a:ext cx="2618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…it’s complicated!</a:t>
            </a:r>
          </a:p>
        </p:txBody>
      </p:sp>
    </p:spTree>
    <p:extLst>
      <p:ext uri="{BB962C8B-B14F-4D97-AF65-F5344CB8AC3E}">
        <p14:creationId xmlns:p14="http://schemas.microsoft.com/office/powerpoint/2010/main" val="1275819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Winter climate change has been strongly impacting insect populations, but impacts have been inconsistent (some increases, some decreases)</a:t>
            </a:r>
          </a:p>
          <a:p>
            <a:r>
              <a:rPr lang="en-US" dirty="0"/>
              <a:t>Increasing winter temperatures decrease cold stress (good for insects) but increase energy use (bad for insects)</a:t>
            </a:r>
          </a:p>
          <a:p>
            <a:r>
              <a:rPr lang="en-US" dirty="0"/>
              <a:t>Studying responses to changes in winter temperature can help us predict winners and losers of climate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156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way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responses to winter warming and changes in snow cover in animals with a range of characteristics, to determine rules that govern responses - “Winners and losers”</a:t>
            </a:r>
          </a:p>
          <a:p>
            <a:r>
              <a:rPr lang="en-US" dirty="0"/>
              <a:t>Use this information to prioritize conservation efforts towards vulnerable species</a:t>
            </a:r>
          </a:p>
          <a:p>
            <a:r>
              <a:rPr lang="en-US" dirty="0"/>
              <a:t>Communicate the science of climate change to the next generation, and engage with them to learn their motivations, hopes, fears and priorities</a:t>
            </a:r>
          </a:p>
        </p:txBody>
      </p:sp>
    </p:spTree>
    <p:extLst>
      <p:ext uri="{BB962C8B-B14F-4D97-AF65-F5344CB8AC3E}">
        <p14:creationId xmlns:p14="http://schemas.microsoft.com/office/powerpoint/2010/main" val="384442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just insects</a:t>
            </a:r>
          </a:p>
        </p:txBody>
      </p:sp>
      <p:pic>
        <p:nvPicPr>
          <p:cNvPr id="4" name="Picture 2" descr="http://farm4.staticflickr.com/3029/3386485212_9076aa6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9969" y="3009900"/>
            <a:ext cx="1167231" cy="1752600"/>
          </a:xfrm>
          <a:prstGeom prst="rect">
            <a:avLst/>
          </a:prstGeom>
          <a:noFill/>
        </p:spPr>
      </p:pic>
      <p:pic>
        <p:nvPicPr>
          <p:cNvPr id="5" name="Picture 4" descr="http://animal.discovery.com/guides/wild-birds/gallery/dark-eyed_junc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009900"/>
            <a:ext cx="2438400" cy="1748287"/>
          </a:xfrm>
          <a:prstGeom prst="rect">
            <a:avLst/>
          </a:prstGeom>
          <a:noFill/>
        </p:spPr>
      </p:pic>
      <p:pic>
        <p:nvPicPr>
          <p:cNvPr id="6" name="Picture 8" descr="https://encrypted-tbn1.google.com/images?q=tbn:ANd9GcQ9sjECQ7GcBg54yOCm-MwvGhFVUCLVPBmmKWfH7WkbIUdMk7B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3009900"/>
            <a:ext cx="2441541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035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Urgent need for a new global deal for 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547256"/>
            <a:ext cx="9677400" cy="3651931"/>
          </a:xfrm>
        </p:spPr>
        <p:txBody>
          <a:bodyPr/>
          <a:lstStyle/>
          <a:p>
            <a:r>
              <a:rPr lang="en-US" dirty="0"/>
              <a:t>50% of land and oceans designated as protected areas</a:t>
            </a:r>
          </a:p>
          <a:p>
            <a:r>
              <a:rPr lang="en-US" dirty="0"/>
              <a:t>“Carbon law” – halve emissions every decade</a:t>
            </a:r>
          </a:p>
          <a:p>
            <a:r>
              <a:rPr lang="en-US" dirty="0"/>
              <a:t>Pursue active carbon sequestration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“Herculean efforts” requiring large-scale international coordination and action</a:t>
            </a:r>
          </a:p>
        </p:txBody>
      </p:sp>
    </p:spTree>
    <p:extLst>
      <p:ext uri="{BB962C8B-B14F-4D97-AF65-F5344CB8AC3E}">
        <p14:creationId xmlns:p14="http://schemas.microsoft.com/office/powerpoint/2010/main" val="4082238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Pew Research Center Report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553581"/>
            <a:ext cx="4713515" cy="2920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06" y="3015341"/>
            <a:ext cx="4468689" cy="25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33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Pew Research Center Report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14" y="2068126"/>
            <a:ext cx="5212856" cy="381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6" y="2142657"/>
            <a:ext cx="3832087" cy="41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18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imperative for educators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students early in their career to how climate change is impacting biodiversity</a:t>
            </a:r>
          </a:p>
          <a:p>
            <a:r>
              <a:rPr lang="en-US" dirty="0"/>
              <a:t>Allow students to experience the process through which researchers study responses to climate change</a:t>
            </a:r>
          </a:p>
          <a:p>
            <a:r>
              <a:rPr lang="en-US" dirty="0"/>
              <a:t>Give students experience in data collection and interpretation</a:t>
            </a:r>
          </a:p>
          <a:p>
            <a:r>
              <a:rPr lang="en-US" dirty="0"/>
              <a:t>Encourage students to identify with STEM research and understand the strengths and limitations</a:t>
            </a:r>
          </a:p>
        </p:txBody>
      </p:sp>
    </p:spTree>
    <p:extLst>
      <p:ext uri="{BB962C8B-B14F-4D97-AF65-F5344CB8AC3E}">
        <p14:creationId xmlns:p14="http://schemas.microsoft.com/office/powerpoint/2010/main" val="484885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16140"/>
            <a:ext cx="10134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Hundreds of species are threatened with extinction globally</a:t>
            </a:r>
          </a:p>
        </p:txBody>
      </p:sp>
      <p:pic>
        <p:nvPicPr>
          <p:cNvPr id="1026" name="Picture 2" descr="http://science.sciencemag.org/content/sci/345/6195/392/F2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34" y="1805110"/>
            <a:ext cx="7922532" cy="39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02285" y="6063344"/>
            <a:ext cx="466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Special issue in Science, 2014: Vanishing fauna</a:t>
            </a:r>
          </a:p>
          <a:p>
            <a:pPr algn="r"/>
            <a:r>
              <a:rPr lang="en-US" dirty="0"/>
              <a:t>Sacha </a:t>
            </a:r>
            <a:r>
              <a:rPr lang="en-US" dirty="0" err="1"/>
              <a:t>Vignieri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59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 activities are most useful for teachers</a:t>
            </a:r>
          </a:p>
        </p:txBody>
      </p:sp>
      <p:pic>
        <p:nvPicPr>
          <p:cNvPr id="2050" name="Picture 2" descr="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185" y="1927116"/>
            <a:ext cx="5693230" cy="46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28955" y="6052458"/>
            <a:ext cx="383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Monroe et al. 2014</a:t>
            </a:r>
          </a:p>
          <a:p>
            <a:r>
              <a:rPr lang="en-US" dirty="0"/>
              <a:t>746 US-based high school teachers</a:t>
            </a:r>
          </a:p>
        </p:txBody>
      </p:sp>
    </p:spTree>
    <p:extLst>
      <p:ext uri="{BB962C8B-B14F-4D97-AF65-F5344CB8AC3E}">
        <p14:creationId xmlns:p14="http://schemas.microsoft.com/office/powerpoint/2010/main" val="3250749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lady beetles to understand insect responses to climate 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743" y="2683328"/>
            <a:ext cx="4006271" cy="2406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886" y="2683329"/>
            <a:ext cx="4076700" cy="2387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4971" y="5557157"/>
            <a:ext cx="796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Abundant and easily obtained from garden supply stores</a:t>
            </a:r>
          </a:p>
          <a:p>
            <a:pPr algn="ctr"/>
            <a:r>
              <a:rPr lang="en-US" sz="2000" dirty="0"/>
              <a:t>Can be kept in refrigerator with little maintenance</a:t>
            </a:r>
          </a:p>
        </p:txBody>
      </p:sp>
    </p:spTree>
    <p:extLst>
      <p:ext uri="{BB962C8B-B14F-4D97-AF65-F5344CB8AC3E}">
        <p14:creationId xmlns:p14="http://schemas.microsoft.com/office/powerpoint/2010/main" val="4173743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450" y="5344"/>
            <a:ext cx="7886700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6" name="Picture 5" descr="UF Signa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779651"/>
            <a:ext cx="3021933" cy="81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nsf.gov/images/logos/nsf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822" y="1521286"/>
            <a:ext cx="1168565" cy="12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90017" y="1093413"/>
            <a:ext cx="392476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Collaborators and coauthors: </a:t>
            </a:r>
            <a:r>
              <a:rPr lang="en-US" dirty="0"/>
              <a:t>Brent Sinclair</a:t>
            </a:r>
          </a:p>
          <a:p>
            <a:r>
              <a:rPr lang="en-US" dirty="0"/>
              <a:t>Jessica Hellman</a:t>
            </a:r>
          </a:p>
          <a:p>
            <a:r>
              <a:rPr lang="en-US" dirty="0"/>
              <a:t>Daniel A. Hahn</a:t>
            </a:r>
          </a:p>
          <a:p>
            <a:r>
              <a:rPr lang="en-US" dirty="0"/>
              <a:t>Theodore Morgan</a:t>
            </a:r>
          </a:p>
          <a:p>
            <a:r>
              <a:rPr lang="en-US" dirty="0"/>
              <a:t>David Allison</a:t>
            </a:r>
          </a:p>
          <a:p>
            <a:r>
              <a:rPr lang="en-US" dirty="0"/>
              <a:t>Arthur Edison</a:t>
            </a:r>
          </a:p>
          <a:p>
            <a:r>
              <a:rPr lang="en-US" dirty="0"/>
              <a:t>Nathan Rank</a:t>
            </a:r>
          </a:p>
          <a:p>
            <a:r>
              <a:rPr lang="en-US" dirty="0"/>
              <a:t>Elizabeth </a:t>
            </a:r>
            <a:r>
              <a:rPr lang="en-US" dirty="0" err="1"/>
              <a:t>Dahlhoff</a:t>
            </a:r>
            <a:endParaRPr lang="en-US" dirty="0"/>
          </a:p>
          <a:p>
            <a:r>
              <a:rPr lang="en-US" dirty="0"/>
              <a:t>Jonathon </a:t>
            </a:r>
            <a:r>
              <a:rPr lang="en-US" dirty="0" err="1"/>
              <a:t>Stillman</a:t>
            </a:r>
            <a:endParaRPr lang="en-US" dirty="0"/>
          </a:p>
          <a:p>
            <a:endParaRPr lang="en-US" sz="1867" dirty="0"/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017" y="4303016"/>
            <a:ext cx="3242169" cy="2292471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892800" y="5737149"/>
          <a:ext cx="2641600" cy="1053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7" imgW="1504487" imgH="600042" progId="Acrobat.Document.DC">
                  <p:embed/>
                </p:oleObj>
              </mc:Choice>
              <mc:Fallback>
                <p:oleObj name="Acrobat Document" r:id="rId7" imgW="1504487" imgH="600042" progId="Acrobat.Document.DC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92800" y="5737149"/>
                        <a:ext cx="2641600" cy="1053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20975" y="477776"/>
            <a:ext cx="6671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NABT, Louise Mead, Elizabeth </a:t>
            </a:r>
            <a:r>
              <a:rPr lang="en-US" sz="2000" dirty="0" err="1"/>
              <a:t>Schultheis</a:t>
            </a:r>
            <a:r>
              <a:rPr lang="en-US" sz="2000" dirty="0"/>
              <a:t>, Melissa </a:t>
            </a:r>
            <a:r>
              <a:rPr lang="en-US" sz="2000" dirty="0" err="1"/>
              <a:t>Kjelvik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96285" y="1127316"/>
            <a:ext cx="3699893" cy="243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33" dirty="0"/>
          </a:p>
          <a:p>
            <a:r>
              <a:rPr lang="en-US" dirty="0"/>
              <a:t>Marshall McCue</a:t>
            </a:r>
          </a:p>
          <a:p>
            <a:r>
              <a:rPr lang="en-US" dirty="0" err="1"/>
              <a:t>Nishanth</a:t>
            </a:r>
            <a:r>
              <a:rPr lang="en-US" dirty="0"/>
              <a:t> Sunny</a:t>
            </a:r>
          </a:p>
          <a:p>
            <a:r>
              <a:rPr lang="en-US" dirty="0"/>
              <a:t>Mario </a:t>
            </a:r>
            <a:r>
              <a:rPr lang="en-US" dirty="0" err="1"/>
              <a:t>Guarracino</a:t>
            </a:r>
            <a:endParaRPr lang="en-US" dirty="0"/>
          </a:p>
          <a:p>
            <a:r>
              <a:rPr lang="en-US" dirty="0"/>
              <a:t>Alison </a:t>
            </a:r>
            <a:r>
              <a:rPr lang="en-US" dirty="0" err="1"/>
              <a:t>Gerken</a:t>
            </a:r>
            <a:endParaRPr lang="en-US" dirty="0"/>
          </a:p>
          <a:p>
            <a:r>
              <a:rPr lang="en-US" dirty="0"/>
              <a:t>Tonia Schwartz</a:t>
            </a:r>
          </a:p>
          <a:p>
            <a:r>
              <a:rPr lang="en-US" dirty="0"/>
              <a:t>Peng Li</a:t>
            </a:r>
          </a:p>
          <a:p>
            <a:r>
              <a:rPr lang="en-US" dirty="0" err="1"/>
              <a:t>Xiangqin</a:t>
            </a:r>
            <a:r>
              <a:rPr lang="en-US" dirty="0"/>
              <a:t> Cui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6332" y="1127316"/>
            <a:ext cx="392476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Lady beetle labs:</a:t>
            </a:r>
          </a:p>
          <a:p>
            <a:r>
              <a:rPr lang="en-US" dirty="0"/>
              <a:t>Nikki Chambers</a:t>
            </a:r>
          </a:p>
          <a:p>
            <a:r>
              <a:rPr lang="en-US" dirty="0"/>
              <a:t>Anna </a:t>
            </a:r>
            <a:r>
              <a:rPr lang="en-US" dirty="0" err="1"/>
              <a:t>Thanukos</a:t>
            </a:r>
            <a:endParaRPr lang="en-US" dirty="0"/>
          </a:p>
          <a:p>
            <a:r>
              <a:rPr lang="en-US" dirty="0"/>
              <a:t>Ann Cortina</a:t>
            </a:r>
          </a:p>
          <a:p>
            <a:r>
              <a:rPr lang="en-US" dirty="0"/>
              <a:t>Aaron </a:t>
            </a:r>
            <a:r>
              <a:rPr lang="en-US" dirty="0" err="1"/>
              <a:t>Matthieu</a:t>
            </a:r>
            <a:endParaRPr lang="en-US" dirty="0"/>
          </a:p>
          <a:p>
            <a:r>
              <a:rPr lang="en-US" dirty="0"/>
              <a:t>Andre </a:t>
            </a:r>
            <a:r>
              <a:rPr lang="en-US" dirty="0" err="1"/>
              <a:t>Szejner</a:t>
            </a:r>
            <a:r>
              <a:rPr lang="en-US" dirty="0"/>
              <a:t> </a:t>
            </a:r>
            <a:r>
              <a:rPr lang="en-US" dirty="0" err="1"/>
              <a:t>Sigal</a:t>
            </a:r>
            <a:endParaRPr lang="en-US" dirty="0"/>
          </a:p>
          <a:p>
            <a:r>
              <a:rPr lang="en-US" dirty="0"/>
              <a:t>Ana Lyons</a:t>
            </a:r>
          </a:p>
          <a:p>
            <a:endParaRPr lang="en-US" sz="1867" dirty="0"/>
          </a:p>
          <a:p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7570" y="3686612"/>
            <a:ext cx="2706162" cy="1232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567" y="4989801"/>
            <a:ext cx="3442666" cy="580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94783" y="3005884"/>
            <a:ext cx="327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Teachers Researching Evolution program – Beacon and SSE</a:t>
            </a:r>
          </a:p>
        </p:txBody>
      </p:sp>
    </p:spTree>
    <p:extLst>
      <p:ext uri="{BB962C8B-B14F-4D97-AF65-F5344CB8AC3E}">
        <p14:creationId xmlns:p14="http://schemas.microsoft.com/office/powerpoint/2010/main" val="3195885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to nature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751" y="1690688"/>
            <a:ext cx="5363547" cy="4693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8214" y="3048000"/>
            <a:ext cx="3445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Climate change synergizes with other threats to reduce biodiversity and ecosystem services</a:t>
            </a:r>
          </a:p>
        </p:txBody>
      </p:sp>
      <p:sp>
        <p:nvSpPr>
          <p:cNvPr id="6" name="Oval 5"/>
          <p:cNvSpPr/>
          <p:nvPr/>
        </p:nvSpPr>
        <p:spPr>
          <a:xfrm>
            <a:off x="4555671" y="3586842"/>
            <a:ext cx="1088572" cy="78377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79328" y="6199126"/>
            <a:ext cx="353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WWF Living Planet Report 2018</a:t>
            </a:r>
          </a:p>
        </p:txBody>
      </p:sp>
    </p:spTree>
    <p:extLst>
      <p:ext uri="{BB962C8B-B14F-4D97-AF65-F5344CB8AC3E}">
        <p14:creationId xmlns:p14="http://schemas.microsoft.com/office/powerpoint/2010/main" val="101218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186" y="180068"/>
            <a:ext cx="10047514" cy="1325563"/>
          </a:xfrm>
        </p:spPr>
        <p:txBody>
          <a:bodyPr>
            <a:normAutofit/>
          </a:bodyPr>
          <a:lstStyle/>
          <a:p>
            <a:r>
              <a:rPr lang="en-US" dirty="0"/>
              <a:t>Insect declines are driven by temperature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39100" y="1690688"/>
            <a:ext cx="3771900" cy="4987849"/>
            <a:chOff x="10744200" y="2165350"/>
            <a:chExt cx="3771900" cy="4987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6600" y="2165350"/>
              <a:ext cx="3121025" cy="459414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744200" y="6783867"/>
              <a:ext cx="3771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Habel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et al. 2016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2054209"/>
            <a:ext cx="5694362" cy="2717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3131" y="4873515"/>
            <a:ext cx="37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Defaunation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the Anthropocene</a:t>
            </a: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Dirzo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2014 Science</a:t>
            </a:r>
          </a:p>
        </p:txBody>
      </p:sp>
    </p:spTree>
    <p:extLst>
      <p:ext uri="{BB962C8B-B14F-4D97-AF65-F5344CB8AC3E}">
        <p14:creationId xmlns:p14="http://schemas.microsoft.com/office/powerpoint/2010/main" val="24699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400" y="2312150"/>
            <a:ext cx="5486400" cy="342900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600" dirty="0"/>
              <a:t>Dominate terrestrial biodiversity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Drive carbon flux and regulate forest dynamics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Pollinators, agricultural pests, predators 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Support terrestrial food webs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416800" y="3886201"/>
            <a:ext cx="3462647" cy="2882735"/>
            <a:chOff x="5562600" y="3886200"/>
            <a:chExt cx="3462647" cy="2882735"/>
          </a:xfrm>
        </p:grpSpPr>
        <p:pic>
          <p:nvPicPr>
            <p:cNvPr id="59396" name="Picture 4" descr="http://www.cals.ncsu.edu/course/ent425/tutorial/foodweb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2600" y="3886200"/>
              <a:ext cx="3352800" cy="2600283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5715000" y="6477000"/>
              <a:ext cx="3276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/>
                <a:t>Graphic: NC State University, ENT425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15000" y="3886200"/>
              <a:ext cx="3310247" cy="2882735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806544" y="1392960"/>
            <a:ext cx="2674917" cy="2210789"/>
            <a:chOff x="6172200" y="1523011"/>
            <a:chExt cx="2827317" cy="2363190"/>
          </a:xfrm>
        </p:grpSpPr>
        <p:pic>
          <p:nvPicPr>
            <p:cNvPr id="59394" name="Picture 2" descr="http://4.bp.blogspot.com/-i0z4jcjn9vI/Tkv8CaOcf8I/AAAAAAAAE5Q/bOXL2qPG0_E/s1600/pine-beetle-devastatio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72200" y="1524000"/>
              <a:ext cx="2819400" cy="1860804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6248400" y="3352800"/>
              <a:ext cx="2743200" cy="526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dirty="0"/>
                <a:t>Mountain Pine beetle outbreak</a:t>
              </a:r>
            </a:p>
            <a:p>
              <a:pPr algn="ctr"/>
              <a:r>
                <a:rPr lang="en-CA" sz="1200" dirty="0"/>
                <a:t>Photo: University of Wyoming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1523011"/>
              <a:ext cx="2827317" cy="2363190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Insect population dynamics impact ecosystems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0557" y="5741150"/>
            <a:ext cx="4936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will insect populations respond to climate change? </a:t>
            </a:r>
          </a:p>
        </p:txBody>
      </p:sp>
    </p:spTree>
    <p:extLst>
      <p:ext uri="{BB962C8B-B14F-4D97-AF65-F5344CB8AC3E}">
        <p14:creationId xmlns:p14="http://schemas.microsoft.com/office/powerpoint/2010/main" val="65895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climate is changing rapidly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6519446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Williams et al. 2015 Biological Reviews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57995" y="4722159"/>
            <a:ext cx="4927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Projected January (northern hemisphere) or July (southern hemisphere) temperature changes by the end of the century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10247" r="3258" b="3033"/>
          <a:stretch/>
        </p:blipFill>
        <p:spPr bwMode="auto">
          <a:xfrm>
            <a:off x="2349995" y="1690688"/>
            <a:ext cx="5570181" cy="26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585200" y="1968839"/>
            <a:ext cx="3225800" cy="3676650"/>
          </a:xfrm>
        </p:spPr>
        <p:txBody>
          <a:bodyPr/>
          <a:lstStyle/>
          <a:p>
            <a:r>
              <a:rPr lang="en-US" dirty="0"/>
              <a:t>Warmer average temperatures</a:t>
            </a:r>
          </a:p>
          <a:p>
            <a:r>
              <a:rPr lang="en-US" dirty="0"/>
              <a:t>Warmer minimum temperatures</a:t>
            </a:r>
          </a:p>
          <a:p>
            <a:r>
              <a:rPr lang="en-US" dirty="0"/>
              <a:t>Earlier snowmelt</a:t>
            </a:r>
          </a:p>
          <a:p>
            <a:r>
              <a:rPr lang="en-US" dirty="0"/>
              <a:t>Changes in precipitation</a:t>
            </a:r>
          </a:p>
        </p:txBody>
      </p:sp>
    </p:spTree>
    <p:extLst>
      <p:ext uri="{BB962C8B-B14F-4D97-AF65-F5344CB8AC3E}">
        <p14:creationId xmlns:p14="http://schemas.microsoft.com/office/powerpoint/2010/main" val="218496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cold sets distributions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839912"/>
            <a:ext cx="6096000" cy="3838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2300" y="6096000"/>
            <a:ext cx="737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for insects too…</a:t>
            </a:r>
          </a:p>
        </p:txBody>
      </p:sp>
    </p:spTree>
    <p:extLst>
      <p:ext uri="{BB962C8B-B14F-4D97-AF65-F5344CB8AC3E}">
        <p14:creationId xmlns:p14="http://schemas.microsoft.com/office/powerpoint/2010/main" val="3244803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1210</Words>
  <Application>Microsoft Macintosh PowerPoint</Application>
  <PresentationFormat>Widescreen</PresentationFormat>
  <Paragraphs>202</Paragraphs>
  <Slides>42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MS PGothic</vt:lpstr>
      <vt:lpstr>Arial</vt:lpstr>
      <vt:lpstr>Arial Black</vt:lpstr>
      <vt:lpstr>Calibri</vt:lpstr>
      <vt:lpstr>Nirmala UI</vt:lpstr>
      <vt:lpstr>Office Theme</vt:lpstr>
      <vt:lpstr>Acrobat Document</vt:lpstr>
      <vt:lpstr>SPW 11.0 Graph</vt:lpstr>
      <vt:lpstr>Winter drives responses of terrestrial organisms to climate change</vt:lpstr>
      <vt:lpstr>Global biodiversity crisis in the news</vt:lpstr>
      <vt:lpstr>WWF Living Planet Index</vt:lpstr>
      <vt:lpstr>Hundreds of species are threatened with extinction globally</vt:lpstr>
      <vt:lpstr>Threats to nature</vt:lpstr>
      <vt:lpstr>Insect declines are driven by temperature</vt:lpstr>
      <vt:lpstr>Insect population dynamics impact ecosystems</vt:lpstr>
      <vt:lpstr>Winter climate is changing rapidly</vt:lpstr>
      <vt:lpstr>Winter cold sets distributions</vt:lpstr>
      <vt:lpstr>Winter climate change is increasing pest outbreaks</vt:lpstr>
      <vt:lpstr>Winter warming is increasing numbers of some insects</vt:lpstr>
      <vt:lpstr>Two main stresses of winter</vt:lpstr>
      <vt:lpstr>Ectotherms in winter</vt:lpstr>
      <vt:lpstr>Goldilocks effect – not too warm, not too hot is best</vt:lpstr>
      <vt:lpstr>Winter warming increases mass and energy loss</vt:lpstr>
      <vt:lpstr>Energy reserves fuel reproduction</vt:lpstr>
      <vt:lpstr>Winners and losers in warmer winters</vt:lpstr>
      <vt:lpstr>Traits that will determine winners and losers:</vt:lpstr>
      <vt:lpstr>Keeping pace with climate change</vt:lpstr>
      <vt:lpstr>What will determine winners and losers?</vt:lpstr>
      <vt:lpstr>Insects in the cold</vt:lpstr>
      <vt:lpstr>Insect cold hardiness</vt:lpstr>
      <vt:lpstr>PowerPoint Presentation</vt:lpstr>
      <vt:lpstr>Hardy flies have greater metabolic plasticity in the cold</vt:lpstr>
      <vt:lpstr>Cold hardy flies have higher rates of nutrient flow</vt:lpstr>
      <vt:lpstr>Cold adaptation increases biosynthesis of cryoprotectants</vt:lpstr>
      <vt:lpstr>Snow will drive many important impacts of climate change</vt:lpstr>
      <vt:lpstr>Snow modifies temperatures</vt:lpstr>
      <vt:lpstr>Snow cover impacts cold and energy stress</vt:lpstr>
      <vt:lpstr>Model organism for studying evolutionary impacts of snow</vt:lpstr>
      <vt:lpstr>Impacts of winter climate change on insects</vt:lpstr>
      <vt:lpstr>Impacts of winter climate change on insects</vt:lpstr>
      <vt:lpstr>Take away points</vt:lpstr>
      <vt:lpstr>The way forward</vt:lpstr>
      <vt:lpstr>Not just insects</vt:lpstr>
      <vt:lpstr>Urgent need for a new global deal for nature</vt:lpstr>
      <vt:lpstr>Pew Research Center Report 2016</vt:lpstr>
      <vt:lpstr>Pew Research Center Report 2016</vt:lpstr>
      <vt:lpstr>An imperative for educators</vt:lpstr>
      <vt:lpstr>Hands-on activities are most useful for teachers</vt:lpstr>
      <vt:lpstr>Using lady beetles to understand insect responses to climate change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drives responses of terrestrial organisms to climate change</dc:title>
  <dc:creator>Caroline WILLIAMS</dc:creator>
  <cp:lastModifiedBy>Liz Schultheis</cp:lastModifiedBy>
  <cp:revision>53</cp:revision>
  <dcterms:created xsi:type="dcterms:W3CDTF">2016-07-27T23:29:38Z</dcterms:created>
  <dcterms:modified xsi:type="dcterms:W3CDTF">2018-11-09T19:16:54Z</dcterms:modified>
</cp:coreProperties>
</file>