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50"/>
  </p:notesMasterIdLst>
  <p:sldIdLst>
    <p:sldId id="371" r:id="rId2"/>
    <p:sldId id="365" r:id="rId3"/>
    <p:sldId id="306" r:id="rId4"/>
    <p:sldId id="332" r:id="rId5"/>
    <p:sldId id="333" r:id="rId6"/>
    <p:sldId id="335" r:id="rId7"/>
    <p:sldId id="360" r:id="rId8"/>
    <p:sldId id="364" r:id="rId9"/>
    <p:sldId id="388" r:id="rId10"/>
    <p:sldId id="313" r:id="rId11"/>
    <p:sldId id="338" r:id="rId12"/>
    <p:sldId id="340" r:id="rId13"/>
    <p:sldId id="339" r:id="rId14"/>
    <p:sldId id="343" r:id="rId15"/>
    <p:sldId id="344" r:id="rId16"/>
    <p:sldId id="346" r:id="rId17"/>
    <p:sldId id="377" r:id="rId18"/>
    <p:sldId id="381" r:id="rId19"/>
    <p:sldId id="347" r:id="rId20"/>
    <p:sldId id="348" r:id="rId21"/>
    <p:sldId id="342" r:id="rId22"/>
    <p:sldId id="349" r:id="rId23"/>
    <p:sldId id="350" r:id="rId24"/>
    <p:sldId id="310" r:id="rId25"/>
    <p:sldId id="316" r:id="rId26"/>
    <p:sldId id="362" r:id="rId27"/>
    <p:sldId id="358" r:id="rId28"/>
    <p:sldId id="359" r:id="rId29"/>
    <p:sldId id="389" r:id="rId30"/>
    <p:sldId id="363" r:id="rId31"/>
    <p:sldId id="366" r:id="rId32"/>
    <p:sldId id="367" r:id="rId33"/>
    <p:sldId id="373" r:id="rId34"/>
    <p:sldId id="369" r:id="rId35"/>
    <p:sldId id="370" r:id="rId36"/>
    <p:sldId id="376" r:id="rId37"/>
    <p:sldId id="379" r:id="rId38"/>
    <p:sldId id="380" r:id="rId39"/>
    <p:sldId id="385" r:id="rId40"/>
    <p:sldId id="382" r:id="rId41"/>
    <p:sldId id="386" r:id="rId42"/>
    <p:sldId id="387" r:id="rId43"/>
    <p:sldId id="396" r:id="rId44"/>
    <p:sldId id="372" r:id="rId45"/>
    <p:sldId id="392" r:id="rId46"/>
    <p:sldId id="393" r:id="rId47"/>
    <p:sldId id="395" r:id="rId48"/>
    <p:sldId id="394" r:id="rId49"/>
  </p:sldIdLst>
  <p:sldSz cx="6858000" cy="51435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E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8FC4A71-A772-4AE8-A2EF-F871BDBA7CEF}">
  <a:tblStyle styleId="{38FC4A71-A772-4AE8-A2EF-F871BDBA7CEF}"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FFF1E8"/>
          </a:solidFill>
        </a:fill>
      </a:tcStyle>
    </a:wholeTbl>
    <a:band1H>
      <a:tcStyle>
        <a:tcBdr/>
        <a:fill>
          <a:solidFill>
            <a:srgbClr val="FFE2CD"/>
          </a:solidFill>
        </a:fill>
      </a:tcStyle>
    </a:band1H>
    <a:band1V>
      <a:tcStyle>
        <a:tcBdr/>
        <a:fill>
          <a:solidFill>
            <a:srgbClr val="FFE2CD"/>
          </a:solidFill>
        </a:fill>
      </a:tcStyle>
    </a:band1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firstRow>
      <a:tcTxStyle b="on" i="off">
        <a:font>
          <a:latin typeface="Arial"/>
          <a:ea typeface="Arial"/>
          <a:cs typeface="Arial"/>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137" autoAdjust="0"/>
    <p:restoredTop sz="86696" autoAdjust="0"/>
  </p:normalViewPr>
  <p:slideViewPr>
    <p:cSldViewPr snapToGrid="0">
      <p:cViewPr>
        <p:scale>
          <a:sx n="93" d="100"/>
          <a:sy n="93" d="100"/>
        </p:scale>
        <p:origin x="1944" y="360"/>
      </p:cViewPr>
      <p:guideLst>
        <p:guide orient="horz" pos="1620"/>
        <p:guide pos="2160"/>
      </p:guideLst>
    </p:cSldViewPr>
  </p:slideViewPr>
  <p:outlineViewPr>
    <p:cViewPr>
      <p:scale>
        <a:sx n="33" d="100"/>
        <a:sy n="33" d="100"/>
      </p:scale>
      <p:origin x="0" y="0"/>
    </p:cViewPr>
  </p:outlineViewPr>
  <p:notesTextViewPr>
    <p:cViewPr>
      <p:scale>
        <a:sx n="1" d="1"/>
        <a:sy n="1" d="1"/>
      </p:scale>
      <p:origin x="0" y="0"/>
    </p:cViewPr>
  </p:notesTextViewPr>
  <p:sorterViewPr>
    <p:cViewPr>
      <p:scale>
        <a:sx n="75" d="100"/>
        <a:sy n="75" d="100"/>
      </p:scale>
      <p:origin x="0" y="44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notesMaster" Target="notesMasters/notesMaster1.xml"/><Relationship Id="rId51" Type="http://schemas.openxmlformats.org/officeDocument/2006/relationships/commentAuthors" Target="commentAuthors.xml"/><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100" b="0" i="0" u="none" strike="noStrike" cap="none">
                <a:solidFill>
                  <a:schemeClr val="dk1"/>
                </a:solidFill>
                <a:latin typeface="Arial"/>
                <a:ea typeface="Arial"/>
                <a:cs typeface="Arial"/>
                <a:sym typeface="Arial"/>
              </a:defRPr>
            </a:lvl2pPr>
            <a:lvl3pPr marL="914400" marR="0" lvl="2" indent="0" algn="l" rtl="0">
              <a:spcBef>
                <a:spcPts val="0"/>
              </a:spcBef>
              <a:buNone/>
              <a:defRPr sz="1100" b="0" i="0" u="none" strike="noStrike" cap="none">
                <a:solidFill>
                  <a:schemeClr val="dk1"/>
                </a:solidFill>
                <a:latin typeface="Arial"/>
                <a:ea typeface="Arial"/>
                <a:cs typeface="Arial"/>
                <a:sym typeface="Arial"/>
              </a:defRPr>
            </a:lvl3pPr>
            <a:lvl4pPr marL="1371600" marR="0" lvl="3" indent="0" algn="l" rtl="0">
              <a:spcBef>
                <a:spcPts val="0"/>
              </a:spcBef>
              <a:buNone/>
              <a:defRPr sz="1100" b="0" i="0" u="none" strike="noStrike" cap="none">
                <a:solidFill>
                  <a:schemeClr val="dk1"/>
                </a:solidFill>
                <a:latin typeface="Arial"/>
                <a:ea typeface="Arial"/>
                <a:cs typeface="Arial"/>
                <a:sym typeface="Arial"/>
              </a:defRPr>
            </a:lvl4pPr>
            <a:lvl5pPr marL="1828800" marR="0" lvl="4" indent="0" algn="l" rtl="0">
              <a:spcBef>
                <a:spcPts val="0"/>
              </a:spcBef>
              <a:buNone/>
              <a:defRPr sz="1100" b="0" i="0" u="none" strike="noStrike" cap="none">
                <a:solidFill>
                  <a:schemeClr val="dk1"/>
                </a:solidFill>
                <a:latin typeface="Arial"/>
                <a:ea typeface="Arial"/>
                <a:cs typeface="Arial"/>
                <a:sym typeface="Arial"/>
              </a:defRPr>
            </a:lvl5pPr>
            <a:lvl6pPr marL="2286000" marR="0" lvl="5" indent="0" algn="l" rtl="0">
              <a:spcBef>
                <a:spcPts val="0"/>
              </a:spcBef>
              <a:buNone/>
              <a:defRPr sz="1100" b="0" i="0" u="none" strike="noStrike" cap="none">
                <a:solidFill>
                  <a:schemeClr val="dk1"/>
                </a:solidFill>
                <a:latin typeface="Arial"/>
                <a:ea typeface="Arial"/>
                <a:cs typeface="Arial"/>
                <a:sym typeface="Arial"/>
              </a:defRPr>
            </a:lvl6pPr>
            <a:lvl7pPr marL="2743200" marR="0" lvl="6" indent="0" algn="l" rtl="0">
              <a:spcBef>
                <a:spcPts val="0"/>
              </a:spcBef>
              <a:buNone/>
              <a:defRPr sz="1100" b="0" i="0" u="none" strike="noStrike" cap="none">
                <a:solidFill>
                  <a:schemeClr val="dk1"/>
                </a:solidFill>
                <a:latin typeface="Arial"/>
                <a:ea typeface="Arial"/>
                <a:cs typeface="Arial"/>
                <a:sym typeface="Arial"/>
              </a:defRPr>
            </a:lvl7pPr>
            <a:lvl8pPr marL="3200400" marR="0" lvl="7" indent="0" algn="l" rtl="0">
              <a:spcBef>
                <a:spcPts val="0"/>
              </a:spcBef>
              <a:buNone/>
              <a:defRPr sz="1100" b="0" i="0" u="none" strike="noStrike" cap="none">
                <a:solidFill>
                  <a:schemeClr val="dk1"/>
                </a:solidFill>
                <a:latin typeface="Arial"/>
                <a:ea typeface="Arial"/>
                <a:cs typeface="Arial"/>
                <a:sym typeface="Arial"/>
              </a:defRPr>
            </a:lvl8pPr>
            <a:lvl9pPr marL="3657600" marR="0" lvl="8" indent="0" algn="l" rtl="0">
              <a:spcBef>
                <a:spcPts val="0"/>
              </a:spcBef>
              <a:buNone/>
              <a:defRPr sz="11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984528532"/>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DC9C712-C341-4347-B62B-A10ED44CB7E3}" type="slidenum">
              <a:rPr lang="en-US" smtClean="0"/>
              <a:t>1</a:t>
            </a:fld>
            <a:endParaRPr lang="en-US"/>
          </a:p>
        </p:txBody>
      </p:sp>
    </p:spTree>
    <p:extLst>
      <p:ext uri="{BB962C8B-B14F-4D97-AF65-F5344CB8AC3E}">
        <p14:creationId xmlns:p14="http://schemas.microsoft.com/office/powerpoint/2010/main" val="42259581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560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US" sz="1200" kern="1200" dirty="0" smtClean="0">
                <a:solidFill>
                  <a:schemeClr val="tx1"/>
                </a:solidFill>
                <a:effectLst/>
                <a:latin typeface="+mn-lt"/>
                <a:ea typeface="+mn-ea"/>
                <a:cs typeface="+mn-cs"/>
              </a:rPr>
              <a:t>Scientists are still overwhelmingly white and male (Pollack 2015). This homogeneity excludes talented individuals and reduces productivity that can be achieved with increased workplace diversity (Reagans &amp; Zuckerman 2001, Stahl et al. 2010). Barriers for underrepresented groups in STEM fields are often rooted in social rather than academic factors, such as negative stereotypes and a lack of same­race peers (Strayhorn 2010). These social constructs are reinforced by the stereotypical depiction of scientists in the media and popular culture (Dudo et al. 2011). Two common tropes include the “mad scientist” (e.g., in superhero movies) and the “awkward geek” (e.g., </a:t>
            </a:r>
            <a:r>
              <a:rPr lang="en-US" sz="1200" i="1" kern="1200" dirty="0" smtClean="0">
                <a:solidFill>
                  <a:schemeClr val="tx1"/>
                </a:solidFill>
                <a:effectLst/>
                <a:latin typeface="+mn-lt"/>
                <a:ea typeface="+mn-ea"/>
                <a:cs typeface="+mn-cs"/>
              </a:rPr>
              <a:t>The Big Bang Theory</a:t>
            </a:r>
            <a:r>
              <a:rPr lang="en-US" sz="1200" kern="1200" dirty="0" smtClean="0">
                <a:solidFill>
                  <a:schemeClr val="tx1"/>
                </a:solidFill>
                <a:effectLst/>
                <a:latin typeface="+mn-lt"/>
                <a:ea typeface="+mn-ea"/>
                <a:cs typeface="+mn-cs"/>
              </a:rPr>
              <a:t> ); neither is very approachable or appealing as a role model, and both are typically white men.</a:t>
            </a:r>
          </a:p>
          <a:p>
            <a:pPr marL="0" marR="0" indent="0" algn="l" defTabSz="457200" rtl="0" eaLnBrk="1" fontAlgn="auto" latinLnBrk="0" hangingPunct="1">
              <a:lnSpc>
                <a:spcPct val="100000"/>
              </a:lnSpc>
              <a:spcBef>
                <a:spcPct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ct val="0"/>
              </a:spcBef>
              <a:spcAft>
                <a:spcPts val="0"/>
              </a:spcAft>
              <a:buClrTx/>
              <a:buSzTx/>
              <a:buFontTx/>
              <a:buNone/>
              <a:tabLst/>
              <a:defRPr/>
            </a:pPr>
            <a:r>
              <a:rPr lang="en-US" sz="1200" kern="1200" dirty="0" smtClean="0">
                <a:solidFill>
                  <a:schemeClr val="tx1"/>
                </a:solidFill>
                <a:effectLst/>
                <a:latin typeface="+mn-lt"/>
                <a:ea typeface="+mn-ea"/>
                <a:cs typeface="+mn-cs"/>
              </a:rPr>
              <a:t>Ethnic minority students are more likely to see themselves as scientists if they are exposed to role models that they can identify with (e.g., their teachers, Price 2010). By redefining what a scientist looks like, we hope to encourage participation in science by all interested students. </a:t>
            </a:r>
            <a:endParaRPr lang="en-US" dirty="0" smtClean="0">
              <a:effectLst/>
            </a:endParaRPr>
          </a:p>
        </p:txBody>
      </p:sp>
      <p:sp>
        <p:nvSpPr>
          <p:cNvPr id="25603"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666062C6-73B7-884B-BA39-6D00090DAD9A}" type="slidenum">
              <a:rPr lang="en-US" sz="1200"/>
              <a:pPr eaLnBrk="1" fontAlgn="base" hangingPunct="1">
                <a:spcBef>
                  <a:spcPct val="0"/>
                </a:spcBef>
                <a:spcAft>
                  <a:spcPct val="0"/>
                </a:spcAft>
              </a:pPr>
              <a:t>12</a:t>
            </a:fld>
            <a:endParaRPr lang="en-US" sz="1200" dirty="0"/>
          </a:p>
        </p:txBody>
      </p:sp>
    </p:spTree>
    <p:extLst>
      <p:ext uri="{BB962C8B-B14F-4D97-AF65-F5344CB8AC3E}">
        <p14:creationId xmlns:p14="http://schemas.microsoft.com/office/powerpoint/2010/main" val="14402908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3481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Graphing and multiple content levels allow for differentiated learning for students with any science or reading background.</a:t>
            </a:r>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pPr>
              <a:defRPr/>
            </a:pPr>
            <a:fld id="{BA7933FE-B694-7B44-82CC-B792B62CF5CA}" type="slidenum">
              <a:rPr lang="en-US" smtClean="0"/>
              <a:pPr>
                <a:defRPr/>
              </a:pPr>
              <a:t>14</a:t>
            </a:fld>
            <a:endParaRPr lang="en-US" dirty="0"/>
          </a:p>
        </p:txBody>
      </p:sp>
    </p:spTree>
    <p:extLst>
      <p:ext uri="{BB962C8B-B14F-4D97-AF65-F5344CB8AC3E}">
        <p14:creationId xmlns:p14="http://schemas.microsoft.com/office/powerpoint/2010/main" val="9119440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36866"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latin typeface="Calibri" charset="0"/>
              </a:rPr>
              <a:t>*NOTE this</a:t>
            </a:r>
            <a:r>
              <a:rPr lang="en-US" baseline="0" dirty="0" smtClean="0">
                <a:latin typeface="Calibri" charset="0"/>
              </a:rPr>
              <a:t> example if from Won’t you be my urchin? A Level 1 Data Nugget. There are no error bars on this graph because this is not something that students would typically be familiar with at that grade level. If using this DN in an upper grade level you can add a place in the table for students to calculate SD or SE, or you can just have students mark the range on the graph to stimulate discussion of variation.</a:t>
            </a:r>
            <a:endParaRPr lang="en-US" dirty="0">
              <a:latin typeface="Calibri" charset="0"/>
            </a:endParaRPr>
          </a:p>
        </p:txBody>
      </p:sp>
      <p:sp>
        <p:nvSpPr>
          <p:cNvPr id="36867"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174E2CD9-0E3F-8743-AE7A-0D53BFDF3559}" type="slidenum">
              <a:rPr lang="en-US" sz="1200"/>
              <a:pPr eaLnBrk="1" fontAlgn="base" hangingPunct="1">
                <a:spcBef>
                  <a:spcPct val="0"/>
                </a:spcBef>
                <a:spcAft>
                  <a:spcPct val="0"/>
                </a:spcAft>
              </a:pPr>
              <a:t>15</a:t>
            </a:fld>
            <a:endParaRPr lang="en-US" sz="1200" dirty="0"/>
          </a:p>
        </p:txBody>
      </p:sp>
    </p:spTree>
    <p:extLst>
      <p:ext uri="{BB962C8B-B14F-4D97-AF65-F5344CB8AC3E}">
        <p14:creationId xmlns:p14="http://schemas.microsoft.com/office/powerpoint/2010/main" val="4528597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3891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Graphing and multiple content levels allow for differentiated learning for students with any science or reading background.</a:t>
            </a:r>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pPr>
              <a:defRPr/>
            </a:pPr>
            <a:fld id="{99C321DE-17D4-2043-B79E-6FA238B75E16}" type="slidenum">
              <a:rPr lang="en-US" smtClean="0"/>
              <a:pPr>
                <a:defRPr/>
              </a:pPr>
              <a:t>16</a:t>
            </a:fld>
            <a:endParaRPr lang="en-US" dirty="0"/>
          </a:p>
        </p:txBody>
      </p:sp>
    </p:spTree>
    <p:extLst>
      <p:ext uri="{BB962C8B-B14F-4D97-AF65-F5344CB8AC3E}">
        <p14:creationId xmlns:p14="http://schemas.microsoft.com/office/powerpoint/2010/main" val="5311178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3481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kern="1200" cap="none" dirty="0" smtClean="0">
                <a:solidFill>
                  <a:schemeClr val="dk1"/>
                </a:solidFill>
                <a:latin typeface="Arial"/>
                <a:ea typeface="Arial"/>
                <a:cs typeface="Arial"/>
                <a:sym typeface="Arial"/>
              </a:rPr>
              <a:t>Touch on the “levels” and how you can use scaffolding - progression over time (e.g., start with A, eventually progress to B and C). Refer to table with the list of Data Nuggets with levels and key features. </a:t>
            </a:r>
            <a:r>
              <a:rPr lang="en-US" sz="1700" dirty="0" smtClean="0"/>
              <a:t>Allows for differentiated instruction, or teachers to scaffold certain skills early in the year and remove them over time.</a:t>
            </a:r>
            <a:endParaRPr lang="en-US" sz="1700" b="0" i="0" u="none" strike="noStrike" kern="1200" cap="none" dirty="0" smtClean="0">
              <a:solidFill>
                <a:schemeClr val="dk1"/>
              </a:solidFill>
              <a:latin typeface="Arial"/>
              <a:ea typeface="Arial"/>
              <a:cs typeface="Arial"/>
              <a:sym typeface="Arial"/>
            </a:endParaRPr>
          </a:p>
          <a:p>
            <a:endParaRPr lang="en-US" dirty="0">
              <a:latin typeface="Calibri" charset="0"/>
            </a:endParaRPr>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pPr>
              <a:defRPr/>
            </a:pPr>
            <a:fld id="{BA7933FE-B694-7B44-82CC-B792B62CF5CA}" type="slidenum">
              <a:rPr lang="en-US" smtClean="0"/>
              <a:pPr>
                <a:defRPr/>
              </a:pPr>
              <a:t>17</a:t>
            </a:fld>
            <a:endParaRPr lang="en-US" dirty="0"/>
          </a:p>
        </p:txBody>
      </p:sp>
    </p:spTree>
    <p:extLst>
      <p:ext uri="{BB962C8B-B14F-4D97-AF65-F5344CB8AC3E}">
        <p14:creationId xmlns:p14="http://schemas.microsoft.com/office/powerpoint/2010/main" val="9119440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3891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rPr>
              <a:t>THIS</a:t>
            </a:r>
            <a:r>
              <a:rPr lang="en-US" baseline="0" dirty="0" smtClean="0">
                <a:latin typeface="Calibri" charset="0"/>
              </a:rPr>
              <a:t> PART WE WILL ELABORATE IN THIS SESSION</a:t>
            </a:r>
          </a:p>
          <a:p>
            <a:r>
              <a:rPr lang="en-US" baseline="0" dirty="0" smtClean="0">
                <a:latin typeface="Calibri" charset="0"/>
              </a:rPr>
              <a:t>This one section of the DN we will go into more depth on and show you how to scaffold this part.</a:t>
            </a:r>
            <a:endParaRPr lang="en-US" dirty="0">
              <a:latin typeface="Calibri" charset="0"/>
            </a:endParaRPr>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pPr>
              <a:defRPr/>
            </a:pPr>
            <a:fld id="{99C321DE-17D4-2043-B79E-6FA238B75E16}" type="slidenum">
              <a:rPr lang="en-US" smtClean="0"/>
              <a:pPr>
                <a:defRPr/>
              </a:pPr>
              <a:t>19</a:t>
            </a:fld>
            <a:endParaRPr lang="en-US" dirty="0"/>
          </a:p>
        </p:txBody>
      </p:sp>
    </p:spTree>
    <p:extLst>
      <p:ext uri="{BB962C8B-B14F-4D97-AF65-F5344CB8AC3E}">
        <p14:creationId xmlns:p14="http://schemas.microsoft.com/office/powerpoint/2010/main" val="18023929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3891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rPr>
              <a:t>For each DN we have a version that</a:t>
            </a:r>
            <a:r>
              <a:rPr lang="en-US" baseline="0" dirty="0" smtClean="0">
                <a:latin typeface="Calibri" charset="0"/>
              </a:rPr>
              <a:t> students can do by hand, but we also want teachers to be able to build students’ quantitative skills and expand to issues of calculating statistics and hypothesis testing. </a:t>
            </a:r>
            <a:endParaRPr lang="en-US" dirty="0">
              <a:latin typeface="Calibri" charset="0"/>
            </a:endParaRPr>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pPr>
              <a:defRPr/>
            </a:pPr>
            <a:fld id="{99C321DE-17D4-2043-B79E-6FA238B75E16}" type="slidenum">
              <a:rPr lang="en-US" smtClean="0"/>
              <a:pPr>
                <a:defRPr/>
              </a:pPr>
              <a:t>20</a:t>
            </a:fld>
            <a:endParaRPr lang="en-US" dirty="0"/>
          </a:p>
        </p:txBody>
      </p:sp>
    </p:spTree>
    <p:extLst>
      <p:ext uri="{BB962C8B-B14F-4D97-AF65-F5344CB8AC3E}">
        <p14:creationId xmlns:p14="http://schemas.microsoft.com/office/powerpoint/2010/main" val="4143894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For each Data Nugget we have created a Teacher Guide to help facilitate use in the classroom and provide the teacher with any additional information they might need. This guide has the same structure as the student handouts, but has example student graphs and written responses, as well as suggested stopping points for class discussion and clarifications. There are three types of stopping points:</a:t>
            </a:r>
          </a:p>
          <a:p>
            <a:pPr marL="171450" indent="-171450">
              <a:buFont typeface="Arial"/>
              <a:buChar char="•"/>
            </a:pPr>
            <a:r>
              <a:rPr lang="en-US" sz="1200" b="1" kern="1200" dirty="0" smtClean="0">
                <a:solidFill>
                  <a:schemeClr val="tx1"/>
                </a:solidFill>
                <a:latin typeface="+mn-lt"/>
                <a:ea typeface="+mn-ea"/>
                <a:cs typeface="+mn-cs"/>
              </a:rPr>
              <a:t>Teacher Notes</a:t>
            </a:r>
            <a:r>
              <a:rPr lang="en-US" sz="1200" b="0" kern="1200" dirty="0" smtClean="0">
                <a:solidFill>
                  <a:schemeClr val="tx1"/>
                </a:solidFill>
                <a:latin typeface="+mn-lt"/>
                <a:ea typeface="+mn-ea"/>
                <a:cs typeface="+mn-cs"/>
              </a:rPr>
              <a:t>: Provide additional background information for teachers, as well as suggestions for discussion topics. For example, we may share information provided by the scientist, detailing what their next research steps were after collecting the data presented in the activity. </a:t>
            </a:r>
          </a:p>
          <a:p>
            <a:pPr marL="171450" indent="-171450">
              <a:buFont typeface="Arial"/>
              <a:buChar char="•"/>
            </a:pPr>
            <a:r>
              <a:rPr lang="en-US" sz="1200" b="1" kern="1200" dirty="0" smtClean="0">
                <a:solidFill>
                  <a:schemeClr val="tx1"/>
                </a:solidFill>
                <a:latin typeface="+mn-lt"/>
                <a:ea typeface="+mn-ea"/>
                <a:cs typeface="+mn-cs"/>
              </a:rPr>
              <a:t>Checks for Understanding</a:t>
            </a:r>
            <a:r>
              <a:rPr lang="en-US" sz="1200" b="0" kern="1200" dirty="0" smtClean="0">
                <a:solidFill>
                  <a:schemeClr val="tx1"/>
                </a:solidFill>
                <a:latin typeface="+mn-lt"/>
                <a:ea typeface="+mn-ea"/>
                <a:cs typeface="+mn-cs"/>
              </a:rPr>
              <a:t>: Provide stopping points for teachers to assess student understanding. These are particularly useful after students finish reading the Background Information sections or have just started to view and work with the data. </a:t>
            </a:r>
          </a:p>
          <a:p>
            <a:pPr marL="171450" indent="-171450">
              <a:buFont typeface="Arial"/>
              <a:buChar char="•"/>
            </a:pPr>
            <a:r>
              <a:rPr lang="en-US" sz="1200" b="1" kern="1200" dirty="0" smtClean="0">
                <a:solidFill>
                  <a:schemeClr val="tx1"/>
                </a:solidFill>
                <a:latin typeface="+mn-lt"/>
                <a:ea typeface="+mn-ea"/>
                <a:cs typeface="+mn-cs"/>
              </a:rPr>
              <a:t>Meta Moments</a:t>
            </a:r>
            <a:r>
              <a:rPr lang="en-US" sz="1200" b="0"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Provide stopping points for students to think about their own thinking. Stepping back from the research, students can discuss the decisions they are making as they work though the Data Nugget, such as the way they chose to visualize their data to ease interpretation and support their claims.</a:t>
            </a:r>
            <a:endParaRPr lang="en-US" sz="1200" b="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DC9C712-C341-4347-B62B-A10ED44CB7E3}" type="slidenum">
              <a:rPr lang="en-US" smtClean="0"/>
              <a:t>22</a:t>
            </a:fld>
            <a:endParaRPr lang="en-US" dirty="0"/>
          </a:p>
        </p:txBody>
      </p:sp>
    </p:spTree>
    <p:extLst>
      <p:ext uri="{BB962C8B-B14F-4D97-AF65-F5344CB8AC3E}">
        <p14:creationId xmlns:p14="http://schemas.microsoft.com/office/powerpoint/2010/main" val="36367430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latin typeface="+mn-lt"/>
                <a:ea typeface="+mn-ea"/>
                <a:cs typeface="+mn-cs"/>
              </a:rPr>
              <a:t>At the end of each teacher guide we provide a list of additional resources related to each Data Nugget. These may include primary literature, videos that the scientist has made about their research, blog posts or other popular articles about the research included in the Data Nugget, or additional photos and images.</a:t>
            </a:r>
            <a:endParaRPr lang="en-US" dirty="0" smtClean="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DC9C712-C341-4347-B62B-A10ED44CB7E3}" type="slidenum">
              <a:rPr lang="en-US" smtClean="0"/>
              <a:t>23</a:t>
            </a:fld>
            <a:endParaRPr lang="en-US" dirty="0"/>
          </a:p>
        </p:txBody>
      </p:sp>
    </p:spTree>
    <p:extLst>
      <p:ext uri="{BB962C8B-B14F-4D97-AF65-F5344CB8AC3E}">
        <p14:creationId xmlns:p14="http://schemas.microsoft.com/office/powerpoint/2010/main" val="32418809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goal of the Data Nugget is to take students through</a:t>
            </a:r>
            <a:r>
              <a:rPr lang="en-US" baseline="0" dirty="0" smtClean="0"/>
              <a:t> the entire process of science. And to do this in a way that is relatively quick so students can get repeated practice with all of these areas. </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DC9C712-C341-4347-B62B-A10ED44CB7E3}" type="slidenum">
              <a:rPr lang="en-US" smtClean="0"/>
              <a:t>24</a:t>
            </a:fld>
            <a:endParaRPr lang="en-US" dirty="0"/>
          </a:p>
        </p:txBody>
      </p:sp>
    </p:spTree>
    <p:extLst>
      <p:ext uri="{BB962C8B-B14F-4D97-AF65-F5344CB8AC3E}">
        <p14:creationId xmlns:p14="http://schemas.microsoft.com/office/powerpoint/2010/main" val="1974374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Liz leads</a:t>
            </a:r>
            <a:r>
              <a:rPr lang="en-US" baseline="0" dirty="0" smtClean="0"/>
              <a:t> – 1.25 hours</a:t>
            </a:r>
          </a:p>
          <a:p>
            <a:r>
              <a:rPr lang="en-US" baseline="0" dirty="0" smtClean="0"/>
              <a:t>11:00-12:15 on first day of workshop</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defRPr/>
            </a:pPr>
            <a:fld id="{D1350A43-2585-DB4C-BE7A-2113D6A2DEBC}" type="slidenum">
              <a:rPr lang="en-US" smtClean="0"/>
              <a:pPr>
                <a:defRPr/>
              </a:pPr>
              <a:t>3</a:t>
            </a:fld>
            <a:endParaRPr lang="en-US" dirty="0"/>
          </a:p>
        </p:txBody>
      </p:sp>
    </p:spTree>
    <p:extLst>
      <p:ext uri="{BB962C8B-B14F-4D97-AF65-F5344CB8AC3E}">
        <p14:creationId xmlns:p14="http://schemas.microsoft.com/office/powerpoint/2010/main" val="16249821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latin typeface="Calibri" charset="0"/>
              </a:rPr>
              <a:t>Science consists of millions of. These accounts--some electrifying, most pedestrian--become science when they can be tested and woven into cause-and-effect explanations to become part of humanity's material worldview. But they also constitute a fascinating narrative, which can be the key to helping the non-scientist understand the great ideas of science. </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defRPr/>
            </a:pPr>
            <a:fld id="{D1350A43-2585-DB4C-BE7A-2113D6A2DEBC}" type="slidenum">
              <a:rPr lang="en-US" smtClean="0"/>
              <a:pPr>
                <a:defRPr/>
              </a:pPr>
              <a:t>25</a:t>
            </a:fld>
            <a:endParaRPr lang="en-US" dirty="0"/>
          </a:p>
        </p:txBody>
      </p:sp>
    </p:spTree>
    <p:extLst>
      <p:ext uri="{BB962C8B-B14F-4D97-AF65-F5344CB8AC3E}">
        <p14:creationId xmlns:p14="http://schemas.microsoft.com/office/powerpoint/2010/main" val="5217879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also have all Data Nuggets on a map for place based</a:t>
            </a:r>
            <a:r>
              <a:rPr lang="en-US" baseline="0" dirty="0" smtClean="0"/>
              <a:t> instruction. And you can use satellite view to get a closer look at the experimental site and give students a chance to explore the local area where the study was conducted.</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DC9C712-C341-4347-B62B-A10ED44CB7E3}" type="slidenum">
              <a:rPr lang="en-US" smtClean="0"/>
              <a:t>26</a:t>
            </a:fld>
            <a:endParaRPr lang="en-US"/>
          </a:p>
        </p:txBody>
      </p:sp>
    </p:spTree>
    <p:extLst>
      <p:ext uri="{BB962C8B-B14F-4D97-AF65-F5344CB8AC3E}">
        <p14:creationId xmlns:p14="http://schemas.microsoft.com/office/powerpoint/2010/main" val="10407799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560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latin typeface="Calibri" charset="0"/>
              </a:rPr>
              <a:t>The use of current research has the added benefit of capturing the attention of students by engaging them with more than just the conclusions of a study, but the story and process of the researcher behind the ideas and data. While using Data Nuggets, students get excited about a research topic while increasing their quantitative skills and competency with the scientific method. </a:t>
            </a:r>
          </a:p>
        </p:txBody>
      </p:sp>
      <p:sp>
        <p:nvSpPr>
          <p:cNvPr id="25603"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666062C6-73B7-884B-BA39-6D00090DAD9A}" type="slidenum">
              <a:rPr lang="en-US" sz="1200"/>
              <a:pPr eaLnBrk="1" fontAlgn="base" hangingPunct="1">
                <a:spcBef>
                  <a:spcPct val="0"/>
                </a:spcBef>
                <a:spcAft>
                  <a:spcPct val="0"/>
                </a:spcAft>
              </a:pPr>
              <a:t>27</a:t>
            </a:fld>
            <a:endParaRPr lang="en-US" sz="1200" dirty="0"/>
          </a:p>
        </p:txBody>
      </p:sp>
    </p:spTree>
    <p:extLst>
      <p:ext uri="{BB962C8B-B14F-4D97-AF65-F5344CB8AC3E}">
        <p14:creationId xmlns:p14="http://schemas.microsoft.com/office/powerpoint/2010/main" val="1373315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39938" name="Notes Placeholder 2"/>
          <p:cNvSpPr>
            <a:spLocks noGrp="1"/>
          </p:cNvSpPr>
          <p:nvPr>
            <p:ph type="body" idx="1"/>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a:buChar char="•"/>
              <a:defRPr/>
            </a:pPr>
            <a:r>
              <a:rPr lang="en-US" dirty="0" smtClean="0"/>
              <a:t>After four years of iterative development we have observed the use of Data Nuggets in many classrooms and by hundreds of students, grades 4-12. Our preliminary observations indicate Data Nuggets are an effective tool to address the critical needs in STEM education today. </a:t>
            </a:r>
          </a:p>
          <a:p>
            <a:pPr marL="171450" indent="-171450">
              <a:buFont typeface="Arial"/>
              <a:buChar char="•"/>
              <a:defRPr/>
            </a:pPr>
            <a:r>
              <a:rPr lang="en-US" dirty="0" smtClean="0"/>
              <a:t>The survey was sent out to 163 K-12 teachers directly, including 135 in the Kellogg Biological Station K-12 partnership and 28 who attended Data Nuggets workshops at national and regional education conferences. Respondents were excited about the assessment of Data Nuggets, and 82% said they would like to be contacted to participate. </a:t>
            </a:r>
          </a:p>
          <a:p>
            <a:pPr>
              <a:defRPr/>
            </a:pPr>
            <a:endParaRPr lang="en-US" dirty="0">
              <a:latin typeface="Calibri" charset="0"/>
            </a:endParaRPr>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pPr>
              <a:defRPr/>
            </a:pPr>
            <a:fld id="{A7B1223A-79C0-DF4D-8D0F-518E9224A200}" type="slidenum">
              <a:rPr lang="en-US" smtClean="0"/>
              <a:pPr>
                <a:defRPr/>
              </a:pPr>
              <a:t>28</a:t>
            </a:fld>
            <a:endParaRPr lang="en-US" dirty="0"/>
          </a:p>
        </p:txBody>
      </p:sp>
    </p:spTree>
    <p:extLst>
      <p:ext uri="{BB962C8B-B14F-4D97-AF65-F5344CB8AC3E}">
        <p14:creationId xmlns:p14="http://schemas.microsoft.com/office/powerpoint/2010/main" val="3156727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Hand out publication</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DC9C712-C341-4347-B62B-A10ED44CB7E3}" type="slidenum">
              <a:rPr lang="en-US" smtClean="0"/>
              <a:t>29</a:t>
            </a:fld>
            <a:endParaRPr lang="en-US"/>
          </a:p>
        </p:txBody>
      </p:sp>
    </p:spTree>
    <p:extLst>
      <p:ext uri="{BB962C8B-B14F-4D97-AF65-F5344CB8AC3E}">
        <p14:creationId xmlns:p14="http://schemas.microsoft.com/office/powerpoint/2010/main" val="21540187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rPr>
              <a:t>Report- out some of the teacher’s ideas for this question</a:t>
            </a:r>
            <a:r>
              <a:rPr lang="en-US" baseline="0" dirty="0" smtClean="0">
                <a:latin typeface="Calibri" charset="0"/>
              </a:rPr>
              <a:t> after they talk with a partner.</a:t>
            </a:r>
          </a:p>
          <a:p>
            <a:r>
              <a:rPr lang="en-US" baseline="0" dirty="0" smtClean="0">
                <a:latin typeface="Calibri" charset="0"/>
              </a:rPr>
              <a:t>HOMEWORK – go home and read the teacher guides for the two Data Nuggets you completed today and pay particular attention to the materials in the notes. Also look at the table for the 20 pack and start to think about which ones you’re interested in so we can plan tomorrow.</a:t>
            </a:r>
            <a:endParaRPr lang="en-US" dirty="0">
              <a:latin typeface="Calibri" charset="0"/>
            </a:endParaRPr>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pPr>
              <a:defRPr/>
            </a:pPr>
            <a:fld id="{02B88A87-DDB4-2F4A-BA42-52550B5F1C2F}" type="slidenum">
              <a:rPr lang="en-US" smtClean="0"/>
              <a:pPr>
                <a:defRPr/>
              </a:pPr>
              <a:t>30</a:t>
            </a:fld>
            <a:endParaRPr lang="en-US" dirty="0"/>
          </a:p>
        </p:txBody>
      </p:sp>
    </p:spTree>
    <p:extLst>
      <p:ext uri="{BB962C8B-B14F-4D97-AF65-F5344CB8AC3E}">
        <p14:creationId xmlns:p14="http://schemas.microsoft.com/office/powerpoint/2010/main" val="16915677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kern="1200" cap="none" dirty="0" smtClean="0">
                <a:solidFill>
                  <a:schemeClr val="dk1"/>
                </a:solidFill>
                <a:latin typeface="Arial"/>
                <a:ea typeface="Arial"/>
                <a:cs typeface="Arial"/>
                <a:sym typeface="Arial"/>
              </a:rPr>
              <a:t>Day 1 and 2 note: Frame the two ways to extend DNs beyond the student guide - first to use the DN as a teaching opportunity for big themes like process of science or graphing skills. Second, to use the notes in the teacher guide as a way to deepen the discussion around a particular DN and experiment and all the themes that could come up unique to that activity.</a:t>
            </a:r>
          </a:p>
          <a:p>
            <a:endParaRPr lang="en-US" sz="1100" b="0" i="0" u="none" strike="noStrike" kern="1200" cap="none" dirty="0" smtClean="0">
              <a:solidFill>
                <a:schemeClr val="dk1"/>
              </a:solidFill>
              <a:latin typeface="Arial"/>
              <a:ea typeface="Arial"/>
              <a:cs typeface="Arial"/>
              <a:sym typeface="Aria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latin typeface="Calibri" charset="0"/>
              </a:rPr>
              <a:t>HOMEWORK – go home and read the teacher guides for the two Data Nuggets you completed today and pay particular attention to the materials in the notes. Also look at the table for the 20 pack and start to think about which ones you’re interested in so we can plan tomorrow.</a:t>
            </a:r>
            <a:endParaRPr lang="en-US" dirty="0" smtClean="0">
              <a:latin typeface="Calibri" charset="0"/>
            </a:endParaRPr>
          </a:p>
        </p:txBody>
      </p:sp>
    </p:spTree>
    <p:extLst>
      <p:ext uri="{BB962C8B-B14F-4D97-AF65-F5344CB8AC3E}">
        <p14:creationId xmlns:p14="http://schemas.microsoft.com/office/powerpoint/2010/main" val="375015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kern="1200" cap="none" dirty="0" smtClean="0">
                <a:solidFill>
                  <a:schemeClr val="dk1"/>
                </a:solidFill>
                <a:latin typeface="Arial"/>
                <a:ea typeface="Arial"/>
                <a:cs typeface="Arial"/>
                <a:sym typeface="Arial"/>
              </a:rPr>
              <a:t>Frame the two ways to extend DNs beyond the student guide - first to use the DN as a teaching opportunity for big themes like process of science or graphing skills. Second, to use the notes in the teacher guide as a way to deepen the discussion around a particular DN and experiment and all the themes that could come up unique to that activity.</a:t>
            </a:r>
            <a:endParaRPr lang="en-US" baseline="0" dirty="0" smtClean="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defRPr/>
            </a:pPr>
            <a:fld id="{D1350A43-2585-DB4C-BE7A-2113D6A2DEBC}" type="slidenum">
              <a:rPr lang="en-US" smtClean="0"/>
              <a:pPr>
                <a:defRPr/>
              </a:pPr>
              <a:t>32</a:t>
            </a:fld>
            <a:endParaRPr lang="en-US" dirty="0"/>
          </a:p>
        </p:txBody>
      </p:sp>
    </p:spTree>
    <p:extLst>
      <p:ext uri="{BB962C8B-B14F-4D97-AF65-F5344CB8AC3E}">
        <p14:creationId xmlns:p14="http://schemas.microsoft.com/office/powerpoint/2010/main" val="16249821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kern="1200" cap="none" dirty="0" smtClean="0">
                <a:solidFill>
                  <a:schemeClr val="dk1"/>
                </a:solidFill>
                <a:latin typeface="Arial"/>
                <a:ea typeface="Arial"/>
                <a:cs typeface="Arial"/>
                <a:sym typeface="Arial"/>
              </a:rPr>
              <a:t>Hand out teacher guides that went along with DN they completed on day 1. Quick reminder of what’s in the teacher guide - Revisit teacher notes, check for understanding, supplemental materials sections of teacher guides. Now transitioning from what they are to how to use them in the classroom. More than just handing them out and having students complete the activity.</a:t>
            </a:r>
            <a:endParaRPr lang="en-US" dirty="0" smtClean="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defRPr/>
            </a:pPr>
            <a:fld id="{D1350A43-2585-DB4C-BE7A-2113D6A2DEBC}" type="slidenum">
              <a:rPr lang="en-US" smtClean="0"/>
              <a:pPr>
                <a:defRPr/>
              </a:pPr>
              <a:t>33</a:t>
            </a:fld>
            <a:endParaRPr lang="en-US"/>
          </a:p>
        </p:txBody>
      </p:sp>
    </p:spTree>
    <p:extLst>
      <p:ext uri="{BB962C8B-B14F-4D97-AF65-F5344CB8AC3E}">
        <p14:creationId xmlns:p14="http://schemas.microsoft.com/office/powerpoint/2010/main" val="32493187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As a reminder</a:t>
            </a:r>
            <a:endParaRPr lang="en-US" sz="1200" b="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DC9C712-C341-4347-B62B-A10ED44CB7E3}" type="slidenum">
              <a:rPr lang="en-US" smtClean="0"/>
              <a:t>34</a:t>
            </a:fld>
            <a:endParaRPr lang="en-US" dirty="0"/>
          </a:p>
        </p:txBody>
      </p:sp>
    </p:spTree>
    <p:extLst>
      <p:ext uri="{BB962C8B-B14F-4D97-AF65-F5344CB8AC3E}">
        <p14:creationId xmlns:p14="http://schemas.microsoft.com/office/powerpoint/2010/main" val="3636743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Data Nuggets have been under development since 2011 and originated through conversations between science teachers and graduate students during the NSF GK-12 project “New GK- 12: Using the STEM Dimensions of Bioenergy Sustainability to Bring Leading-edge Graduate Research to K-12 Learning Settings” (NSF DGE 0947896). This unique opportunity for collaboration between teachers and scientists led to the creation of teacher-inspired resources. Teachers shared that they were lacking educational resources that helped their students practice working with real, messy data like that collected during classroom inquiry-based projects. Graduate students in the sciences, however, have lots of practice working with messy data and surprising results. </a:t>
            </a:r>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pPr>
              <a:defRPr/>
            </a:pPr>
            <a:fld id="{02B88A87-DDB4-2F4A-BA42-52550B5F1C2F}" type="slidenum">
              <a:rPr lang="en-US" smtClean="0"/>
              <a:pPr>
                <a:defRPr/>
              </a:pPr>
              <a:t>4</a:t>
            </a:fld>
            <a:endParaRPr lang="en-US" dirty="0"/>
          </a:p>
        </p:txBody>
      </p:sp>
    </p:spTree>
    <p:extLst>
      <p:ext uri="{BB962C8B-B14F-4D97-AF65-F5344CB8AC3E}">
        <p14:creationId xmlns:p14="http://schemas.microsoft.com/office/powerpoint/2010/main" val="16915677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smtClean="0">
                <a:solidFill>
                  <a:schemeClr val="tx1"/>
                </a:solidFill>
                <a:latin typeface="Arial"/>
                <a:ea typeface="Arial"/>
                <a:cs typeface="Arial"/>
                <a:sym typeface="Arial"/>
              </a:rPr>
              <a:t>As a reminder – this one</a:t>
            </a:r>
            <a:r>
              <a:rPr lang="en-US" sz="1200" b="0" i="0" u="none" strike="noStrike" kern="1200" cap="none" baseline="0" dirty="0" smtClean="0">
                <a:solidFill>
                  <a:schemeClr val="tx1"/>
                </a:solidFill>
                <a:latin typeface="Arial"/>
                <a:ea typeface="Arial"/>
                <a:cs typeface="Arial"/>
                <a:sym typeface="Arial"/>
              </a:rPr>
              <a:t> comes with a blog post, scientific article, link to the original climate change dataset that students can explore, and even a word search!</a:t>
            </a:r>
            <a:endParaRPr lang="en-US" sz="1200" b="0" i="0" u="none" strike="noStrike" kern="1200" cap="none" dirty="0" smtClean="0">
              <a:solidFill>
                <a:schemeClr val="tx1"/>
              </a:solidFill>
              <a:latin typeface="Arial"/>
              <a:ea typeface="Arial"/>
              <a:cs typeface="Arial"/>
              <a:sym typeface="Arial"/>
            </a:endParaRP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DC9C712-C341-4347-B62B-A10ED44CB7E3}" type="slidenum">
              <a:rPr lang="en-US" smtClean="0"/>
              <a:t>35</a:t>
            </a:fld>
            <a:endParaRPr lang="en-US" dirty="0"/>
          </a:p>
        </p:txBody>
      </p:sp>
    </p:spTree>
    <p:extLst>
      <p:ext uri="{BB962C8B-B14F-4D97-AF65-F5344CB8AC3E}">
        <p14:creationId xmlns:p14="http://schemas.microsoft.com/office/powerpoint/2010/main" val="32418809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smtClean="0">
                <a:solidFill>
                  <a:schemeClr val="tx1"/>
                </a:solidFill>
                <a:latin typeface="Arial"/>
                <a:ea typeface="Arial"/>
                <a:cs typeface="Arial"/>
                <a:sym typeface="Arial"/>
              </a:rPr>
              <a:t>As a reminder – this one</a:t>
            </a:r>
            <a:r>
              <a:rPr lang="en-US" sz="1200" b="0" i="0" u="none" strike="noStrike" kern="1200" cap="none" baseline="0" dirty="0" smtClean="0">
                <a:solidFill>
                  <a:schemeClr val="tx1"/>
                </a:solidFill>
                <a:latin typeface="Arial"/>
                <a:ea typeface="Arial"/>
                <a:cs typeface="Arial"/>
                <a:sym typeface="Arial"/>
              </a:rPr>
              <a:t> comes with a blog post, scientific article, link to the original climate change dataset that students can explore, and even a word search!</a:t>
            </a:r>
            <a:endParaRPr lang="en-US" sz="1200" b="0" i="0" u="none" strike="noStrike" kern="1200" cap="none" dirty="0" smtClean="0">
              <a:solidFill>
                <a:schemeClr val="tx1"/>
              </a:solidFill>
              <a:latin typeface="Arial"/>
              <a:ea typeface="Arial"/>
              <a:cs typeface="Arial"/>
              <a:sym typeface="Arial"/>
            </a:endParaRP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DC9C712-C341-4347-B62B-A10ED44CB7E3}" type="slidenum">
              <a:rPr lang="en-US" smtClean="0"/>
              <a:t>36</a:t>
            </a:fld>
            <a:endParaRPr lang="en-US" dirty="0"/>
          </a:p>
        </p:txBody>
      </p:sp>
    </p:spTree>
    <p:extLst>
      <p:ext uri="{BB962C8B-B14F-4D97-AF65-F5344CB8AC3E}">
        <p14:creationId xmlns:p14="http://schemas.microsoft.com/office/powerpoint/2010/main" val="32418809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sz="1100" b="0" i="0" u="none" strike="noStrike" kern="1200" cap="none" dirty="0" smtClean="0">
                <a:solidFill>
                  <a:schemeClr val="dk1"/>
                </a:solidFill>
                <a:latin typeface="Arial"/>
                <a:ea typeface="Arial"/>
                <a:cs typeface="Arial"/>
                <a:sym typeface="Arial"/>
              </a:rPr>
              <a:t>Get into your small groups of your original Data Nuggets. Everyone should have read the teacher guide last night. Now, as a small group table discuss the following questions:</a:t>
            </a:r>
          </a:p>
          <a:p>
            <a:pPr marL="171450" indent="-171450">
              <a:buFont typeface="Arial"/>
              <a:buChar char="•"/>
            </a:pPr>
            <a:r>
              <a:rPr lang="en-US" sz="1100" b="0" i="0" u="none" strike="noStrike" kern="1200" cap="none" dirty="0" smtClean="0">
                <a:solidFill>
                  <a:schemeClr val="dk1"/>
                </a:solidFill>
                <a:latin typeface="Arial"/>
                <a:ea typeface="Arial"/>
                <a:cs typeface="Arial"/>
                <a:sym typeface="Arial"/>
              </a:rPr>
              <a:t>how would these extra materials change how you went through this DN? Compared to how you did the DN on the first day (worst case scenario, just sat down and completed it) how would you change the way it was used in your classroom?</a:t>
            </a:r>
          </a:p>
          <a:p>
            <a:pPr marL="171450" indent="-171450">
              <a:buFont typeface="Arial"/>
              <a:buChar char="•"/>
            </a:pPr>
            <a:r>
              <a:rPr lang="en-US" sz="1100" b="0" i="0" u="none" strike="noStrike" kern="1200" cap="none" dirty="0" smtClean="0">
                <a:solidFill>
                  <a:schemeClr val="dk1"/>
                </a:solidFill>
                <a:latin typeface="Arial"/>
                <a:ea typeface="Arial"/>
                <a:cs typeface="Arial"/>
                <a:sym typeface="Arial"/>
              </a:rPr>
              <a:t>Pick features of the teacher guide you like and think about the following question. What would your students get out of the discussion based on the teacher note that they would not get if they just completed the DN?  </a:t>
            </a:r>
            <a:endParaRPr lang="en-US" dirty="0">
              <a:latin typeface="Calibri" charset="0"/>
            </a:endParaRPr>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pPr>
              <a:defRPr/>
            </a:pPr>
            <a:fld id="{02B88A87-DDB4-2F4A-BA42-52550B5F1C2F}" type="slidenum">
              <a:rPr lang="en-US" smtClean="0"/>
              <a:pPr>
                <a:defRPr/>
              </a:pPr>
              <a:t>37</a:t>
            </a:fld>
            <a:endParaRPr lang="en-US" dirty="0"/>
          </a:p>
        </p:txBody>
      </p:sp>
    </p:spTree>
    <p:extLst>
      <p:ext uri="{BB962C8B-B14F-4D97-AF65-F5344CB8AC3E}">
        <p14:creationId xmlns:p14="http://schemas.microsoft.com/office/powerpoint/2010/main" val="16915677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indent="0">
              <a:buFont typeface="Arial"/>
              <a:buNone/>
            </a:pPr>
            <a:r>
              <a:rPr lang="en-US" sz="1100" b="0" i="0" u="none" strike="noStrike" kern="1200" cap="none" dirty="0" smtClean="0">
                <a:solidFill>
                  <a:schemeClr val="dk1"/>
                </a:solidFill>
                <a:latin typeface="Arial"/>
                <a:ea typeface="Arial"/>
                <a:cs typeface="Arial"/>
                <a:sym typeface="Arial"/>
              </a:rPr>
              <a:t>While you can implement the DN without directly discussing it with your students, your students will get more out of the DN if you (as the teacher) are able to have conversations with them about it. We’ve provided some good discussion starters.</a:t>
            </a:r>
            <a:r>
              <a:rPr lang="en-US" sz="1100" b="0" i="0" u="none" strike="noStrike" kern="1200" cap="none" baseline="0" dirty="0" smtClean="0">
                <a:solidFill>
                  <a:schemeClr val="dk1"/>
                </a:solidFill>
                <a:latin typeface="Arial"/>
                <a:ea typeface="Arial"/>
                <a:cs typeface="Arial"/>
                <a:sym typeface="Arial"/>
              </a:rPr>
              <a:t> </a:t>
            </a:r>
            <a:r>
              <a:rPr lang="en-US" sz="1100" b="0" i="0" u="none" strike="noStrike" kern="1200" cap="none" dirty="0" smtClean="0">
                <a:solidFill>
                  <a:schemeClr val="dk1"/>
                </a:solidFill>
                <a:latin typeface="Arial"/>
                <a:ea typeface="Arial"/>
                <a:cs typeface="Arial"/>
                <a:sym typeface="Arial"/>
              </a:rPr>
              <a:t>Which TN do you think would be most useful for your classes? Are there other ways you would start discussions/topics</a:t>
            </a:r>
            <a:r>
              <a:rPr lang="en-US" sz="1100" b="0" i="0" u="none" strike="noStrike" kern="1200" cap="none" baseline="0" dirty="0" smtClean="0">
                <a:solidFill>
                  <a:schemeClr val="dk1"/>
                </a:solidFill>
                <a:latin typeface="Arial"/>
                <a:ea typeface="Arial"/>
                <a:cs typeface="Arial"/>
                <a:sym typeface="Arial"/>
              </a:rPr>
              <a:t> you would cover</a:t>
            </a:r>
            <a:r>
              <a:rPr lang="en-US" sz="1100" b="0" i="0" u="none" strike="noStrike" kern="1200" cap="none" dirty="0" smtClean="0">
                <a:solidFill>
                  <a:schemeClr val="dk1"/>
                </a:solidFill>
                <a:latin typeface="Arial"/>
                <a:ea typeface="Arial"/>
                <a:cs typeface="Arial"/>
                <a:sym typeface="Arial"/>
              </a:rPr>
              <a:t> with your students that you think would work better?”</a:t>
            </a:r>
            <a:endParaRPr lang="en-US" dirty="0">
              <a:latin typeface="Calibri" charset="0"/>
            </a:endParaRPr>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pPr>
              <a:defRPr/>
            </a:pPr>
            <a:fld id="{02B88A87-DDB4-2F4A-BA42-52550B5F1C2F}" type="slidenum">
              <a:rPr lang="en-US" smtClean="0"/>
              <a:pPr>
                <a:defRPr/>
              </a:pPr>
              <a:t>38</a:t>
            </a:fld>
            <a:endParaRPr lang="en-US" dirty="0"/>
          </a:p>
        </p:txBody>
      </p:sp>
    </p:spTree>
    <p:extLst>
      <p:ext uri="{BB962C8B-B14F-4D97-AF65-F5344CB8AC3E}">
        <p14:creationId xmlns:p14="http://schemas.microsoft.com/office/powerpoint/2010/main" val="16915677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talking</a:t>
            </a:r>
            <a:r>
              <a:rPr lang="en-US" baseline="0" dirty="0" smtClean="0"/>
              <a:t> with their partner, now they get up</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DC9C712-C341-4347-B62B-A10ED44CB7E3}" type="slidenum">
              <a:rPr lang="en-US" smtClean="0"/>
              <a:t>39</a:t>
            </a:fld>
            <a:endParaRPr lang="en-US" dirty="0"/>
          </a:p>
        </p:txBody>
      </p:sp>
    </p:spTree>
    <p:extLst>
      <p:ext uri="{BB962C8B-B14F-4D97-AF65-F5344CB8AC3E}">
        <p14:creationId xmlns:p14="http://schemas.microsoft.com/office/powerpoint/2010/main" val="10411264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indent="0">
              <a:buFont typeface="Arial"/>
              <a:buNone/>
            </a:pPr>
            <a:r>
              <a:rPr lang="en-US" sz="1100" b="0" i="0" u="none" strike="noStrike" kern="1200" cap="none" dirty="0" smtClean="0">
                <a:solidFill>
                  <a:schemeClr val="dk1"/>
                </a:solidFill>
                <a:latin typeface="Arial"/>
                <a:ea typeface="Arial"/>
                <a:cs typeface="Arial"/>
                <a:sym typeface="Arial"/>
              </a:rPr>
              <a:t>While you can implement the DN without directly discussing it with your students, your students will get more out of the DN if you (as the teacher) are able to have conversations with them about it. We’ve provided some good discussion starters  that we’ve observed other teachers use [they’re in the TN] - and wanted to get your thoughts on them. Which TN do you think would be most useful for your classes? Are there other ways you would start discussions with your students that you think would work better?”</a:t>
            </a:r>
            <a:endParaRPr lang="en-US" dirty="0">
              <a:latin typeface="Calibri" charset="0"/>
            </a:endParaRPr>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pPr>
              <a:defRPr/>
            </a:pPr>
            <a:fld id="{02B88A87-DDB4-2F4A-BA42-52550B5F1C2F}" type="slidenum">
              <a:rPr lang="en-US" smtClean="0"/>
              <a:pPr>
                <a:defRPr/>
              </a:pPr>
              <a:t>40</a:t>
            </a:fld>
            <a:endParaRPr lang="en-US" dirty="0"/>
          </a:p>
        </p:txBody>
      </p:sp>
    </p:spTree>
    <p:extLst>
      <p:ext uri="{BB962C8B-B14F-4D97-AF65-F5344CB8AC3E}">
        <p14:creationId xmlns:p14="http://schemas.microsoft.com/office/powerpoint/2010/main" val="16915677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rPr>
              <a:t>Report- out some of the teacher’s ideas for this question</a:t>
            </a:r>
            <a:r>
              <a:rPr lang="en-US" baseline="0" dirty="0" smtClean="0">
                <a:latin typeface="Calibri" charset="0"/>
              </a:rPr>
              <a:t> after they talk with a partner.</a:t>
            </a:r>
            <a:endParaRPr lang="en-US" dirty="0">
              <a:latin typeface="Calibri" charset="0"/>
            </a:endParaRPr>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pPr>
              <a:defRPr/>
            </a:pPr>
            <a:fld id="{02B88A87-DDB4-2F4A-BA42-52550B5F1C2F}" type="slidenum">
              <a:rPr lang="en-US" smtClean="0"/>
              <a:pPr>
                <a:defRPr/>
              </a:pPr>
              <a:t>41</a:t>
            </a:fld>
            <a:endParaRPr lang="en-US" dirty="0"/>
          </a:p>
        </p:txBody>
      </p:sp>
    </p:spTree>
    <p:extLst>
      <p:ext uri="{BB962C8B-B14F-4D97-AF65-F5344CB8AC3E}">
        <p14:creationId xmlns:p14="http://schemas.microsoft.com/office/powerpoint/2010/main" val="20561803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sz="1100" b="0" i="0" u="none" strike="noStrike" kern="1200" cap="none" dirty="0" smtClean="0">
                <a:solidFill>
                  <a:schemeClr val="dk1"/>
                </a:solidFill>
                <a:effectLst/>
                <a:latin typeface="Arial"/>
                <a:ea typeface="Arial"/>
                <a:cs typeface="Arial"/>
                <a:sym typeface="Arial"/>
              </a:rPr>
              <a:t>Are there any strategies you learned at the PD that you might want to integrate with this DN?</a:t>
            </a:r>
          </a:p>
          <a:p>
            <a:r>
              <a:rPr lang="en-US" sz="1100" b="0" i="0" u="none" strike="noStrike" kern="1200" cap="none" dirty="0" smtClean="0">
                <a:solidFill>
                  <a:schemeClr val="dk1"/>
                </a:solidFill>
                <a:effectLst/>
                <a:latin typeface="Arial"/>
                <a:ea typeface="Arial"/>
                <a:cs typeface="Arial"/>
                <a:sym typeface="Arial"/>
              </a:rPr>
              <a:t>Now that you’ve had time to discuss the teacher notes and what your students would get out of them, in a practical sense, How many of the teacher notes would be relevant for your class? How many would you have time to do? We don’t expect you to do every teacher note with every DN.</a:t>
            </a:r>
            <a:endParaRPr lang="en-US" dirty="0">
              <a:latin typeface="Calibri" charset="0"/>
            </a:endParaRPr>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pPr>
              <a:defRPr/>
            </a:pPr>
            <a:fld id="{02B88A87-DDB4-2F4A-BA42-52550B5F1C2F}" type="slidenum">
              <a:rPr lang="en-US" smtClean="0"/>
              <a:pPr>
                <a:defRPr/>
              </a:pPr>
              <a:t>42</a:t>
            </a:fld>
            <a:endParaRPr lang="en-US" dirty="0"/>
          </a:p>
        </p:txBody>
      </p:sp>
    </p:spTree>
    <p:extLst>
      <p:ext uri="{BB962C8B-B14F-4D97-AF65-F5344CB8AC3E}">
        <p14:creationId xmlns:p14="http://schemas.microsoft.com/office/powerpoint/2010/main" val="16115335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Hand out teacher scenarios.</a:t>
            </a:r>
            <a:r>
              <a:rPr lang="en-US" baseline="0" dirty="0" smtClean="0"/>
              <a:t> Have teachers report out- summarize Mr. Diego and Mrs. Johnson’s strategies. What would they change? What do they like? What do they do that could be integrated into these courses?</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DC9C712-C341-4347-B62B-A10ED44CB7E3}" type="slidenum">
              <a:rPr lang="en-US" smtClean="0"/>
              <a:t>43</a:t>
            </a:fld>
            <a:endParaRPr lang="en-US"/>
          </a:p>
        </p:txBody>
      </p:sp>
    </p:spTree>
    <p:extLst>
      <p:ext uri="{BB962C8B-B14F-4D97-AF65-F5344CB8AC3E}">
        <p14:creationId xmlns:p14="http://schemas.microsoft.com/office/powerpoint/2010/main" val="1532842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this session we’re going to help you plan for Data Nuggets in </a:t>
            </a:r>
            <a:r>
              <a:rPr lang="en-US" baseline="0" smtClean="0"/>
              <a:t>your classroom.</a:t>
            </a:r>
            <a:endParaRPr lang="en-US" baseline="0" dirty="0" smtClean="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defRPr/>
            </a:pPr>
            <a:fld id="{D1350A43-2585-DB4C-BE7A-2113D6A2DEBC}" type="slidenum">
              <a:rPr lang="en-US" smtClean="0"/>
              <a:pPr>
                <a:defRPr/>
              </a:pPr>
              <a:t>44</a:t>
            </a:fld>
            <a:endParaRPr lang="en-US" dirty="0"/>
          </a:p>
        </p:txBody>
      </p:sp>
    </p:spTree>
    <p:extLst>
      <p:ext uri="{BB962C8B-B14F-4D97-AF65-F5344CB8AC3E}">
        <p14:creationId xmlns:p14="http://schemas.microsoft.com/office/powerpoint/2010/main" val="16249821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945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342900" indent="-342900" eaLnBrk="1" hangingPunct="1">
              <a:spcBef>
                <a:spcPts val="1400"/>
              </a:spcBef>
              <a:buClr>
                <a:srgbClr val="660066"/>
              </a:buClr>
              <a:buFont typeface="Wingdings 2" charset="0"/>
              <a:buChar char=""/>
            </a:pPr>
            <a:r>
              <a:rPr lang="en-US" dirty="0">
                <a:latin typeface="Arial" charset="0"/>
                <a:cs typeface="Arial" charset="0"/>
              </a:rPr>
              <a:t>K-12 Partnership at KBS: 15 rural school districts. Over 80 teachers involved and ~10 graduate student teaching fellows</a:t>
            </a:r>
          </a:p>
          <a:p>
            <a:pPr marL="342900" indent="-342900" eaLnBrk="1" hangingPunct="1">
              <a:spcBef>
                <a:spcPts val="1400"/>
              </a:spcBef>
              <a:buClr>
                <a:srgbClr val="660066"/>
              </a:buClr>
              <a:buFont typeface="Wingdings 2" charset="0"/>
              <a:buChar char=""/>
            </a:pPr>
            <a:r>
              <a:rPr lang="en-US" dirty="0">
                <a:solidFill>
                  <a:srgbClr val="000000"/>
                </a:solidFill>
                <a:latin typeface="Arial" charset="0"/>
                <a:cs typeface="Arial" charset="0"/>
              </a:rPr>
              <a:t>Graduate students gain teaching experience. Teachers are exposed to contemporary science. Students practice scientific inquiry</a:t>
            </a:r>
            <a:endParaRPr lang="en-US" dirty="0">
              <a:latin typeface="Arial" charset="0"/>
              <a:cs typeface="Arial" charset="0"/>
            </a:endParaRPr>
          </a:p>
        </p:txBody>
      </p:sp>
      <p:sp>
        <p:nvSpPr>
          <p:cNvPr id="19459"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D1D0B23D-4F74-F843-B663-029F1E701A8D}" type="slidenum">
              <a:rPr lang="en-US" sz="1200"/>
              <a:pPr eaLnBrk="1" fontAlgn="base" hangingPunct="1">
                <a:spcBef>
                  <a:spcPct val="0"/>
                </a:spcBef>
                <a:spcAft>
                  <a:spcPct val="0"/>
                </a:spcAft>
              </a:pPr>
              <a:t>5</a:t>
            </a:fld>
            <a:endParaRPr lang="en-US" sz="1200" dirty="0"/>
          </a:p>
        </p:txBody>
      </p:sp>
    </p:spTree>
    <p:extLst>
      <p:ext uri="{BB962C8B-B14F-4D97-AF65-F5344CB8AC3E}">
        <p14:creationId xmlns:p14="http://schemas.microsoft.com/office/powerpoint/2010/main" val="16882397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Hand out teacher scenarios.</a:t>
            </a:r>
            <a:r>
              <a:rPr lang="en-US" baseline="0" dirty="0" smtClean="0"/>
              <a:t> Have teachers report out- summarize Mr. Diego and Mrs. Johnson’s strategies. What would they change? What do they like? What do they do that could be integrated into these courses?</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DC9C712-C341-4347-B62B-A10ED44CB7E3}" type="slidenum">
              <a:rPr lang="en-US" smtClean="0"/>
              <a:t>48</a:t>
            </a:fld>
            <a:endParaRPr lang="en-US"/>
          </a:p>
        </p:txBody>
      </p:sp>
    </p:spTree>
    <p:extLst>
      <p:ext uri="{BB962C8B-B14F-4D97-AF65-F5344CB8AC3E}">
        <p14:creationId xmlns:p14="http://schemas.microsoft.com/office/powerpoint/2010/main" val="153284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 would</a:t>
            </a:r>
            <a:r>
              <a:rPr lang="en-US" baseline="0" dirty="0" smtClean="0"/>
              <a:t> like you to have a chance, as “teachers as learners” to complete a Data Nugget </a:t>
            </a:r>
            <a:r>
              <a:rPr lang="en-US" b="1" baseline="0" dirty="0" smtClean="0"/>
              <a:t>with a partner</a:t>
            </a:r>
            <a:r>
              <a:rPr lang="en-US" baseline="0" dirty="0" smtClean="0"/>
              <a:t>. We will take about 20-30 minutes to let you go through this activity. We will revisit your answers throughout the rest of the workshop.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Activity 3: </a:t>
            </a:r>
            <a:r>
              <a:rPr lang="en-US" dirty="0" smtClean="0"/>
              <a:t>Teachers complete a Data Nugget as a common experience with a partner.. Half of the participants complete “Do insects prefer local or foreign foods?” and half complete “When a species can't stand the heat”. When people are finishing up,</a:t>
            </a:r>
            <a:r>
              <a:rPr lang="en-US" baseline="0" dirty="0" smtClean="0"/>
              <a:t> find a partner pair that completed the other Data Nugget.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Each of you are</a:t>
            </a:r>
            <a:r>
              <a:rPr lang="en-US" baseline="0" dirty="0" smtClean="0"/>
              <a:t> going to complete 1 in a group and you’ll return to these groups throughout the PD. At night you may want to go home and read the other one.</a:t>
            </a:r>
            <a:endParaRPr lang="en-US" dirty="0" smtClean="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defRPr/>
            </a:pPr>
            <a:fld id="{D1350A43-2585-DB4C-BE7A-2113D6A2DEBC}" type="slidenum">
              <a:rPr lang="en-US" smtClean="0"/>
              <a:pPr>
                <a:defRPr/>
              </a:pPr>
              <a:t>7</a:t>
            </a:fld>
            <a:endParaRPr lang="en-US"/>
          </a:p>
        </p:txBody>
      </p:sp>
    </p:spTree>
    <p:extLst>
      <p:ext uri="{BB962C8B-B14F-4D97-AF65-F5344CB8AC3E}">
        <p14:creationId xmlns:p14="http://schemas.microsoft.com/office/powerpoint/2010/main" val="32493187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ndParaRPr>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pPr>
              <a:defRPr/>
            </a:pPr>
            <a:fld id="{02B88A87-DDB4-2F4A-BA42-52550B5F1C2F}" type="slidenum">
              <a:rPr lang="en-US" smtClean="0"/>
              <a:pPr>
                <a:defRPr/>
              </a:pPr>
              <a:t>8</a:t>
            </a:fld>
            <a:endParaRPr lang="en-US" dirty="0"/>
          </a:p>
        </p:txBody>
      </p:sp>
    </p:spTree>
    <p:extLst>
      <p:ext uri="{BB962C8B-B14F-4D97-AF65-F5344CB8AC3E}">
        <p14:creationId xmlns:p14="http://schemas.microsoft.com/office/powerpoint/2010/main" val="16915677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Hand out teacher scenarios.</a:t>
            </a:r>
            <a:r>
              <a:rPr lang="en-US" baseline="0" dirty="0" smtClean="0"/>
              <a:t> Have teachers report out- summarize Mr. Diego and Mrs. Johnson’s strategies. What would they change? What do they like? What do they do that could be integrated into these courses?</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DC9C712-C341-4347-B62B-A10ED44CB7E3}" type="slidenum">
              <a:rPr lang="en-US" smtClean="0"/>
              <a:t>9</a:t>
            </a:fld>
            <a:endParaRPr lang="en-US"/>
          </a:p>
        </p:txBody>
      </p:sp>
    </p:spTree>
    <p:extLst>
      <p:ext uri="{BB962C8B-B14F-4D97-AF65-F5344CB8AC3E}">
        <p14:creationId xmlns:p14="http://schemas.microsoft.com/office/powerpoint/2010/main" val="35817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goal of the Data Nugget is to take students through</a:t>
            </a:r>
            <a:r>
              <a:rPr lang="en-US" baseline="0" dirty="0" smtClean="0"/>
              <a:t> the entire process of science. And to do this in a way that is relatively quick so students can get repeated practice with all of these areas. </a:t>
            </a:r>
            <a:r>
              <a:rPr lang="en-US" sz="1100" b="0" i="0" u="none" strike="noStrike" kern="1200" cap="none" baseline="0" dirty="0" smtClean="0">
                <a:solidFill>
                  <a:schemeClr val="dk1"/>
                </a:solidFill>
                <a:latin typeface="Arial"/>
                <a:ea typeface="Arial"/>
                <a:cs typeface="Arial"/>
                <a:sym typeface="Arial"/>
              </a:rPr>
              <a:t>F</a:t>
            </a:r>
            <a:r>
              <a:rPr lang="en-US" sz="1100" b="0" i="0" u="none" strike="noStrike" kern="1200" cap="none" smtClean="0">
                <a:solidFill>
                  <a:schemeClr val="dk1"/>
                </a:solidFill>
                <a:latin typeface="Arial"/>
                <a:ea typeface="Arial"/>
                <a:cs typeface="Arial"/>
                <a:sym typeface="Arial"/>
              </a:rPr>
              <a:t>ollow </a:t>
            </a:r>
            <a:r>
              <a:rPr lang="en-US" sz="1100" b="0" i="0" u="none" strike="noStrike" kern="1200" cap="none" dirty="0" smtClean="0">
                <a:solidFill>
                  <a:schemeClr val="dk1"/>
                </a:solidFill>
                <a:latin typeface="Arial"/>
                <a:ea typeface="Arial"/>
                <a:cs typeface="Arial"/>
                <a:sym typeface="Arial"/>
              </a:rPr>
              <a:t>along in the Data Nugget you just completed. They all follow a familiar template.</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DC9C712-C341-4347-B62B-A10ED44CB7E3}" type="slidenum">
              <a:rPr lang="en-US" smtClean="0"/>
              <a:t>10</a:t>
            </a:fld>
            <a:endParaRPr lang="en-US" dirty="0"/>
          </a:p>
        </p:txBody>
      </p:sp>
    </p:spTree>
    <p:extLst>
      <p:ext uri="{BB962C8B-B14F-4D97-AF65-F5344CB8AC3E}">
        <p14:creationId xmlns:p14="http://schemas.microsoft.com/office/powerpoint/2010/main" val="20791841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3277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The standard format of each Nugget provides a brief background about a researcher, their study system, and a real dataset from that work. Within each Nugget, students are challenged to answer a scientific question, are guided through the construction of graphs to facilitate data interpretation, and use data to support their claims. Data Nuggets serve to </a:t>
            </a:r>
            <a:r>
              <a:rPr lang="en-US" i="1" dirty="0">
                <a:latin typeface="Calibri" charset="0"/>
              </a:rPr>
              <a:t>supplement existing science curriculum</a:t>
            </a:r>
            <a:r>
              <a:rPr lang="en-US" dirty="0">
                <a:latin typeface="Calibri" charset="0"/>
              </a:rPr>
              <a:t>; because of their simplicity and flexibility, Data Nuggets can be used across grade levels and throughout the school year as students build confidence in their quantitative and scientific skills. </a:t>
            </a:r>
          </a:p>
        </p:txBody>
      </p:sp>
      <p:sp>
        <p:nvSpPr>
          <p:cNvPr id="32771"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F2F6E237-34DF-AA4A-B7C2-F1E3016CE903}" type="slidenum">
              <a:rPr lang="en-US" sz="1200"/>
              <a:pPr eaLnBrk="1" fontAlgn="base" hangingPunct="1">
                <a:spcBef>
                  <a:spcPct val="0"/>
                </a:spcBef>
                <a:spcAft>
                  <a:spcPct val="0"/>
                </a:spcAft>
              </a:pPr>
              <a:t>11</a:t>
            </a:fld>
            <a:endParaRPr lang="en-US" sz="1200" dirty="0"/>
          </a:p>
        </p:txBody>
      </p:sp>
    </p:spTree>
    <p:extLst>
      <p:ext uri="{BB962C8B-B14F-4D97-AF65-F5344CB8AC3E}">
        <p14:creationId xmlns:p14="http://schemas.microsoft.com/office/powerpoint/2010/main" val="1637339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233776" y="2150850"/>
            <a:ext cx="6390449" cy="8418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Arial"/>
              <a:buNone/>
              <a:defRPr sz="2700" b="0" i="0" u="none" strike="noStrike" cap="none">
                <a:solidFill>
                  <a:schemeClr val="dk1"/>
                </a:solidFill>
                <a:latin typeface="Arial"/>
                <a:ea typeface="Arial"/>
                <a:cs typeface="Arial"/>
                <a:sym typeface="Arial"/>
              </a:defRPr>
            </a:lvl1pPr>
            <a:lvl2pPr lvl="1" indent="0" algn="ctr">
              <a:spcBef>
                <a:spcPts val="0"/>
              </a:spcBef>
              <a:buClr>
                <a:schemeClr val="dk1"/>
              </a:buClr>
              <a:buFont typeface="Arial"/>
              <a:buNone/>
              <a:defRPr sz="2700">
                <a:solidFill>
                  <a:schemeClr val="dk1"/>
                </a:solidFill>
              </a:defRPr>
            </a:lvl2pPr>
            <a:lvl3pPr lvl="2" indent="0" algn="ctr">
              <a:spcBef>
                <a:spcPts val="0"/>
              </a:spcBef>
              <a:buClr>
                <a:schemeClr val="dk1"/>
              </a:buClr>
              <a:buFont typeface="Arial"/>
              <a:buNone/>
              <a:defRPr sz="2700">
                <a:solidFill>
                  <a:schemeClr val="dk1"/>
                </a:solidFill>
              </a:defRPr>
            </a:lvl3pPr>
            <a:lvl4pPr lvl="3" indent="0" algn="ctr">
              <a:spcBef>
                <a:spcPts val="0"/>
              </a:spcBef>
              <a:buClr>
                <a:schemeClr val="dk1"/>
              </a:buClr>
              <a:buFont typeface="Arial"/>
              <a:buNone/>
              <a:defRPr sz="2700">
                <a:solidFill>
                  <a:schemeClr val="dk1"/>
                </a:solidFill>
              </a:defRPr>
            </a:lvl4pPr>
            <a:lvl5pPr lvl="4" indent="0" algn="ctr">
              <a:spcBef>
                <a:spcPts val="0"/>
              </a:spcBef>
              <a:buClr>
                <a:schemeClr val="dk1"/>
              </a:buClr>
              <a:buFont typeface="Arial"/>
              <a:buNone/>
              <a:defRPr sz="2700">
                <a:solidFill>
                  <a:schemeClr val="dk1"/>
                </a:solidFill>
              </a:defRPr>
            </a:lvl5pPr>
            <a:lvl6pPr lvl="5" indent="0" algn="ctr">
              <a:spcBef>
                <a:spcPts val="0"/>
              </a:spcBef>
              <a:buClr>
                <a:schemeClr val="dk1"/>
              </a:buClr>
              <a:buFont typeface="Arial"/>
              <a:buNone/>
              <a:defRPr sz="2700">
                <a:solidFill>
                  <a:schemeClr val="dk1"/>
                </a:solidFill>
              </a:defRPr>
            </a:lvl6pPr>
            <a:lvl7pPr lvl="6" indent="0" algn="ctr">
              <a:spcBef>
                <a:spcPts val="0"/>
              </a:spcBef>
              <a:buClr>
                <a:schemeClr val="dk1"/>
              </a:buClr>
              <a:buFont typeface="Arial"/>
              <a:buNone/>
              <a:defRPr sz="2700">
                <a:solidFill>
                  <a:schemeClr val="dk1"/>
                </a:solidFill>
              </a:defRPr>
            </a:lvl7pPr>
            <a:lvl8pPr lvl="7" indent="0" algn="ctr">
              <a:spcBef>
                <a:spcPts val="0"/>
              </a:spcBef>
              <a:buClr>
                <a:schemeClr val="dk1"/>
              </a:buClr>
              <a:buFont typeface="Arial"/>
              <a:buNone/>
              <a:defRPr sz="2700">
                <a:solidFill>
                  <a:schemeClr val="dk1"/>
                </a:solidFill>
              </a:defRPr>
            </a:lvl8pPr>
            <a:lvl9pPr lvl="8" indent="0" algn="ctr">
              <a:spcBef>
                <a:spcPts val="0"/>
              </a:spcBef>
              <a:buClr>
                <a:schemeClr val="dk1"/>
              </a:buClr>
              <a:buFont typeface="Arial"/>
              <a:buNone/>
              <a:defRPr sz="2700">
                <a:solidFill>
                  <a:schemeClr val="dk1"/>
                </a:solidFill>
              </a:defRPr>
            </a:lvl9pPr>
          </a:lstStyle>
          <a:p>
            <a:endParaRPr/>
          </a:p>
        </p:txBody>
      </p:sp>
      <p:sp>
        <p:nvSpPr>
          <p:cNvPr id="19" name="Shape 19"/>
          <p:cNvSpPr txBox="1">
            <a:spLocks noGrp="1"/>
          </p:cNvSpPr>
          <p:nvPr>
            <p:ph type="sldNum" idx="12"/>
          </p:nvPr>
        </p:nvSpPr>
        <p:spPr>
          <a:xfrm>
            <a:off x="6354343" y="4663216"/>
            <a:ext cx="411524" cy="393600"/>
          </a:xfrm>
          <a:prstGeom prst="rect">
            <a:avLst/>
          </a:prstGeom>
          <a:noFill/>
          <a:ln>
            <a:noFill/>
          </a:ln>
        </p:spPr>
        <p:txBody>
          <a:bodyPr lIns="91425" tIns="91425" rIns="91425" bIns="91425" anchor="ctr" anchorCtr="0">
            <a:noAutofit/>
          </a:bodyPr>
          <a:lstStyle/>
          <a:p>
            <a:pPr>
              <a:buClr>
                <a:srgbClr val="000000"/>
              </a:buClr>
              <a:buSzPct val="25000"/>
            </a:pPr>
            <a:fld id="{00000000-1234-1234-1234-123412341234}" type="slidenum">
              <a:rPr lang="en-US" sz="1050" smtClean="0"/>
              <a:pPr>
                <a:buClr>
                  <a:srgbClr val="000000"/>
                </a:buClr>
                <a:buSzPct val="25000"/>
              </a:pPr>
              <a:t>‹#›</a:t>
            </a:fld>
            <a:endParaRPr lang="en-US" sz="1050"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342900" y="4767263"/>
            <a:ext cx="1600200" cy="273844"/>
          </a:xfrm>
          <a:prstGeom prst="rect">
            <a:avLst/>
          </a:prstGeom>
        </p:spPr>
        <p:txBody>
          <a:bodyPr/>
          <a:lstStyle/>
          <a:p>
            <a:fld id="{B5FFE990-6836-074E-BC31-20CA3D44439A}" type="datetimeFigureOut">
              <a:rPr lang="en-US" smtClean="0"/>
              <a:t>7/21/17</a:t>
            </a:fld>
            <a:endParaRPr lang="en-US" dirty="0"/>
          </a:p>
        </p:txBody>
      </p:sp>
      <p:sp>
        <p:nvSpPr>
          <p:cNvPr id="5" name="Footer Placeholder 4"/>
          <p:cNvSpPr>
            <a:spLocks noGrp="1"/>
          </p:cNvSpPr>
          <p:nvPr>
            <p:ph type="ftr" sz="quarter" idx="11"/>
          </p:nvPr>
        </p:nvSpPr>
        <p:spPr>
          <a:xfrm>
            <a:off x="2343150" y="4767263"/>
            <a:ext cx="2171700" cy="273844"/>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195155D3-532E-1746-B8CE-4ADDC24F9348}" type="slidenum">
              <a:rPr lang="en-US" smtClean="0"/>
              <a:t>‹#›</a:t>
            </a:fld>
            <a:endParaRPr lang="en-US" dirty="0"/>
          </a:p>
        </p:txBody>
      </p:sp>
    </p:spTree>
    <p:extLst>
      <p:ext uri="{BB962C8B-B14F-4D97-AF65-F5344CB8AC3E}">
        <p14:creationId xmlns:p14="http://schemas.microsoft.com/office/powerpoint/2010/main" val="16042274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233776" y="445026"/>
            <a:ext cx="6390449" cy="5726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Arial"/>
              <a:buNone/>
              <a:defRPr sz="2100" b="0"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2100">
                <a:solidFill>
                  <a:schemeClr val="dk1"/>
                </a:solidFill>
              </a:defRPr>
            </a:lvl2pPr>
            <a:lvl3pPr lvl="2" indent="0">
              <a:spcBef>
                <a:spcPts val="0"/>
              </a:spcBef>
              <a:buClr>
                <a:schemeClr val="dk1"/>
              </a:buClr>
              <a:buFont typeface="Arial"/>
              <a:buNone/>
              <a:defRPr sz="2100">
                <a:solidFill>
                  <a:schemeClr val="dk1"/>
                </a:solidFill>
              </a:defRPr>
            </a:lvl3pPr>
            <a:lvl4pPr lvl="3" indent="0">
              <a:spcBef>
                <a:spcPts val="0"/>
              </a:spcBef>
              <a:buClr>
                <a:schemeClr val="dk1"/>
              </a:buClr>
              <a:buFont typeface="Arial"/>
              <a:buNone/>
              <a:defRPr sz="2100">
                <a:solidFill>
                  <a:schemeClr val="dk1"/>
                </a:solidFill>
              </a:defRPr>
            </a:lvl4pPr>
            <a:lvl5pPr lvl="4" indent="0">
              <a:spcBef>
                <a:spcPts val="0"/>
              </a:spcBef>
              <a:buClr>
                <a:schemeClr val="dk1"/>
              </a:buClr>
              <a:buFont typeface="Arial"/>
              <a:buNone/>
              <a:defRPr sz="2100">
                <a:solidFill>
                  <a:schemeClr val="dk1"/>
                </a:solidFill>
              </a:defRPr>
            </a:lvl5pPr>
            <a:lvl6pPr lvl="5" indent="0">
              <a:spcBef>
                <a:spcPts val="0"/>
              </a:spcBef>
              <a:buClr>
                <a:schemeClr val="dk1"/>
              </a:buClr>
              <a:buFont typeface="Arial"/>
              <a:buNone/>
              <a:defRPr sz="2100">
                <a:solidFill>
                  <a:schemeClr val="dk1"/>
                </a:solidFill>
              </a:defRPr>
            </a:lvl6pPr>
            <a:lvl7pPr lvl="6" indent="0">
              <a:spcBef>
                <a:spcPts val="0"/>
              </a:spcBef>
              <a:buClr>
                <a:schemeClr val="dk1"/>
              </a:buClr>
              <a:buFont typeface="Arial"/>
              <a:buNone/>
              <a:defRPr sz="2100">
                <a:solidFill>
                  <a:schemeClr val="dk1"/>
                </a:solidFill>
              </a:defRPr>
            </a:lvl7pPr>
            <a:lvl8pPr lvl="7" indent="0">
              <a:spcBef>
                <a:spcPts val="0"/>
              </a:spcBef>
              <a:buClr>
                <a:schemeClr val="dk1"/>
              </a:buClr>
              <a:buFont typeface="Arial"/>
              <a:buNone/>
              <a:defRPr sz="2100">
                <a:solidFill>
                  <a:schemeClr val="dk1"/>
                </a:solidFill>
              </a:defRPr>
            </a:lvl8pPr>
            <a:lvl9pPr lvl="8" indent="0">
              <a:spcBef>
                <a:spcPts val="0"/>
              </a:spcBef>
              <a:buClr>
                <a:schemeClr val="dk1"/>
              </a:buClr>
              <a:buFont typeface="Arial"/>
              <a:buNone/>
              <a:defRPr sz="2100">
                <a:solidFill>
                  <a:schemeClr val="dk1"/>
                </a:solidFill>
              </a:defRPr>
            </a:lvl9pPr>
          </a:lstStyle>
          <a:p>
            <a:endParaRPr/>
          </a:p>
        </p:txBody>
      </p:sp>
      <p:sp>
        <p:nvSpPr>
          <p:cNvPr id="22" name="Shape 22"/>
          <p:cNvSpPr txBox="1">
            <a:spLocks noGrp="1"/>
          </p:cNvSpPr>
          <p:nvPr>
            <p:ph type="body" idx="1"/>
          </p:nvPr>
        </p:nvSpPr>
        <p:spPr>
          <a:xfrm>
            <a:off x="233776" y="1152475"/>
            <a:ext cx="2999924" cy="3416400"/>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200"/>
              </a:spcAft>
              <a:buClr>
                <a:schemeClr val="dk2"/>
              </a:buClr>
              <a:buFont typeface="Arial"/>
              <a:buNone/>
              <a:defRPr sz="1050" b="0" i="0" u="none" strike="noStrike" cap="none">
                <a:solidFill>
                  <a:schemeClr val="dk2"/>
                </a:solidFill>
                <a:latin typeface="Arial"/>
                <a:ea typeface="Arial"/>
                <a:cs typeface="Arial"/>
                <a:sym typeface="Arial"/>
              </a:defRPr>
            </a:lvl1pPr>
            <a:lvl2pPr marL="342900" marR="0" lvl="1" indent="0" algn="l" rtl="0">
              <a:lnSpc>
                <a:spcPct val="115000"/>
              </a:lnSpc>
              <a:spcBef>
                <a:spcPts val="0"/>
              </a:spcBef>
              <a:spcAft>
                <a:spcPts val="1200"/>
              </a:spcAft>
              <a:buClr>
                <a:schemeClr val="dk2"/>
              </a:buClr>
              <a:buFont typeface="Arial"/>
              <a:buNone/>
              <a:defRPr sz="900" b="0" i="0" u="none" strike="noStrike" cap="none">
                <a:solidFill>
                  <a:schemeClr val="dk2"/>
                </a:solidFill>
                <a:latin typeface="Arial"/>
                <a:ea typeface="Arial"/>
                <a:cs typeface="Arial"/>
                <a:sym typeface="Arial"/>
              </a:defRPr>
            </a:lvl2pPr>
            <a:lvl3pPr marL="685800" marR="0" lvl="2" indent="0" algn="l" rtl="0">
              <a:lnSpc>
                <a:spcPct val="115000"/>
              </a:lnSpc>
              <a:spcBef>
                <a:spcPts val="0"/>
              </a:spcBef>
              <a:spcAft>
                <a:spcPts val="1200"/>
              </a:spcAft>
              <a:buClr>
                <a:schemeClr val="dk2"/>
              </a:buClr>
              <a:buFont typeface="Arial"/>
              <a:buNone/>
              <a:defRPr sz="900" b="0" i="0" u="none" strike="noStrike" cap="none">
                <a:solidFill>
                  <a:schemeClr val="dk2"/>
                </a:solidFill>
                <a:latin typeface="Arial"/>
                <a:ea typeface="Arial"/>
                <a:cs typeface="Arial"/>
                <a:sym typeface="Arial"/>
              </a:defRPr>
            </a:lvl3pPr>
            <a:lvl4pPr marL="1028700" marR="0" lvl="3" indent="0" algn="l" rtl="0">
              <a:lnSpc>
                <a:spcPct val="115000"/>
              </a:lnSpc>
              <a:spcBef>
                <a:spcPts val="0"/>
              </a:spcBef>
              <a:spcAft>
                <a:spcPts val="1200"/>
              </a:spcAft>
              <a:buClr>
                <a:schemeClr val="dk2"/>
              </a:buClr>
              <a:buFont typeface="Arial"/>
              <a:buNone/>
              <a:defRPr sz="900" b="0" i="0" u="none" strike="noStrike" cap="none">
                <a:solidFill>
                  <a:schemeClr val="dk2"/>
                </a:solidFill>
                <a:latin typeface="Arial"/>
                <a:ea typeface="Arial"/>
                <a:cs typeface="Arial"/>
                <a:sym typeface="Arial"/>
              </a:defRPr>
            </a:lvl4pPr>
            <a:lvl5pPr marL="1371600" marR="0" lvl="4" indent="0" algn="l" rtl="0">
              <a:lnSpc>
                <a:spcPct val="115000"/>
              </a:lnSpc>
              <a:spcBef>
                <a:spcPts val="0"/>
              </a:spcBef>
              <a:spcAft>
                <a:spcPts val="1200"/>
              </a:spcAft>
              <a:buClr>
                <a:schemeClr val="dk2"/>
              </a:buClr>
              <a:buFont typeface="Arial"/>
              <a:buNone/>
              <a:defRPr sz="900" b="0" i="0" u="none" strike="noStrike" cap="none">
                <a:solidFill>
                  <a:schemeClr val="dk2"/>
                </a:solidFill>
                <a:latin typeface="Arial"/>
                <a:ea typeface="Arial"/>
                <a:cs typeface="Arial"/>
                <a:sym typeface="Arial"/>
              </a:defRPr>
            </a:lvl5pPr>
            <a:lvl6pPr marL="1714500" marR="0" lvl="5" indent="0" algn="l" rtl="0">
              <a:lnSpc>
                <a:spcPct val="115000"/>
              </a:lnSpc>
              <a:spcBef>
                <a:spcPts val="0"/>
              </a:spcBef>
              <a:spcAft>
                <a:spcPts val="1200"/>
              </a:spcAft>
              <a:buClr>
                <a:schemeClr val="dk2"/>
              </a:buClr>
              <a:buFont typeface="Arial"/>
              <a:buNone/>
              <a:defRPr sz="900" b="0" i="0" u="none" strike="noStrike" cap="none">
                <a:solidFill>
                  <a:schemeClr val="dk2"/>
                </a:solidFill>
                <a:latin typeface="Arial"/>
                <a:ea typeface="Arial"/>
                <a:cs typeface="Arial"/>
                <a:sym typeface="Arial"/>
              </a:defRPr>
            </a:lvl6pPr>
            <a:lvl7pPr marL="2057400" marR="0" lvl="6" indent="0" algn="l" rtl="0">
              <a:lnSpc>
                <a:spcPct val="115000"/>
              </a:lnSpc>
              <a:spcBef>
                <a:spcPts val="0"/>
              </a:spcBef>
              <a:spcAft>
                <a:spcPts val="1200"/>
              </a:spcAft>
              <a:buClr>
                <a:schemeClr val="dk2"/>
              </a:buClr>
              <a:buFont typeface="Arial"/>
              <a:buNone/>
              <a:defRPr sz="900" b="0" i="0" u="none" strike="noStrike" cap="none">
                <a:solidFill>
                  <a:schemeClr val="dk2"/>
                </a:solidFill>
                <a:latin typeface="Arial"/>
                <a:ea typeface="Arial"/>
                <a:cs typeface="Arial"/>
                <a:sym typeface="Arial"/>
              </a:defRPr>
            </a:lvl7pPr>
            <a:lvl8pPr marL="2400300" marR="0" lvl="7" indent="0" algn="l" rtl="0">
              <a:lnSpc>
                <a:spcPct val="115000"/>
              </a:lnSpc>
              <a:spcBef>
                <a:spcPts val="0"/>
              </a:spcBef>
              <a:spcAft>
                <a:spcPts val="1200"/>
              </a:spcAft>
              <a:buClr>
                <a:schemeClr val="dk2"/>
              </a:buClr>
              <a:buFont typeface="Arial"/>
              <a:buNone/>
              <a:defRPr sz="900" b="0" i="0" u="none" strike="noStrike" cap="none">
                <a:solidFill>
                  <a:schemeClr val="dk2"/>
                </a:solidFill>
                <a:latin typeface="Arial"/>
                <a:ea typeface="Arial"/>
                <a:cs typeface="Arial"/>
                <a:sym typeface="Arial"/>
              </a:defRPr>
            </a:lvl8pPr>
            <a:lvl9pPr marL="2743200" marR="0" lvl="8" indent="0" algn="l" rtl="0">
              <a:lnSpc>
                <a:spcPct val="115000"/>
              </a:lnSpc>
              <a:spcBef>
                <a:spcPts val="0"/>
              </a:spcBef>
              <a:spcAft>
                <a:spcPts val="1200"/>
              </a:spcAft>
              <a:buClr>
                <a:schemeClr val="dk2"/>
              </a:buClr>
              <a:buFont typeface="Arial"/>
              <a:buNone/>
              <a:defRPr sz="900" b="0" i="0" u="none" strike="noStrike" cap="none">
                <a:solidFill>
                  <a:schemeClr val="dk2"/>
                </a:solidFill>
                <a:latin typeface="Arial"/>
                <a:ea typeface="Arial"/>
                <a:cs typeface="Arial"/>
                <a:sym typeface="Arial"/>
              </a:defRPr>
            </a:lvl9pPr>
          </a:lstStyle>
          <a:p>
            <a:endParaRPr/>
          </a:p>
        </p:txBody>
      </p:sp>
      <p:sp>
        <p:nvSpPr>
          <p:cNvPr id="23" name="Shape 23"/>
          <p:cNvSpPr txBox="1">
            <a:spLocks noGrp="1"/>
          </p:cNvSpPr>
          <p:nvPr>
            <p:ph type="body" idx="2"/>
          </p:nvPr>
        </p:nvSpPr>
        <p:spPr>
          <a:xfrm>
            <a:off x="3624301" y="1152475"/>
            <a:ext cx="2999924" cy="3416400"/>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200"/>
              </a:spcAft>
              <a:buClr>
                <a:schemeClr val="dk2"/>
              </a:buClr>
              <a:buFont typeface="Arial"/>
              <a:buNone/>
              <a:defRPr sz="1050" b="0" i="0" u="none" strike="noStrike" cap="none">
                <a:solidFill>
                  <a:schemeClr val="dk2"/>
                </a:solidFill>
                <a:latin typeface="Arial"/>
                <a:ea typeface="Arial"/>
                <a:cs typeface="Arial"/>
                <a:sym typeface="Arial"/>
              </a:defRPr>
            </a:lvl1pPr>
            <a:lvl2pPr marL="342900" marR="0" lvl="1" indent="0" algn="l" rtl="0">
              <a:lnSpc>
                <a:spcPct val="115000"/>
              </a:lnSpc>
              <a:spcBef>
                <a:spcPts val="0"/>
              </a:spcBef>
              <a:spcAft>
                <a:spcPts val="1200"/>
              </a:spcAft>
              <a:buClr>
                <a:schemeClr val="dk2"/>
              </a:buClr>
              <a:buFont typeface="Arial"/>
              <a:buNone/>
              <a:defRPr sz="900" b="0" i="0" u="none" strike="noStrike" cap="none">
                <a:solidFill>
                  <a:schemeClr val="dk2"/>
                </a:solidFill>
                <a:latin typeface="Arial"/>
                <a:ea typeface="Arial"/>
                <a:cs typeface="Arial"/>
                <a:sym typeface="Arial"/>
              </a:defRPr>
            </a:lvl2pPr>
            <a:lvl3pPr marL="685800" marR="0" lvl="2" indent="0" algn="l" rtl="0">
              <a:lnSpc>
                <a:spcPct val="115000"/>
              </a:lnSpc>
              <a:spcBef>
                <a:spcPts val="0"/>
              </a:spcBef>
              <a:spcAft>
                <a:spcPts val="1200"/>
              </a:spcAft>
              <a:buClr>
                <a:schemeClr val="dk2"/>
              </a:buClr>
              <a:buFont typeface="Arial"/>
              <a:buNone/>
              <a:defRPr sz="900" b="0" i="0" u="none" strike="noStrike" cap="none">
                <a:solidFill>
                  <a:schemeClr val="dk2"/>
                </a:solidFill>
                <a:latin typeface="Arial"/>
                <a:ea typeface="Arial"/>
                <a:cs typeface="Arial"/>
                <a:sym typeface="Arial"/>
              </a:defRPr>
            </a:lvl3pPr>
            <a:lvl4pPr marL="1028700" marR="0" lvl="3" indent="0" algn="l" rtl="0">
              <a:lnSpc>
                <a:spcPct val="115000"/>
              </a:lnSpc>
              <a:spcBef>
                <a:spcPts val="0"/>
              </a:spcBef>
              <a:spcAft>
                <a:spcPts val="1200"/>
              </a:spcAft>
              <a:buClr>
                <a:schemeClr val="dk2"/>
              </a:buClr>
              <a:buFont typeface="Arial"/>
              <a:buNone/>
              <a:defRPr sz="900" b="0" i="0" u="none" strike="noStrike" cap="none">
                <a:solidFill>
                  <a:schemeClr val="dk2"/>
                </a:solidFill>
                <a:latin typeface="Arial"/>
                <a:ea typeface="Arial"/>
                <a:cs typeface="Arial"/>
                <a:sym typeface="Arial"/>
              </a:defRPr>
            </a:lvl4pPr>
            <a:lvl5pPr marL="1371600" marR="0" lvl="4" indent="0" algn="l" rtl="0">
              <a:lnSpc>
                <a:spcPct val="115000"/>
              </a:lnSpc>
              <a:spcBef>
                <a:spcPts val="0"/>
              </a:spcBef>
              <a:spcAft>
                <a:spcPts val="1200"/>
              </a:spcAft>
              <a:buClr>
                <a:schemeClr val="dk2"/>
              </a:buClr>
              <a:buFont typeface="Arial"/>
              <a:buNone/>
              <a:defRPr sz="900" b="0" i="0" u="none" strike="noStrike" cap="none">
                <a:solidFill>
                  <a:schemeClr val="dk2"/>
                </a:solidFill>
                <a:latin typeface="Arial"/>
                <a:ea typeface="Arial"/>
                <a:cs typeface="Arial"/>
                <a:sym typeface="Arial"/>
              </a:defRPr>
            </a:lvl5pPr>
            <a:lvl6pPr marL="1714500" marR="0" lvl="5" indent="0" algn="l" rtl="0">
              <a:lnSpc>
                <a:spcPct val="115000"/>
              </a:lnSpc>
              <a:spcBef>
                <a:spcPts val="0"/>
              </a:spcBef>
              <a:spcAft>
                <a:spcPts val="1200"/>
              </a:spcAft>
              <a:buClr>
                <a:schemeClr val="dk2"/>
              </a:buClr>
              <a:buFont typeface="Arial"/>
              <a:buNone/>
              <a:defRPr sz="900" b="0" i="0" u="none" strike="noStrike" cap="none">
                <a:solidFill>
                  <a:schemeClr val="dk2"/>
                </a:solidFill>
                <a:latin typeface="Arial"/>
                <a:ea typeface="Arial"/>
                <a:cs typeface="Arial"/>
                <a:sym typeface="Arial"/>
              </a:defRPr>
            </a:lvl6pPr>
            <a:lvl7pPr marL="2057400" marR="0" lvl="6" indent="0" algn="l" rtl="0">
              <a:lnSpc>
                <a:spcPct val="115000"/>
              </a:lnSpc>
              <a:spcBef>
                <a:spcPts val="0"/>
              </a:spcBef>
              <a:spcAft>
                <a:spcPts val="1200"/>
              </a:spcAft>
              <a:buClr>
                <a:schemeClr val="dk2"/>
              </a:buClr>
              <a:buFont typeface="Arial"/>
              <a:buNone/>
              <a:defRPr sz="900" b="0" i="0" u="none" strike="noStrike" cap="none">
                <a:solidFill>
                  <a:schemeClr val="dk2"/>
                </a:solidFill>
                <a:latin typeface="Arial"/>
                <a:ea typeface="Arial"/>
                <a:cs typeface="Arial"/>
                <a:sym typeface="Arial"/>
              </a:defRPr>
            </a:lvl7pPr>
            <a:lvl8pPr marL="2400300" marR="0" lvl="7" indent="0" algn="l" rtl="0">
              <a:lnSpc>
                <a:spcPct val="115000"/>
              </a:lnSpc>
              <a:spcBef>
                <a:spcPts val="0"/>
              </a:spcBef>
              <a:spcAft>
                <a:spcPts val="1200"/>
              </a:spcAft>
              <a:buClr>
                <a:schemeClr val="dk2"/>
              </a:buClr>
              <a:buFont typeface="Arial"/>
              <a:buNone/>
              <a:defRPr sz="900" b="0" i="0" u="none" strike="noStrike" cap="none">
                <a:solidFill>
                  <a:schemeClr val="dk2"/>
                </a:solidFill>
                <a:latin typeface="Arial"/>
                <a:ea typeface="Arial"/>
                <a:cs typeface="Arial"/>
                <a:sym typeface="Arial"/>
              </a:defRPr>
            </a:lvl8pPr>
            <a:lvl9pPr marL="2743200" marR="0" lvl="8" indent="0" algn="l" rtl="0">
              <a:lnSpc>
                <a:spcPct val="115000"/>
              </a:lnSpc>
              <a:spcBef>
                <a:spcPts val="0"/>
              </a:spcBef>
              <a:spcAft>
                <a:spcPts val="1200"/>
              </a:spcAft>
              <a:buClr>
                <a:schemeClr val="dk2"/>
              </a:buClr>
              <a:buFont typeface="Arial"/>
              <a:buNone/>
              <a:defRPr sz="900" b="0" i="0" u="none" strike="noStrike" cap="none">
                <a:solidFill>
                  <a:schemeClr val="dk2"/>
                </a:solidFill>
                <a:latin typeface="Arial"/>
                <a:ea typeface="Arial"/>
                <a:cs typeface="Arial"/>
                <a:sym typeface="Arial"/>
              </a:defRPr>
            </a:lvl9pPr>
          </a:lstStyle>
          <a:p>
            <a:endParaRPr/>
          </a:p>
        </p:txBody>
      </p:sp>
      <p:sp>
        <p:nvSpPr>
          <p:cNvPr id="24" name="Shape 24"/>
          <p:cNvSpPr txBox="1">
            <a:spLocks noGrp="1"/>
          </p:cNvSpPr>
          <p:nvPr>
            <p:ph type="sldNum" idx="12"/>
          </p:nvPr>
        </p:nvSpPr>
        <p:spPr>
          <a:xfrm>
            <a:off x="6354343" y="4663216"/>
            <a:ext cx="411524" cy="393600"/>
          </a:xfrm>
          <a:prstGeom prst="rect">
            <a:avLst/>
          </a:prstGeom>
          <a:noFill/>
          <a:ln>
            <a:noFill/>
          </a:ln>
        </p:spPr>
        <p:txBody>
          <a:bodyPr lIns="91425" tIns="91425" rIns="91425" bIns="91425" anchor="ctr" anchorCtr="0">
            <a:noAutofit/>
          </a:bodyPr>
          <a:lstStyle/>
          <a:p>
            <a:pPr>
              <a:buClr>
                <a:srgbClr val="000000"/>
              </a:buClr>
              <a:buSzPct val="25000"/>
            </a:pPr>
            <a:fld id="{00000000-1234-1234-1234-123412341234}" type="slidenum">
              <a:rPr lang="en-US" sz="1050" smtClean="0"/>
              <a:pPr>
                <a:buClr>
                  <a:srgbClr val="000000"/>
                </a:buClr>
                <a:buSzPct val="25000"/>
              </a:pPr>
              <a:t>‹#›</a:t>
            </a:fld>
            <a:endParaRPr lang="en-US" sz="105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233776" y="445026"/>
            <a:ext cx="6390449" cy="5726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Arial"/>
              <a:buNone/>
              <a:defRPr sz="2100" b="0"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2100">
                <a:solidFill>
                  <a:schemeClr val="dk1"/>
                </a:solidFill>
              </a:defRPr>
            </a:lvl2pPr>
            <a:lvl3pPr lvl="2" indent="0">
              <a:spcBef>
                <a:spcPts val="0"/>
              </a:spcBef>
              <a:buClr>
                <a:schemeClr val="dk1"/>
              </a:buClr>
              <a:buFont typeface="Arial"/>
              <a:buNone/>
              <a:defRPr sz="2100">
                <a:solidFill>
                  <a:schemeClr val="dk1"/>
                </a:solidFill>
              </a:defRPr>
            </a:lvl3pPr>
            <a:lvl4pPr lvl="3" indent="0">
              <a:spcBef>
                <a:spcPts val="0"/>
              </a:spcBef>
              <a:buClr>
                <a:schemeClr val="dk1"/>
              </a:buClr>
              <a:buFont typeface="Arial"/>
              <a:buNone/>
              <a:defRPr sz="2100">
                <a:solidFill>
                  <a:schemeClr val="dk1"/>
                </a:solidFill>
              </a:defRPr>
            </a:lvl4pPr>
            <a:lvl5pPr lvl="4" indent="0">
              <a:spcBef>
                <a:spcPts val="0"/>
              </a:spcBef>
              <a:buClr>
                <a:schemeClr val="dk1"/>
              </a:buClr>
              <a:buFont typeface="Arial"/>
              <a:buNone/>
              <a:defRPr sz="2100">
                <a:solidFill>
                  <a:schemeClr val="dk1"/>
                </a:solidFill>
              </a:defRPr>
            </a:lvl5pPr>
            <a:lvl6pPr lvl="5" indent="0">
              <a:spcBef>
                <a:spcPts val="0"/>
              </a:spcBef>
              <a:buClr>
                <a:schemeClr val="dk1"/>
              </a:buClr>
              <a:buFont typeface="Arial"/>
              <a:buNone/>
              <a:defRPr sz="2100">
                <a:solidFill>
                  <a:schemeClr val="dk1"/>
                </a:solidFill>
              </a:defRPr>
            </a:lvl6pPr>
            <a:lvl7pPr lvl="6" indent="0">
              <a:spcBef>
                <a:spcPts val="0"/>
              </a:spcBef>
              <a:buClr>
                <a:schemeClr val="dk1"/>
              </a:buClr>
              <a:buFont typeface="Arial"/>
              <a:buNone/>
              <a:defRPr sz="2100">
                <a:solidFill>
                  <a:schemeClr val="dk1"/>
                </a:solidFill>
              </a:defRPr>
            </a:lvl7pPr>
            <a:lvl8pPr lvl="7" indent="0">
              <a:spcBef>
                <a:spcPts val="0"/>
              </a:spcBef>
              <a:buClr>
                <a:schemeClr val="dk1"/>
              </a:buClr>
              <a:buFont typeface="Arial"/>
              <a:buNone/>
              <a:defRPr sz="2100">
                <a:solidFill>
                  <a:schemeClr val="dk1"/>
                </a:solidFill>
              </a:defRPr>
            </a:lvl8pPr>
            <a:lvl9pPr lvl="8" indent="0">
              <a:spcBef>
                <a:spcPts val="0"/>
              </a:spcBef>
              <a:buClr>
                <a:schemeClr val="dk1"/>
              </a:buClr>
              <a:buFont typeface="Arial"/>
              <a:buNone/>
              <a:defRPr sz="2100">
                <a:solidFill>
                  <a:schemeClr val="dk1"/>
                </a:solidFill>
              </a:defRPr>
            </a:lvl9pPr>
          </a:lstStyle>
          <a:p>
            <a:endParaRPr/>
          </a:p>
        </p:txBody>
      </p:sp>
      <p:sp>
        <p:nvSpPr>
          <p:cNvPr id="27" name="Shape 27"/>
          <p:cNvSpPr txBox="1">
            <a:spLocks noGrp="1"/>
          </p:cNvSpPr>
          <p:nvPr>
            <p:ph type="sldNum" idx="12"/>
          </p:nvPr>
        </p:nvSpPr>
        <p:spPr>
          <a:xfrm>
            <a:off x="6354343" y="4663216"/>
            <a:ext cx="411524" cy="393600"/>
          </a:xfrm>
          <a:prstGeom prst="rect">
            <a:avLst/>
          </a:prstGeom>
          <a:noFill/>
          <a:ln>
            <a:noFill/>
          </a:ln>
        </p:spPr>
        <p:txBody>
          <a:bodyPr lIns="91425" tIns="91425" rIns="91425" bIns="91425" anchor="ctr" anchorCtr="0">
            <a:noAutofit/>
          </a:bodyPr>
          <a:lstStyle/>
          <a:p>
            <a:pPr>
              <a:buClr>
                <a:srgbClr val="000000"/>
              </a:buClr>
              <a:buSzPct val="25000"/>
            </a:pPr>
            <a:fld id="{00000000-1234-1234-1234-123412341234}" type="slidenum">
              <a:rPr lang="en-US" sz="1050" smtClean="0"/>
              <a:pPr>
                <a:buClr>
                  <a:srgbClr val="000000"/>
                </a:buClr>
                <a:buSzPct val="25000"/>
              </a:pPr>
              <a:t>‹#›</a:t>
            </a:fld>
            <a:endParaRPr lang="en-US" sz="105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233776" y="555601"/>
            <a:ext cx="2105999" cy="755699"/>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1800">
                <a:solidFill>
                  <a:schemeClr val="dk1"/>
                </a:solidFill>
              </a:defRPr>
            </a:lvl2pPr>
            <a:lvl3pPr lvl="2" indent="0">
              <a:spcBef>
                <a:spcPts val="0"/>
              </a:spcBef>
              <a:buClr>
                <a:schemeClr val="dk1"/>
              </a:buClr>
              <a:buFont typeface="Arial"/>
              <a:buNone/>
              <a:defRPr sz="1800">
                <a:solidFill>
                  <a:schemeClr val="dk1"/>
                </a:solidFill>
              </a:defRPr>
            </a:lvl3pPr>
            <a:lvl4pPr lvl="3" indent="0">
              <a:spcBef>
                <a:spcPts val="0"/>
              </a:spcBef>
              <a:buClr>
                <a:schemeClr val="dk1"/>
              </a:buClr>
              <a:buFont typeface="Arial"/>
              <a:buNone/>
              <a:defRPr sz="1800">
                <a:solidFill>
                  <a:schemeClr val="dk1"/>
                </a:solidFill>
              </a:defRPr>
            </a:lvl4pPr>
            <a:lvl5pPr lvl="4" indent="0">
              <a:spcBef>
                <a:spcPts val="0"/>
              </a:spcBef>
              <a:buClr>
                <a:schemeClr val="dk1"/>
              </a:buClr>
              <a:buFont typeface="Arial"/>
              <a:buNone/>
              <a:defRPr sz="1800">
                <a:solidFill>
                  <a:schemeClr val="dk1"/>
                </a:solidFill>
              </a:defRPr>
            </a:lvl5pPr>
            <a:lvl6pPr lvl="5" indent="0">
              <a:spcBef>
                <a:spcPts val="0"/>
              </a:spcBef>
              <a:buClr>
                <a:schemeClr val="dk1"/>
              </a:buClr>
              <a:buFont typeface="Arial"/>
              <a:buNone/>
              <a:defRPr sz="1800">
                <a:solidFill>
                  <a:schemeClr val="dk1"/>
                </a:solidFill>
              </a:defRPr>
            </a:lvl6pPr>
            <a:lvl7pPr lvl="6" indent="0">
              <a:spcBef>
                <a:spcPts val="0"/>
              </a:spcBef>
              <a:buClr>
                <a:schemeClr val="dk1"/>
              </a:buClr>
              <a:buFont typeface="Arial"/>
              <a:buNone/>
              <a:defRPr sz="1800">
                <a:solidFill>
                  <a:schemeClr val="dk1"/>
                </a:solidFill>
              </a:defRPr>
            </a:lvl7pPr>
            <a:lvl8pPr lvl="7" indent="0">
              <a:spcBef>
                <a:spcPts val="0"/>
              </a:spcBef>
              <a:buClr>
                <a:schemeClr val="dk1"/>
              </a:buClr>
              <a:buFont typeface="Arial"/>
              <a:buNone/>
              <a:defRPr sz="1800">
                <a:solidFill>
                  <a:schemeClr val="dk1"/>
                </a:solidFill>
              </a:defRPr>
            </a:lvl8pPr>
            <a:lvl9pPr lvl="8" indent="0">
              <a:spcBef>
                <a:spcPts val="0"/>
              </a:spcBef>
              <a:buClr>
                <a:schemeClr val="dk1"/>
              </a:buClr>
              <a:buFont typeface="Arial"/>
              <a:buNone/>
              <a:defRPr sz="1800">
                <a:solidFill>
                  <a:schemeClr val="dk1"/>
                </a:solidFill>
              </a:defRPr>
            </a:lvl9pPr>
          </a:lstStyle>
          <a:p>
            <a:endParaRPr/>
          </a:p>
        </p:txBody>
      </p:sp>
      <p:sp>
        <p:nvSpPr>
          <p:cNvPr id="30" name="Shape 30"/>
          <p:cNvSpPr txBox="1">
            <a:spLocks noGrp="1"/>
          </p:cNvSpPr>
          <p:nvPr>
            <p:ph type="body" idx="1"/>
          </p:nvPr>
        </p:nvSpPr>
        <p:spPr>
          <a:xfrm>
            <a:off x="233776" y="1389600"/>
            <a:ext cx="2105999" cy="3179400"/>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200"/>
              </a:spcAft>
              <a:buClr>
                <a:schemeClr val="dk2"/>
              </a:buClr>
              <a:buFont typeface="Arial"/>
              <a:buNone/>
              <a:defRPr sz="900" b="0" i="0" u="none" strike="noStrike" cap="none">
                <a:solidFill>
                  <a:schemeClr val="dk2"/>
                </a:solidFill>
                <a:latin typeface="Arial"/>
                <a:ea typeface="Arial"/>
                <a:cs typeface="Arial"/>
                <a:sym typeface="Arial"/>
              </a:defRPr>
            </a:lvl1pPr>
            <a:lvl2pPr marL="342900" marR="0" lvl="1" indent="0" algn="l" rtl="0">
              <a:lnSpc>
                <a:spcPct val="115000"/>
              </a:lnSpc>
              <a:spcBef>
                <a:spcPts val="0"/>
              </a:spcBef>
              <a:spcAft>
                <a:spcPts val="1200"/>
              </a:spcAft>
              <a:buClr>
                <a:schemeClr val="dk2"/>
              </a:buClr>
              <a:buFont typeface="Arial"/>
              <a:buNone/>
              <a:defRPr sz="900" b="0" i="0" u="none" strike="noStrike" cap="none">
                <a:solidFill>
                  <a:schemeClr val="dk2"/>
                </a:solidFill>
                <a:latin typeface="Arial"/>
                <a:ea typeface="Arial"/>
                <a:cs typeface="Arial"/>
                <a:sym typeface="Arial"/>
              </a:defRPr>
            </a:lvl2pPr>
            <a:lvl3pPr marL="685800" marR="0" lvl="2" indent="0" algn="l" rtl="0">
              <a:lnSpc>
                <a:spcPct val="115000"/>
              </a:lnSpc>
              <a:spcBef>
                <a:spcPts val="0"/>
              </a:spcBef>
              <a:spcAft>
                <a:spcPts val="1200"/>
              </a:spcAft>
              <a:buClr>
                <a:schemeClr val="dk2"/>
              </a:buClr>
              <a:buFont typeface="Arial"/>
              <a:buNone/>
              <a:defRPr sz="900" b="0" i="0" u="none" strike="noStrike" cap="none">
                <a:solidFill>
                  <a:schemeClr val="dk2"/>
                </a:solidFill>
                <a:latin typeface="Arial"/>
                <a:ea typeface="Arial"/>
                <a:cs typeface="Arial"/>
                <a:sym typeface="Arial"/>
              </a:defRPr>
            </a:lvl3pPr>
            <a:lvl4pPr marL="1028700" marR="0" lvl="3" indent="0" algn="l" rtl="0">
              <a:lnSpc>
                <a:spcPct val="115000"/>
              </a:lnSpc>
              <a:spcBef>
                <a:spcPts val="0"/>
              </a:spcBef>
              <a:spcAft>
                <a:spcPts val="1200"/>
              </a:spcAft>
              <a:buClr>
                <a:schemeClr val="dk2"/>
              </a:buClr>
              <a:buFont typeface="Arial"/>
              <a:buNone/>
              <a:defRPr sz="900" b="0" i="0" u="none" strike="noStrike" cap="none">
                <a:solidFill>
                  <a:schemeClr val="dk2"/>
                </a:solidFill>
                <a:latin typeface="Arial"/>
                <a:ea typeface="Arial"/>
                <a:cs typeface="Arial"/>
                <a:sym typeface="Arial"/>
              </a:defRPr>
            </a:lvl4pPr>
            <a:lvl5pPr marL="1371600" marR="0" lvl="4" indent="0" algn="l" rtl="0">
              <a:lnSpc>
                <a:spcPct val="115000"/>
              </a:lnSpc>
              <a:spcBef>
                <a:spcPts val="0"/>
              </a:spcBef>
              <a:spcAft>
                <a:spcPts val="1200"/>
              </a:spcAft>
              <a:buClr>
                <a:schemeClr val="dk2"/>
              </a:buClr>
              <a:buFont typeface="Arial"/>
              <a:buNone/>
              <a:defRPr sz="900" b="0" i="0" u="none" strike="noStrike" cap="none">
                <a:solidFill>
                  <a:schemeClr val="dk2"/>
                </a:solidFill>
                <a:latin typeface="Arial"/>
                <a:ea typeface="Arial"/>
                <a:cs typeface="Arial"/>
                <a:sym typeface="Arial"/>
              </a:defRPr>
            </a:lvl5pPr>
            <a:lvl6pPr marL="1714500" marR="0" lvl="5" indent="0" algn="l" rtl="0">
              <a:lnSpc>
                <a:spcPct val="115000"/>
              </a:lnSpc>
              <a:spcBef>
                <a:spcPts val="0"/>
              </a:spcBef>
              <a:spcAft>
                <a:spcPts val="1200"/>
              </a:spcAft>
              <a:buClr>
                <a:schemeClr val="dk2"/>
              </a:buClr>
              <a:buFont typeface="Arial"/>
              <a:buNone/>
              <a:defRPr sz="900" b="0" i="0" u="none" strike="noStrike" cap="none">
                <a:solidFill>
                  <a:schemeClr val="dk2"/>
                </a:solidFill>
                <a:latin typeface="Arial"/>
                <a:ea typeface="Arial"/>
                <a:cs typeface="Arial"/>
                <a:sym typeface="Arial"/>
              </a:defRPr>
            </a:lvl6pPr>
            <a:lvl7pPr marL="2057400" marR="0" lvl="6" indent="0" algn="l" rtl="0">
              <a:lnSpc>
                <a:spcPct val="115000"/>
              </a:lnSpc>
              <a:spcBef>
                <a:spcPts val="0"/>
              </a:spcBef>
              <a:spcAft>
                <a:spcPts val="1200"/>
              </a:spcAft>
              <a:buClr>
                <a:schemeClr val="dk2"/>
              </a:buClr>
              <a:buFont typeface="Arial"/>
              <a:buNone/>
              <a:defRPr sz="900" b="0" i="0" u="none" strike="noStrike" cap="none">
                <a:solidFill>
                  <a:schemeClr val="dk2"/>
                </a:solidFill>
                <a:latin typeface="Arial"/>
                <a:ea typeface="Arial"/>
                <a:cs typeface="Arial"/>
                <a:sym typeface="Arial"/>
              </a:defRPr>
            </a:lvl7pPr>
            <a:lvl8pPr marL="2400300" marR="0" lvl="7" indent="0" algn="l" rtl="0">
              <a:lnSpc>
                <a:spcPct val="115000"/>
              </a:lnSpc>
              <a:spcBef>
                <a:spcPts val="0"/>
              </a:spcBef>
              <a:spcAft>
                <a:spcPts val="1200"/>
              </a:spcAft>
              <a:buClr>
                <a:schemeClr val="dk2"/>
              </a:buClr>
              <a:buFont typeface="Arial"/>
              <a:buNone/>
              <a:defRPr sz="900" b="0" i="0" u="none" strike="noStrike" cap="none">
                <a:solidFill>
                  <a:schemeClr val="dk2"/>
                </a:solidFill>
                <a:latin typeface="Arial"/>
                <a:ea typeface="Arial"/>
                <a:cs typeface="Arial"/>
                <a:sym typeface="Arial"/>
              </a:defRPr>
            </a:lvl8pPr>
            <a:lvl9pPr marL="2743200" marR="0" lvl="8" indent="0" algn="l" rtl="0">
              <a:lnSpc>
                <a:spcPct val="115000"/>
              </a:lnSpc>
              <a:spcBef>
                <a:spcPts val="0"/>
              </a:spcBef>
              <a:spcAft>
                <a:spcPts val="1200"/>
              </a:spcAft>
              <a:buClr>
                <a:schemeClr val="dk2"/>
              </a:buClr>
              <a:buFont typeface="Arial"/>
              <a:buNone/>
              <a:defRPr sz="900" b="0" i="0" u="none" strike="noStrike" cap="none">
                <a:solidFill>
                  <a:schemeClr val="dk2"/>
                </a:solidFill>
                <a:latin typeface="Arial"/>
                <a:ea typeface="Arial"/>
                <a:cs typeface="Arial"/>
                <a:sym typeface="Arial"/>
              </a:defRPr>
            </a:lvl9pPr>
          </a:lstStyle>
          <a:p>
            <a:endParaRPr/>
          </a:p>
        </p:txBody>
      </p:sp>
      <p:sp>
        <p:nvSpPr>
          <p:cNvPr id="31" name="Shape 31"/>
          <p:cNvSpPr txBox="1">
            <a:spLocks noGrp="1"/>
          </p:cNvSpPr>
          <p:nvPr>
            <p:ph type="sldNum" idx="12"/>
          </p:nvPr>
        </p:nvSpPr>
        <p:spPr>
          <a:xfrm>
            <a:off x="6354343" y="4663216"/>
            <a:ext cx="411524" cy="393600"/>
          </a:xfrm>
          <a:prstGeom prst="rect">
            <a:avLst/>
          </a:prstGeom>
          <a:noFill/>
          <a:ln>
            <a:noFill/>
          </a:ln>
        </p:spPr>
        <p:txBody>
          <a:bodyPr lIns="91425" tIns="91425" rIns="91425" bIns="91425" anchor="ctr" anchorCtr="0">
            <a:noAutofit/>
          </a:bodyPr>
          <a:lstStyle/>
          <a:p>
            <a:pPr>
              <a:buClr>
                <a:srgbClr val="000000"/>
              </a:buClr>
              <a:buSzPct val="25000"/>
            </a:pPr>
            <a:fld id="{00000000-1234-1234-1234-123412341234}" type="slidenum">
              <a:rPr lang="en-US" sz="1050" smtClean="0"/>
              <a:pPr>
                <a:buClr>
                  <a:srgbClr val="000000"/>
                </a:buClr>
                <a:buSzPct val="25000"/>
              </a:pPr>
              <a:t>‹#›</a:t>
            </a:fld>
            <a:endParaRPr lang="en-US" sz="1050"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367688" y="450150"/>
            <a:ext cx="4775850" cy="40908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dk1"/>
              </a:buClr>
              <a:buFont typeface="Arial"/>
              <a:buNone/>
              <a:defRPr sz="3600" b="0"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3600">
                <a:solidFill>
                  <a:schemeClr val="dk1"/>
                </a:solidFill>
              </a:defRPr>
            </a:lvl2pPr>
            <a:lvl3pPr lvl="2" indent="0">
              <a:spcBef>
                <a:spcPts val="0"/>
              </a:spcBef>
              <a:buClr>
                <a:schemeClr val="dk1"/>
              </a:buClr>
              <a:buFont typeface="Arial"/>
              <a:buNone/>
              <a:defRPr sz="3600">
                <a:solidFill>
                  <a:schemeClr val="dk1"/>
                </a:solidFill>
              </a:defRPr>
            </a:lvl3pPr>
            <a:lvl4pPr lvl="3" indent="0">
              <a:spcBef>
                <a:spcPts val="0"/>
              </a:spcBef>
              <a:buClr>
                <a:schemeClr val="dk1"/>
              </a:buClr>
              <a:buFont typeface="Arial"/>
              <a:buNone/>
              <a:defRPr sz="3600">
                <a:solidFill>
                  <a:schemeClr val="dk1"/>
                </a:solidFill>
              </a:defRPr>
            </a:lvl4pPr>
            <a:lvl5pPr lvl="4" indent="0">
              <a:spcBef>
                <a:spcPts val="0"/>
              </a:spcBef>
              <a:buClr>
                <a:schemeClr val="dk1"/>
              </a:buClr>
              <a:buFont typeface="Arial"/>
              <a:buNone/>
              <a:defRPr sz="3600">
                <a:solidFill>
                  <a:schemeClr val="dk1"/>
                </a:solidFill>
              </a:defRPr>
            </a:lvl5pPr>
            <a:lvl6pPr lvl="5" indent="0">
              <a:spcBef>
                <a:spcPts val="0"/>
              </a:spcBef>
              <a:buClr>
                <a:schemeClr val="dk1"/>
              </a:buClr>
              <a:buFont typeface="Arial"/>
              <a:buNone/>
              <a:defRPr sz="3600">
                <a:solidFill>
                  <a:schemeClr val="dk1"/>
                </a:solidFill>
              </a:defRPr>
            </a:lvl6pPr>
            <a:lvl7pPr lvl="6" indent="0">
              <a:spcBef>
                <a:spcPts val="0"/>
              </a:spcBef>
              <a:buClr>
                <a:schemeClr val="dk1"/>
              </a:buClr>
              <a:buFont typeface="Arial"/>
              <a:buNone/>
              <a:defRPr sz="3600">
                <a:solidFill>
                  <a:schemeClr val="dk1"/>
                </a:solidFill>
              </a:defRPr>
            </a:lvl7pPr>
            <a:lvl8pPr lvl="7" indent="0">
              <a:spcBef>
                <a:spcPts val="0"/>
              </a:spcBef>
              <a:buClr>
                <a:schemeClr val="dk1"/>
              </a:buClr>
              <a:buFont typeface="Arial"/>
              <a:buNone/>
              <a:defRPr sz="3600">
                <a:solidFill>
                  <a:schemeClr val="dk1"/>
                </a:solidFill>
              </a:defRPr>
            </a:lvl8pPr>
            <a:lvl9pPr lvl="8" indent="0">
              <a:spcBef>
                <a:spcPts val="0"/>
              </a:spcBef>
              <a:buClr>
                <a:schemeClr val="dk1"/>
              </a:buClr>
              <a:buFont typeface="Arial"/>
              <a:buNone/>
              <a:defRPr sz="3600">
                <a:solidFill>
                  <a:schemeClr val="dk1"/>
                </a:solidFill>
              </a:defRPr>
            </a:lvl9pPr>
          </a:lstStyle>
          <a:p>
            <a:endParaRPr/>
          </a:p>
        </p:txBody>
      </p:sp>
      <p:sp>
        <p:nvSpPr>
          <p:cNvPr id="34" name="Shape 34"/>
          <p:cNvSpPr txBox="1">
            <a:spLocks noGrp="1"/>
          </p:cNvSpPr>
          <p:nvPr>
            <p:ph type="sldNum" idx="12"/>
          </p:nvPr>
        </p:nvSpPr>
        <p:spPr>
          <a:xfrm>
            <a:off x="6354343" y="4663216"/>
            <a:ext cx="411524" cy="393600"/>
          </a:xfrm>
          <a:prstGeom prst="rect">
            <a:avLst/>
          </a:prstGeom>
          <a:noFill/>
          <a:ln>
            <a:noFill/>
          </a:ln>
        </p:spPr>
        <p:txBody>
          <a:bodyPr lIns="91425" tIns="91425" rIns="91425" bIns="91425" anchor="ctr" anchorCtr="0">
            <a:noAutofit/>
          </a:bodyPr>
          <a:lstStyle/>
          <a:p>
            <a:pPr>
              <a:buClr>
                <a:srgbClr val="000000"/>
              </a:buClr>
              <a:buSzPct val="25000"/>
            </a:pPr>
            <a:fld id="{00000000-1234-1234-1234-123412341234}" type="slidenum">
              <a:rPr lang="en-US" sz="1050" smtClean="0"/>
              <a:pPr>
                <a:buClr>
                  <a:srgbClr val="000000"/>
                </a:buClr>
                <a:buSzPct val="25000"/>
              </a:pPr>
              <a:t>‹#›</a:t>
            </a:fld>
            <a:endParaRPr lang="en-US" sz="1050"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3429000" y="-125"/>
            <a:ext cx="3429000" cy="5143499"/>
          </a:xfrm>
          <a:prstGeom prst="rect">
            <a:avLst/>
          </a:prstGeom>
          <a:solidFill>
            <a:schemeClr val="lt2"/>
          </a:solidFill>
          <a:ln>
            <a:noFill/>
          </a:ln>
        </p:spPr>
        <p:txBody>
          <a:bodyPr lIns="68569" tIns="68569" rIns="68569" bIns="68569" anchor="ctr" anchorCtr="0">
            <a:noAutofit/>
          </a:bodyPr>
          <a:lstStyle/>
          <a:p>
            <a:pPr marL="0" marR="0" lvl="0" indent="0" algn="l" rtl="0">
              <a:lnSpc>
                <a:spcPct val="100000"/>
              </a:lnSpc>
              <a:spcBef>
                <a:spcPts val="0"/>
              </a:spcBef>
              <a:spcAft>
                <a:spcPts val="0"/>
              </a:spcAft>
              <a:buClr>
                <a:srgbClr val="000000"/>
              </a:buClr>
              <a:buFont typeface="Arial"/>
              <a:buNone/>
            </a:pPr>
            <a:endParaRPr sz="1050" b="0" i="0" u="none" strike="noStrike" cap="none">
              <a:solidFill>
                <a:srgbClr val="000000"/>
              </a:solidFill>
              <a:latin typeface="Arial"/>
              <a:ea typeface="Arial"/>
              <a:cs typeface="Arial"/>
              <a:sym typeface="Arial"/>
            </a:endParaRPr>
          </a:p>
        </p:txBody>
      </p:sp>
      <p:sp>
        <p:nvSpPr>
          <p:cNvPr id="37" name="Shape 37"/>
          <p:cNvSpPr txBox="1">
            <a:spLocks noGrp="1"/>
          </p:cNvSpPr>
          <p:nvPr>
            <p:ph type="title"/>
          </p:nvPr>
        </p:nvSpPr>
        <p:spPr>
          <a:xfrm>
            <a:off x="199126" y="1233175"/>
            <a:ext cx="3033899" cy="1482300"/>
          </a:xfrm>
          <a:prstGeom prst="rect">
            <a:avLst/>
          </a:prstGeom>
          <a:noFill/>
          <a:ln>
            <a:noFill/>
          </a:ln>
        </p:spPr>
        <p:txBody>
          <a:bodyPr lIns="91425" tIns="91425" rIns="91425" bIns="91425" anchor="b" anchorCtr="0"/>
          <a:lstStyle>
            <a:lvl1pPr marL="0" marR="0" lvl="0" indent="0" algn="ctr" rtl="0">
              <a:lnSpc>
                <a:spcPct val="100000"/>
              </a:lnSpc>
              <a:spcBef>
                <a:spcPts val="0"/>
              </a:spcBef>
              <a:spcAft>
                <a:spcPts val="0"/>
              </a:spcAft>
              <a:buClr>
                <a:schemeClr val="dk1"/>
              </a:buClr>
              <a:buFont typeface="Arial"/>
              <a:buNone/>
              <a:defRPr sz="3150" b="0" i="0" u="none" strike="noStrike" cap="none">
                <a:solidFill>
                  <a:schemeClr val="dk1"/>
                </a:solidFill>
                <a:latin typeface="Arial"/>
                <a:ea typeface="Arial"/>
                <a:cs typeface="Arial"/>
                <a:sym typeface="Arial"/>
              </a:defRPr>
            </a:lvl1pPr>
            <a:lvl2pPr lvl="1" indent="0" algn="ctr">
              <a:spcBef>
                <a:spcPts val="0"/>
              </a:spcBef>
              <a:buClr>
                <a:schemeClr val="dk1"/>
              </a:buClr>
              <a:buFont typeface="Arial"/>
              <a:buNone/>
              <a:defRPr sz="3150">
                <a:solidFill>
                  <a:schemeClr val="dk1"/>
                </a:solidFill>
              </a:defRPr>
            </a:lvl2pPr>
            <a:lvl3pPr lvl="2" indent="0" algn="ctr">
              <a:spcBef>
                <a:spcPts val="0"/>
              </a:spcBef>
              <a:buClr>
                <a:schemeClr val="dk1"/>
              </a:buClr>
              <a:buFont typeface="Arial"/>
              <a:buNone/>
              <a:defRPr sz="3150">
                <a:solidFill>
                  <a:schemeClr val="dk1"/>
                </a:solidFill>
              </a:defRPr>
            </a:lvl3pPr>
            <a:lvl4pPr lvl="3" indent="0" algn="ctr">
              <a:spcBef>
                <a:spcPts val="0"/>
              </a:spcBef>
              <a:buClr>
                <a:schemeClr val="dk1"/>
              </a:buClr>
              <a:buFont typeface="Arial"/>
              <a:buNone/>
              <a:defRPr sz="3150">
                <a:solidFill>
                  <a:schemeClr val="dk1"/>
                </a:solidFill>
              </a:defRPr>
            </a:lvl4pPr>
            <a:lvl5pPr lvl="4" indent="0" algn="ctr">
              <a:spcBef>
                <a:spcPts val="0"/>
              </a:spcBef>
              <a:buClr>
                <a:schemeClr val="dk1"/>
              </a:buClr>
              <a:buFont typeface="Arial"/>
              <a:buNone/>
              <a:defRPr sz="3150">
                <a:solidFill>
                  <a:schemeClr val="dk1"/>
                </a:solidFill>
              </a:defRPr>
            </a:lvl5pPr>
            <a:lvl6pPr lvl="5" indent="0" algn="ctr">
              <a:spcBef>
                <a:spcPts val="0"/>
              </a:spcBef>
              <a:buClr>
                <a:schemeClr val="dk1"/>
              </a:buClr>
              <a:buFont typeface="Arial"/>
              <a:buNone/>
              <a:defRPr sz="3150">
                <a:solidFill>
                  <a:schemeClr val="dk1"/>
                </a:solidFill>
              </a:defRPr>
            </a:lvl6pPr>
            <a:lvl7pPr lvl="6" indent="0" algn="ctr">
              <a:spcBef>
                <a:spcPts val="0"/>
              </a:spcBef>
              <a:buClr>
                <a:schemeClr val="dk1"/>
              </a:buClr>
              <a:buFont typeface="Arial"/>
              <a:buNone/>
              <a:defRPr sz="3150">
                <a:solidFill>
                  <a:schemeClr val="dk1"/>
                </a:solidFill>
              </a:defRPr>
            </a:lvl7pPr>
            <a:lvl8pPr lvl="7" indent="0" algn="ctr">
              <a:spcBef>
                <a:spcPts val="0"/>
              </a:spcBef>
              <a:buClr>
                <a:schemeClr val="dk1"/>
              </a:buClr>
              <a:buFont typeface="Arial"/>
              <a:buNone/>
              <a:defRPr sz="3150">
                <a:solidFill>
                  <a:schemeClr val="dk1"/>
                </a:solidFill>
              </a:defRPr>
            </a:lvl8pPr>
            <a:lvl9pPr lvl="8" indent="0" algn="ctr">
              <a:spcBef>
                <a:spcPts val="0"/>
              </a:spcBef>
              <a:buClr>
                <a:schemeClr val="dk1"/>
              </a:buClr>
              <a:buFont typeface="Arial"/>
              <a:buNone/>
              <a:defRPr sz="3150">
                <a:solidFill>
                  <a:schemeClr val="dk1"/>
                </a:solidFill>
              </a:defRPr>
            </a:lvl9pPr>
          </a:lstStyle>
          <a:p>
            <a:endParaRPr/>
          </a:p>
        </p:txBody>
      </p:sp>
      <p:sp>
        <p:nvSpPr>
          <p:cNvPr id="38" name="Shape 38"/>
          <p:cNvSpPr txBox="1">
            <a:spLocks noGrp="1"/>
          </p:cNvSpPr>
          <p:nvPr>
            <p:ph type="subTitle" idx="1"/>
          </p:nvPr>
        </p:nvSpPr>
        <p:spPr>
          <a:xfrm>
            <a:off x="199126" y="2803075"/>
            <a:ext cx="3033899" cy="1235100"/>
          </a:xfrm>
          <a:prstGeom prst="rect">
            <a:avLst/>
          </a:prstGeom>
          <a:noFill/>
          <a:ln>
            <a:noFill/>
          </a:ln>
        </p:spPr>
        <p:txBody>
          <a:bodyPr lIns="91425" tIns="91425" rIns="91425" bIns="91425" anchor="t" anchorCtr="0"/>
          <a:lstStyle>
            <a:lvl1pPr marL="0" marR="0" lvl="0" indent="0" algn="ctr" rtl="0">
              <a:lnSpc>
                <a:spcPct val="100000"/>
              </a:lnSpc>
              <a:spcBef>
                <a:spcPts val="0"/>
              </a:spcBef>
              <a:spcAft>
                <a:spcPts val="0"/>
              </a:spcAft>
              <a:buClr>
                <a:schemeClr val="dk2"/>
              </a:buClr>
              <a:buFont typeface="Arial"/>
              <a:buNone/>
              <a:defRPr sz="1575" b="0" i="0" u="none" strike="noStrike" cap="none">
                <a:solidFill>
                  <a:schemeClr val="dk2"/>
                </a:solidFill>
                <a:latin typeface="Arial"/>
                <a:ea typeface="Arial"/>
                <a:cs typeface="Arial"/>
                <a:sym typeface="Arial"/>
              </a:defRPr>
            </a:lvl1pPr>
            <a:lvl2pPr marL="342900" marR="0" lvl="1" indent="0" algn="ctr" rtl="0">
              <a:lnSpc>
                <a:spcPct val="100000"/>
              </a:lnSpc>
              <a:spcBef>
                <a:spcPts val="0"/>
              </a:spcBef>
              <a:spcAft>
                <a:spcPts val="0"/>
              </a:spcAft>
              <a:buClr>
                <a:schemeClr val="dk2"/>
              </a:buClr>
              <a:buFont typeface="Arial"/>
              <a:buNone/>
              <a:defRPr sz="1575" b="0" i="0" u="none" strike="noStrike" cap="none">
                <a:solidFill>
                  <a:schemeClr val="dk2"/>
                </a:solidFill>
                <a:latin typeface="Arial"/>
                <a:ea typeface="Arial"/>
                <a:cs typeface="Arial"/>
                <a:sym typeface="Arial"/>
              </a:defRPr>
            </a:lvl2pPr>
            <a:lvl3pPr marL="685800" marR="0" lvl="2" indent="0" algn="ctr" rtl="0">
              <a:lnSpc>
                <a:spcPct val="100000"/>
              </a:lnSpc>
              <a:spcBef>
                <a:spcPts val="0"/>
              </a:spcBef>
              <a:spcAft>
                <a:spcPts val="0"/>
              </a:spcAft>
              <a:buClr>
                <a:schemeClr val="dk2"/>
              </a:buClr>
              <a:buFont typeface="Arial"/>
              <a:buNone/>
              <a:defRPr sz="1575" b="0" i="0" u="none" strike="noStrike" cap="none">
                <a:solidFill>
                  <a:schemeClr val="dk2"/>
                </a:solidFill>
                <a:latin typeface="Arial"/>
                <a:ea typeface="Arial"/>
                <a:cs typeface="Arial"/>
                <a:sym typeface="Arial"/>
              </a:defRPr>
            </a:lvl3pPr>
            <a:lvl4pPr marL="1028700" marR="0" lvl="3" indent="0" algn="ctr" rtl="0">
              <a:lnSpc>
                <a:spcPct val="100000"/>
              </a:lnSpc>
              <a:spcBef>
                <a:spcPts val="0"/>
              </a:spcBef>
              <a:spcAft>
                <a:spcPts val="0"/>
              </a:spcAft>
              <a:buClr>
                <a:schemeClr val="dk2"/>
              </a:buClr>
              <a:buFont typeface="Arial"/>
              <a:buNone/>
              <a:defRPr sz="1575" b="0" i="0" u="none" strike="noStrike" cap="none">
                <a:solidFill>
                  <a:schemeClr val="dk2"/>
                </a:solidFill>
                <a:latin typeface="Arial"/>
                <a:ea typeface="Arial"/>
                <a:cs typeface="Arial"/>
                <a:sym typeface="Arial"/>
              </a:defRPr>
            </a:lvl4pPr>
            <a:lvl5pPr marL="1371600" marR="0" lvl="4" indent="0" algn="ctr" rtl="0">
              <a:lnSpc>
                <a:spcPct val="100000"/>
              </a:lnSpc>
              <a:spcBef>
                <a:spcPts val="0"/>
              </a:spcBef>
              <a:spcAft>
                <a:spcPts val="0"/>
              </a:spcAft>
              <a:buClr>
                <a:schemeClr val="dk2"/>
              </a:buClr>
              <a:buFont typeface="Arial"/>
              <a:buNone/>
              <a:defRPr sz="1575" b="0" i="0" u="none" strike="noStrike" cap="none">
                <a:solidFill>
                  <a:schemeClr val="dk2"/>
                </a:solidFill>
                <a:latin typeface="Arial"/>
                <a:ea typeface="Arial"/>
                <a:cs typeface="Arial"/>
                <a:sym typeface="Arial"/>
              </a:defRPr>
            </a:lvl5pPr>
            <a:lvl6pPr marL="1714500" marR="0" lvl="5" indent="0" algn="ctr" rtl="0">
              <a:lnSpc>
                <a:spcPct val="100000"/>
              </a:lnSpc>
              <a:spcBef>
                <a:spcPts val="0"/>
              </a:spcBef>
              <a:spcAft>
                <a:spcPts val="0"/>
              </a:spcAft>
              <a:buClr>
                <a:schemeClr val="dk2"/>
              </a:buClr>
              <a:buFont typeface="Arial"/>
              <a:buNone/>
              <a:defRPr sz="1575" b="0" i="0" u="none" strike="noStrike" cap="none">
                <a:solidFill>
                  <a:schemeClr val="dk2"/>
                </a:solidFill>
                <a:latin typeface="Arial"/>
                <a:ea typeface="Arial"/>
                <a:cs typeface="Arial"/>
                <a:sym typeface="Arial"/>
              </a:defRPr>
            </a:lvl6pPr>
            <a:lvl7pPr marL="2057400" marR="0" lvl="6" indent="0" algn="ctr" rtl="0">
              <a:lnSpc>
                <a:spcPct val="100000"/>
              </a:lnSpc>
              <a:spcBef>
                <a:spcPts val="0"/>
              </a:spcBef>
              <a:spcAft>
                <a:spcPts val="0"/>
              </a:spcAft>
              <a:buClr>
                <a:schemeClr val="dk2"/>
              </a:buClr>
              <a:buFont typeface="Arial"/>
              <a:buNone/>
              <a:defRPr sz="1575" b="0" i="0" u="none" strike="noStrike" cap="none">
                <a:solidFill>
                  <a:schemeClr val="dk2"/>
                </a:solidFill>
                <a:latin typeface="Arial"/>
                <a:ea typeface="Arial"/>
                <a:cs typeface="Arial"/>
                <a:sym typeface="Arial"/>
              </a:defRPr>
            </a:lvl7pPr>
            <a:lvl8pPr marL="2400300" marR="0" lvl="7" indent="0" algn="ctr" rtl="0">
              <a:lnSpc>
                <a:spcPct val="100000"/>
              </a:lnSpc>
              <a:spcBef>
                <a:spcPts val="0"/>
              </a:spcBef>
              <a:spcAft>
                <a:spcPts val="0"/>
              </a:spcAft>
              <a:buClr>
                <a:schemeClr val="dk2"/>
              </a:buClr>
              <a:buFont typeface="Arial"/>
              <a:buNone/>
              <a:defRPr sz="1575" b="0" i="0" u="none" strike="noStrike" cap="none">
                <a:solidFill>
                  <a:schemeClr val="dk2"/>
                </a:solidFill>
                <a:latin typeface="Arial"/>
                <a:ea typeface="Arial"/>
                <a:cs typeface="Arial"/>
                <a:sym typeface="Arial"/>
              </a:defRPr>
            </a:lvl8pPr>
            <a:lvl9pPr marL="2743200" marR="0" lvl="8" indent="0" algn="ctr" rtl="0">
              <a:lnSpc>
                <a:spcPct val="100000"/>
              </a:lnSpc>
              <a:spcBef>
                <a:spcPts val="0"/>
              </a:spcBef>
              <a:spcAft>
                <a:spcPts val="0"/>
              </a:spcAft>
              <a:buClr>
                <a:schemeClr val="dk2"/>
              </a:buClr>
              <a:buFont typeface="Arial"/>
              <a:buNone/>
              <a:defRPr sz="1575" b="0" i="0" u="none" strike="noStrike" cap="none">
                <a:solidFill>
                  <a:schemeClr val="dk2"/>
                </a:solidFill>
                <a:latin typeface="Arial"/>
                <a:ea typeface="Arial"/>
                <a:cs typeface="Arial"/>
                <a:sym typeface="Arial"/>
              </a:defRPr>
            </a:lvl9pPr>
          </a:lstStyle>
          <a:p>
            <a:endParaRPr/>
          </a:p>
        </p:txBody>
      </p:sp>
      <p:sp>
        <p:nvSpPr>
          <p:cNvPr id="39" name="Shape 39"/>
          <p:cNvSpPr txBox="1">
            <a:spLocks noGrp="1"/>
          </p:cNvSpPr>
          <p:nvPr>
            <p:ph type="body" idx="2"/>
          </p:nvPr>
        </p:nvSpPr>
        <p:spPr>
          <a:xfrm>
            <a:off x="3704625" y="724076"/>
            <a:ext cx="2877750" cy="3695099"/>
          </a:xfrm>
          <a:prstGeom prst="rect">
            <a:avLst/>
          </a:prstGeom>
          <a:noFill/>
          <a:ln>
            <a:noFill/>
          </a:ln>
        </p:spPr>
        <p:txBody>
          <a:bodyPr lIns="91425" tIns="91425" rIns="91425" bIns="91425" anchor="ctr" anchorCtr="0"/>
          <a:lstStyle>
            <a:lvl1pPr marL="0" marR="0" lvl="0" indent="0" algn="l" rtl="0">
              <a:lnSpc>
                <a:spcPct val="115000"/>
              </a:lnSpc>
              <a:spcBef>
                <a:spcPts val="0"/>
              </a:spcBef>
              <a:spcAft>
                <a:spcPts val="1200"/>
              </a:spcAft>
              <a:buClr>
                <a:schemeClr val="dk2"/>
              </a:buClr>
              <a:buFont typeface="Arial"/>
              <a:buNone/>
              <a:defRPr sz="1350" b="0" i="0" u="none" strike="noStrike" cap="none">
                <a:solidFill>
                  <a:schemeClr val="dk2"/>
                </a:solidFill>
                <a:latin typeface="Arial"/>
                <a:ea typeface="Arial"/>
                <a:cs typeface="Arial"/>
                <a:sym typeface="Arial"/>
              </a:defRPr>
            </a:lvl1pPr>
            <a:lvl2pPr marL="342900" marR="0" lvl="1" indent="0" algn="l" rtl="0">
              <a:lnSpc>
                <a:spcPct val="115000"/>
              </a:lnSpc>
              <a:spcBef>
                <a:spcPts val="0"/>
              </a:spcBef>
              <a:spcAft>
                <a:spcPts val="1200"/>
              </a:spcAft>
              <a:buClr>
                <a:schemeClr val="dk2"/>
              </a:buClr>
              <a:buFont typeface="Arial"/>
              <a:buNone/>
              <a:defRPr sz="1050" b="0" i="0" u="none" strike="noStrike" cap="none">
                <a:solidFill>
                  <a:schemeClr val="dk2"/>
                </a:solidFill>
                <a:latin typeface="Arial"/>
                <a:ea typeface="Arial"/>
                <a:cs typeface="Arial"/>
                <a:sym typeface="Arial"/>
              </a:defRPr>
            </a:lvl2pPr>
            <a:lvl3pPr marL="685800" marR="0" lvl="2" indent="0" algn="l" rtl="0">
              <a:lnSpc>
                <a:spcPct val="115000"/>
              </a:lnSpc>
              <a:spcBef>
                <a:spcPts val="0"/>
              </a:spcBef>
              <a:spcAft>
                <a:spcPts val="1200"/>
              </a:spcAft>
              <a:buClr>
                <a:schemeClr val="dk2"/>
              </a:buClr>
              <a:buFont typeface="Arial"/>
              <a:buNone/>
              <a:defRPr sz="1050" b="0" i="0" u="none" strike="noStrike" cap="none">
                <a:solidFill>
                  <a:schemeClr val="dk2"/>
                </a:solidFill>
                <a:latin typeface="Arial"/>
                <a:ea typeface="Arial"/>
                <a:cs typeface="Arial"/>
                <a:sym typeface="Arial"/>
              </a:defRPr>
            </a:lvl3pPr>
            <a:lvl4pPr marL="1028700" marR="0" lvl="3" indent="0" algn="l" rtl="0">
              <a:lnSpc>
                <a:spcPct val="115000"/>
              </a:lnSpc>
              <a:spcBef>
                <a:spcPts val="0"/>
              </a:spcBef>
              <a:spcAft>
                <a:spcPts val="1200"/>
              </a:spcAft>
              <a:buClr>
                <a:schemeClr val="dk2"/>
              </a:buClr>
              <a:buFont typeface="Arial"/>
              <a:buNone/>
              <a:defRPr sz="1050" b="0" i="0" u="none" strike="noStrike" cap="none">
                <a:solidFill>
                  <a:schemeClr val="dk2"/>
                </a:solidFill>
                <a:latin typeface="Arial"/>
                <a:ea typeface="Arial"/>
                <a:cs typeface="Arial"/>
                <a:sym typeface="Arial"/>
              </a:defRPr>
            </a:lvl4pPr>
            <a:lvl5pPr marL="1371600" marR="0" lvl="4" indent="0" algn="l" rtl="0">
              <a:lnSpc>
                <a:spcPct val="115000"/>
              </a:lnSpc>
              <a:spcBef>
                <a:spcPts val="0"/>
              </a:spcBef>
              <a:spcAft>
                <a:spcPts val="1200"/>
              </a:spcAft>
              <a:buClr>
                <a:schemeClr val="dk2"/>
              </a:buClr>
              <a:buFont typeface="Arial"/>
              <a:buNone/>
              <a:defRPr sz="1050" b="0" i="0" u="none" strike="noStrike" cap="none">
                <a:solidFill>
                  <a:schemeClr val="dk2"/>
                </a:solidFill>
                <a:latin typeface="Arial"/>
                <a:ea typeface="Arial"/>
                <a:cs typeface="Arial"/>
                <a:sym typeface="Arial"/>
              </a:defRPr>
            </a:lvl5pPr>
            <a:lvl6pPr marL="1714500" marR="0" lvl="5" indent="0" algn="l" rtl="0">
              <a:lnSpc>
                <a:spcPct val="115000"/>
              </a:lnSpc>
              <a:spcBef>
                <a:spcPts val="0"/>
              </a:spcBef>
              <a:spcAft>
                <a:spcPts val="1200"/>
              </a:spcAft>
              <a:buClr>
                <a:schemeClr val="dk2"/>
              </a:buClr>
              <a:buFont typeface="Arial"/>
              <a:buNone/>
              <a:defRPr sz="1050" b="0" i="0" u="none" strike="noStrike" cap="none">
                <a:solidFill>
                  <a:schemeClr val="dk2"/>
                </a:solidFill>
                <a:latin typeface="Arial"/>
                <a:ea typeface="Arial"/>
                <a:cs typeface="Arial"/>
                <a:sym typeface="Arial"/>
              </a:defRPr>
            </a:lvl6pPr>
            <a:lvl7pPr marL="2057400" marR="0" lvl="6" indent="0" algn="l" rtl="0">
              <a:lnSpc>
                <a:spcPct val="115000"/>
              </a:lnSpc>
              <a:spcBef>
                <a:spcPts val="0"/>
              </a:spcBef>
              <a:spcAft>
                <a:spcPts val="1200"/>
              </a:spcAft>
              <a:buClr>
                <a:schemeClr val="dk2"/>
              </a:buClr>
              <a:buFont typeface="Arial"/>
              <a:buNone/>
              <a:defRPr sz="1050" b="0" i="0" u="none" strike="noStrike" cap="none">
                <a:solidFill>
                  <a:schemeClr val="dk2"/>
                </a:solidFill>
                <a:latin typeface="Arial"/>
                <a:ea typeface="Arial"/>
                <a:cs typeface="Arial"/>
                <a:sym typeface="Arial"/>
              </a:defRPr>
            </a:lvl7pPr>
            <a:lvl8pPr marL="2400300" marR="0" lvl="7" indent="0" algn="l" rtl="0">
              <a:lnSpc>
                <a:spcPct val="115000"/>
              </a:lnSpc>
              <a:spcBef>
                <a:spcPts val="0"/>
              </a:spcBef>
              <a:spcAft>
                <a:spcPts val="1200"/>
              </a:spcAft>
              <a:buClr>
                <a:schemeClr val="dk2"/>
              </a:buClr>
              <a:buFont typeface="Arial"/>
              <a:buNone/>
              <a:defRPr sz="1050" b="0" i="0" u="none" strike="noStrike" cap="none">
                <a:solidFill>
                  <a:schemeClr val="dk2"/>
                </a:solidFill>
                <a:latin typeface="Arial"/>
                <a:ea typeface="Arial"/>
                <a:cs typeface="Arial"/>
                <a:sym typeface="Arial"/>
              </a:defRPr>
            </a:lvl8pPr>
            <a:lvl9pPr marL="2743200" marR="0" lvl="8" indent="0" algn="l" rtl="0">
              <a:lnSpc>
                <a:spcPct val="115000"/>
              </a:lnSpc>
              <a:spcBef>
                <a:spcPts val="0"/>
              </a:spcBef>
              <a:spcAft>
                <a:spcPts val="1200"/>
              </a:spcAft>
              <a:buClr>
                <a:schemeClr val="dk2"/>
              </a:buClr>
              <a:buFont typeface="Arial"/>
              <a:buNone/>
              <a:defRPr sz="1050" b="0" i="0" u="none" strike="noStrike" cap="none">
                <a:solidFill>
                  <a:schemeClr val="dk2"/>
                </a:solidFill>
                <a:latin typeface="Arial"/>
                <a:ea typeface="Arial"/>
                <a:cs typeface="Arial"/>
                <a:sym typeface="Arial"/>
              </a:defRPr>
            </a:lvl9pPr>
          </a:lstStyle>
          <a:p>
            <a:endParaRPr/>
          </a:p>
        </p:txBody>
      </p:sp>
      <p:sp>
        <p:nvSpPr>
          <p:cNvPr id="40" name="Shape 40"/>
          <p:cNvSpPr txBox="1">
            <a:spLocks noGrp="1"/>
          </p:cNvSpPr>
          <p:nvPr>
            <p:ph type="sldNum" idx="12"/>
          </p:nvPr>
        </p:nvSpPr>
        <p:spPr>
          <a:xfrm>
            <a:off x="6354343" y="4663216"/>
            <a:ext cx="411524" cy="393600"/>
          </a:xfrm>
          <a:prstGeom prst="rect">
            <a:avLst/>
          </a:prstGeom>
          <a:noFill/>
          <a:ln>
            <a:noFill/>
          </a:ln>
        </p:spPr>
        <p:txBody>
          <a:bodyPr lIns="91425" tIns="91425" rIns="91425" bIns="91425" anchor="ctr" anchorCtr="0">
            <a:noAutofit/>
          </a:bodyPr>
          <a:lstStyle/>
          <a:p>
            <a:pPr>
              <a:buClr>
                <a:srgbClr val="000000"/>
              </a:buClr>
              <a:buSzPct val="25000"/>
            </a:pPr>
            <a:fld id="{00000000-1234-1234-1234-123412341234}" type="slidenum">
              <a:rPr lang="en-US" sz="1050" smtClean="0"/>
              <a:pPr>
                <a:buClr>
                  <a:srgbClr val="000000"/>
                </a:buClr>
                <a:buSzPct val="25000"/>
              </a:pPr>
              <a:t>‹#›</a:t>
            </a:fld>
            <a:endParaRPr lang="en-US" sz="1050"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233775" y="4230575"/>
            <a:ext cx="4499100" cy="6051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dk2"/>
              </a:buClr>
              <a:buFont typeface="Arial"/>
              <a:buNone/>
              <a:defRPr sz="1350" b="0" i="0" u="none" strike="noStrike" cap="none">
                <a:solidFill>
                  <a:schemeClr val="dk2"/>
                </a:solidFill>
                <a:latin typeface="Arial"/>
                <a:ea typeface="Arial"/>
                <a:cs typeface="Arial"/>
                <a:sym typeface="Arial"/>
              </a:defRPr>
            </a:lvl1pPr>
            <a:lvl2pPr marL="342900" marR="0" lvl="1" indent="0" algn="l" rtl="0">
              <a:lnSpc>
                <a:spcPct val="115000"/>
              </a:lnSpc>
              <a:spcBef>
                <a:spcPts val="0"/>
              </a:spcBef>
              <a:spcAft>
                <a:spcPts val="1200"/>
              </a:spcAft>
              <a:buClr>
                <a:schemeClr val="dk2"/>
              </a:buClr>
              <a:buFont typeface="Arial"/>
              <a:buNone/>
              <a:defRPr sz="1050" b="0" i="0" u="none" strike="noStrike" cap="none">
                <a:solidFill>
                  <a:schemeClr val="dk2"/>
                </a:solidFill>
                <a:latin typeface="Arial"/>
                <a:ea typeface="Arial"/>
                <a:cs typeface="Arial"/>
                <a:sym typeface="Arial"/>
              </a:defRPr>
            </a:lvl2pPr>
            <a:lvl3pPr marL="685800" marR="0" lvl="2" indent="0" algn="l" rtl="0">
              <a:lnSpc>
                <a:spcPct val="115000"/>
              </a:lnSpc>
              <a:spcBef>
                <a:spcPts val="0"/>
              </a:spcBef>
              <a:spcAft>
                <a:spcPts val="1200"/>
              </a:spcAft>
              <a:buClr>
                <a:schemeClr val="dk2"/>
              </a:buClr>
              <a:buFont typeface="Arial"/>
              <a:buNone/>
              <a:defRPr sz="1050" b="0" i="0" u="none" strike="noStrike" cap="none">
                <a:solidFill>
                  <a:schemeClr val="dk2"/>
                </a:solidFill>
                <a:latin typeface="Arial"/>
                <a:ea typeface="Arial"/>
                <a:cs typeface="Arial"/>
                <a:sym typeface="Arial"/>
              </a:defRPr>
            </a:lvl3pPr>
            <a:lvl4pPr marL="1028700" marR="0" lvl="3" indent="0" algn="l" rtl="0">
              <a:lnSpc>
                <a:spcPct val="115000"/>
              </a:lnSpc>
              <a:spcBef>
                <a:spcPts val="0"/>
              </a:spcBef>
              <a:spcAft>
                <a:spcPts val="1200"/>
              </a:spcAft>
              <a:buClr>
                <a:schemeClr val="dk2"/>
              </a:buClr>
              <a:buFont typeface="Arial"/>
              <a:buNone/>
              <a:defRPr sz="1050" b="0" i="0" u="none" strike="noStrike" cap="none">
                <a:solidFill>
                  <a:schemeClr val="dk2"/>
                </a:solidFill>
                <a:latin typeface="Arial"/>
                <a:ea typeface="Arial"/>
                <a:cs typeface="Arial"/>
                <a:sym typeface="Arial"/>
              </a:defRPr>
            </a:lvl4pPr>
            <a:lvl5pPr marL="1371600" marR="0" lvl="4" indent="0" algn="l" rtl="0">
              <a:lnSpc>
                <a:spcPct val="115000"/>
              </a:lnSpc>
              <a:spcBef>
                <a:spcPts val="0"/>
              </a:spcBef>
              <a:spcAft>
                <a:spcPts val="1200"/>
              </a:spcAft>
              <a:buClr>
                <a:schemeClr val="dk2"/>
              </a:buClr>
              <a:buFont typeface="Arial"/>
              <a:buNone/>
              <a:defRPr sz="1050" b="0" i="0" u="none" strike="noStrike" cap="none">
                <a:solidFill>
                  <a:schemeClr val="dk2"/>
                </a:solidFill>
                <a:latin typeface="Arial"/>
                <a:ea typeface="Arial"/>
                <a:cs typeface="Arial"/>
                <a:sym typeface="Arial"/>
              </a:defRPr>
            </a:lvl5pPr>
            <a:lvl6pPr marL="1714500" marR="0" lvl="5" indent="0" algn="l" rtl="0">
              <a:lnSpc>
                <a:spcPct val="115000"/>
              </a:lnSpc>
              <a:spcBef>
                <a:spcPts val="0"/>
              </a:spcBef>
              <a:spcAft>
                <a:spcPts val="1200"/>
              </a:spcAft>
              <a:buClr>
                <a:schemeClr val="dk2"/>
              </a:buClr>
              <a:buFont typeface="Arial"/>
              <a:buNone/>
              <a:defRPr sz="1050" b="0" i="0" u="none" strike="noStrike" cap="none">
                <a:solidFill>
                  <a:schemeClr val="dk2"/>
                </a:solidFill>
                <a:latin typeface="Arial"/>
                <a:ea typeface="Arial"/>
                <a:cs typeface="Arial"/>
                <a:sym typeface="Arial"/>
              </a:defRPr>
            </a:lvl6pPr>
            <a:lvl7pPr marL="2057400" marR="0" lvl="6" indent="0" algn="l" rtl="0">
              <a:lnSpc>
                <a:spcPct val="115000"/>
              </a:lnSpc>
              <a:spcBef>
                <a:spcPts val="0"/>
              </a:spcBef>
              <a:spcAft>
                <a:spcPts val="1200"/>
              </a:spcAft>
              <a:buClr>
                <a:schemeClr val="dk2"/>
              </a:buClr>
              <a:buFont typeface="Arial"/>
              <a:buNone/>
              <a:defRPr sz="1050" b="0" i="0" u="none" strike="noStrike" cap="none">
                <a:solidFill>
                  <a:schemeClr val="dk2"/>
                </a:solidFill>
                <a:latin typeface="Arial"/>
                <a:ea typeface="Arial"/>
                <a:cs typeface="Arial"/>
                <a:sym typeface="Arial"/>
              </a:defRPr>
            </a:lvl7pPr>
            <a:lvl8pPr marL="2400300" marR="0" lvl="7" indent="0" algn="l" rtl="0">
              <a:lnSpc>
                <a:spcPct val="115000"/>
              </a:lnSpc>
              <a:spcBef>
                <a:spcPts val="0"/>
              </a:spcBef>
              <a:spcAft>
                <a:spcPts val="1200"/>
              </a:spcAft>
              <a:buClr>
                <a:schemeClr val="dk2"/>
              </a:buClr>
              <a:buFont typeface="Arial"/>
              <a:buNone/>
              <a:defRPr sz="1050" b="0" i="0" u="none" strike="noStrike" cap="none">
                <a:solidFill>
                  <a:schemeClr val="dk2"/>
                </a:solidFill>
                <a:latin typeface="Arial"/>
                <a:ea typeface="Arial"/>
                <a:cs typeface="Arial"/>
                <a:sym typeface="Arial"/>
              </a:defRPr>
            </a:lvl8pPr>
            <a:lvl9pPr marL="2743200" marR="0" lvl="8" indent="0" algn="l" rtl="0">
              <a:lnSpc>
                <a:spcPct val="115000"/>
              </a:lnSpc>
              <a:spcBef>
                <a:spcPts val="0"/>
              </a:spcBef>
              <a:spcAft>
                <a:spcPts val="1200"/>
              </a:spcAft>
              <a:buClr>
                <a:schemeClr val="dk2"/>
              </a:buClr>
              <a:buFont typeface="Arial"/>
              <a:buNone/>
              <a:defRPr sz="1050" b="0" i="0" u="none" strike="noStrike" cap="none">
                <a:solidFill>
                  <a:schemeClr val="dk2"/>
                </a:solidFill>
                <a:latin typeface="Arial"/>
                <a:ea typeface="Arial"/>
                <a:cs typeface="Arial"/>
                <a:sym typeface="Arial"/>
              </a:defRPr>
            </a:lvl9pPr>
          </a:lstStyle>
          <a:p>
            <a:endParaRPr/>
          </a:p>
        </p:txBody>
      </p:sp>
      <p:sp>
        <p:nvSpPr>
          <p:cNvPr id="43" name="Shape 43"/>
          <p:cNvSpPr txBox="1">
            <a:spLocks noGrp="1"/>
          </p:cNvSpPr>
          <p:nvPr>
            <p:ph type="sldNum" idx="12"/>
          </p:nvPr>
        </p:nvSpPr>
        <p:spPr>
          <a:xfrm>
            <a:off x="6354343" y="4663216"/>
            <a:ext cx="411524" cy="393600"/>
          </a:xfrm>
          <a:prstGeom prst="rect">
            <a:avLst/>
          </a:prstGeom>
          <a:noFill/>
          <a:ln>
            <a:noFill/>
          </a:ln>
        </p:spPr>
        <p:txBody>
          <a:bodyPr lIns="91425" tIns="91425" rIns="91425" bIns="91425" anchor="ctr" anchorCtr="0">
            <a:noAutofit/>
          </a:bodyPr>
          <a:lstStyle/>
          <a:p>
            <a:pPr>
              <a:buClr>
                <a:srgbClr val="000000"/>
              </a:buClr>
              <a:buSzPct val="25000"/>
            </a:pPr>
            <a:fld id="{00000000-1234-1234-1234-123412341234}" type="slidenum">
              <a:rPr lang="en-US" sz="1050" smtClean="0"/>
              <a:pPr>
                <a:buClr>
                  <a:srgbClr val="000000"/>
                </a:buClr>
                <a:buSzPct val="25000"/>
              </a:pPr>
              <a:t>‹#›</a:t>
            </a:fld>
            <a:endParaRPr lang="en-US" sz="1050"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233776" y="1106125"/>
            <a:ext cx="6390449" cy="1963500"/>
          </a:xfrm>
          <a:prstGeom prst="rect">
            <a:avLst/>
          </a:prstGeom>
          <a:noFill/>
          <a:ln>
            <a:noFill/>
          </a:ln>
        </p:spPr>
        <p:txBody>
          <a:bodyPr lIns="91425" tIns="91425" rIns="91425" bIns="91425" anchor="b" anchorCtr="0"/>
          <a:lstStyle>
            <a:lvl1pPr marL="0" marR="0" lvl="0" indent="0" algn="ctr" rtl="0">
              <a:lnSpc>
                <a:spcPct val="100000"/>
              </a:lnSpc>
              <a:spcBef>
                <a:spcPts val="0"/>
              </a:spcBef>
              <a:spcAft>
                <a:spcPts val="0"/>
              </a:spcAft>
              <a:buClr>
                <a:schemeClr val="dk1"/>
              </a:buClr>
              <a:buFont typeface="Arial"/>
              <a:buNone/>
              <a:defRPr sz="9000" b="0" i="0" u="none" strike="noStrike" cap="none">
                <a:solidFill>
                  <a:schemeClr val="dk1"/>
                </a:solidFill>
                <a:latin typeface="Arial"/>
                <a:ea typeface="Arial"/>
                <a:cs typeface="Arial"/>
                <a:sym typeface="Arial"/>
              </a:defRPr>
            </a:lvl1pPr>
            <a:lvl2pPr lvl="1" indent="0" algn="ctr">
              <a:spcBef>
                <a:spcPts val="0"/>
              </a:spcBef>
              <a:buClr>
                <a:schemeClr val="dk1"/>
              </a:buClr>
              <a:buFont typeface="Arial"/>
              <a:buNone/>
              <a:defRPr sz="9000">
                <a:solidFill>
                  <a:schemeClr val="dk1"/>
                </a:solidFill>
              </a:defRPr>
            </a:lvl2pPr>
            <a:lvl3pPr lvl="2" indent="0" algn="ctr">
              <a:spcBef>
                <a:spcPts val="0"/>
              </a:spcBef>
              <a:buClr>
                <a:schemeClr val="dk1"/>
              </a:buClr>
              <a:buFont typeface="Arial"/>
              <a:buNone/>
              <a:defRPr sz="9000">
                <a:solidFill>
                  <a:schemeClr val="dk1"/>
                </a:solidFill>
              </a:defRPr>
            </a:lvl3pPr>
            <a:lvl4pPr lvl="3" indent="0" algn="ctr">
              <a:spcBef>
                <a:spcPts val="0"/>
              </a:spcBef>
              <a:buClr>
                <a:schemeClr val="dk1"/>
              </a:buClr>
              <a:buFont typeface="Arial"/>
              <a:buNone/>
              <a:defRPr sz="9000">
                <a:solidFill>
                  <a:schemeClr val="dk1"/>
                </a:solidFill>
              </a:defRPr>
            </a:lvl4pPr>
            <a:lvl5pPr lvl="4" indent="0" algn="ctr">
              <a:spcBef>
                <a:spcPts val="0"/>
              </a:spcBef>
              <a:buClr>
                <a:schemeClr val="dk1"/>
              </a:buClr>
              <a:buFont typeface="Arial"/>
              <a:buNone/>
              <a:defRPr sz="9000">
                <a:solidFill>
                  <a:schemeClr val="dk1"/>
                </a:solidFill>
              </a:defRPr>
            </a:lvl5pPr>
            <a:lvl6pPr lvl="5" indent="0" algn="ctr">
              <a:spcBef>
                <a:spcPts val="0"/>
              </a:spcBef>
              <a:buClr>
                <a:schemeClr val="dk1"/>
              </a:buClr>
              <a:buFont typeface="Arial"/>
              <a:buNone/>
              <a:defRPr sz="9000">
                <a:solidFill>
                  <a:schemeClr val="dk1"/>
                </a:solidFill>
              </a:defRPr>
            </a:lvl6pPr>
            <a:lvl7pPr lvl="6" indent="0" algn="ctr">
              <a:spcBef>
                <a:spcPts val="0"/>
              </a:spcBef>
              <a:buClr>
                <a:schemeClr val="dk1"/>
              </a:buClr>
              <a:buFont typeface="Arial"/>
              <a:buNone/>
              <a:defRPr sz="9000">
                <a:solidFill>
                  <a:schemeClr val="dk1"/>
                </a:solidFill>
              </a:defRPr>
            </a:lvl7pPr>
            <a:lvl8pPr lvl="7" indent="0" algn="ctr">
              <a:spcBef>
                <a:spcPts val="0"/>
              </a:spcBef>
              <a:buClr>
                <a:schemeClr val="dk1"/>
              </a:buClr>
              <a:buFont typeface="Arial"/>
              <a:buNone/>
              <a:defRPr sz="9000">
                <a:solidFill>
                  <a:schemeClr val="dk1"/>
                </a:solidFill>
              </a:defRPr>
            </a:lvl8pPr>
            <a:lvl9pPr lvl="8" indent="0" algn="ctr">
              <a:spcBef>
                <a:spcPts val="0"/>
              </a:spcBef>
              <a:buClr>
                <a:schemeClr val="dk1"/>
              </a:buClr>
              <a:buFont typeface="Arial"/>
              <a:buNone/>
              <a:defRPr sz="9000">
                <a:solidFill>
                  <a:schemeClr val="dk1"/>
                </a:solidFill>
              </a:defRPr>
            </a:lvl9pPr>
          </a:lstStyle>
          <a:p>
            <a:endParaRPr/>
          </a:p>
        </p:txBody>
      </p:sp>
      <p:sp>
        <p:nvSpPr>
          <p:cNvPr id="46" name="Shape 46"/>
          <p:cNvSpPr txBox="1">
            <a:spLocks noGrp="1"/>
          </p:cNvSpPr>
          <p:nvPr>
            <p:ph type="body" idx="1"/>
          </p:nvPr>
        </p:nvSpPr>
        <p:spPr>
          <a:xfrm>
            <a:off x="233776" y="3152225"/>
            <a:ext cx="6390449" cy="1300800"/>
          </a:xfrm>
          <a:prstGeom prst="rect">
            <a:avLst/>
          </a:prstGeom>
          <a:noFill/>
          <a:ln>
            <a:noFill/>
          </a:ln>
        </p:spPr>
        <p:txBody>
          <a:bodyPr lIns="91425" tIns="91425" rIns="91425" bIns="91425" anchor="t" anchorCtr="0"/>
          <a:lstStyle>
            <a:lvl1pPr marL="0" marR="0" lvl="0" indent="0" algn="ctr" rtl="0">
              <a:lnSpc>
                <a:spcPct val="115000"/>
              </a:lnSpc>
              <a:spcBef>
                <a:spcPts val="0"/>
              </a:spcBef>
              <a:spcAft>
                <a:spcPts val="1200"/>
              </a:spcAft>
              <a:buClr>
                <a:schemeClr val="dk2"/>
              </a:buClr>
              <a:buFont typeface="Arial"/>
              <a:buNone/>
              <a:defRPr sz="1350" b="0" i="0" u="none" strike="noStrike" cap="none">
                <a:solidFill>
                  <a:schemeClr val="dk2"/>
                </a:solidFill>
                <a:latin typeface="Arial"/>
                <a:ea typeface="Arial"/>
                <a:cs typeface="Arial"/>
                <a:sym typeface="Arial"/>
              </a:defRPr>
            </a:lvl1pPr>
            <a:lvl2pPr marL="342900" marR="0" lvl="1" indent="0" algn="ctr" rtl="0">
              <a:lnSpc>
                <a:spcPct val="115000"/>
              </a:lnSpc>
              <a:spcBef>
                <a:spcPts val="0"/>
              </a:spcBef>
              <a:spcAft>
                <a:spcPts val="1200"/>
              </a:spcAft>
              <a:buClr>
                <a:schemeClr val="dk2"/>
              </a:buClr>
              <a:buFont typeface="Arial"/>
              <a:buNone/>
              <a:defRPr sz="1050" b="0" i="0" u="none" strike="noStrike" cap="none">
                <a:solidFill>
                  <a:schemeClr val="dk2"/>
                </a:solidFill>
                <a:latin typeface="Arial"/>
                <a:ea typeface="Arial"/>
                <a:cs typeface="Arial"/>
                <a:sym typeface="Arial"/>
              </a:defRPr>
            </a:lvl2pPr>
            <a:lvl3pPr marL="685800" marR="0" lvl="2" indent="0" algn="ctr" rtl="0">
              <a:lnSpc>
                <a:spcPct val="115000"/>
              </a:lnSpc>
              <a:spcBef>
                <a:spcPts val="0"/>
              </a:spcBef>
              <a:spcAft>
                <a:spcPts val="1200"/>
              </a:spcAft>
              <a:buClr>
                <a:schemeClr val="dk2"/>
              </a:buClr>
              <a:buFont typeface="Arial"/>
              <a:buNone/>
              <a:defRPr sz="1050" b="0" i="0" u="none" strike="noStrike" cap="none">
                <a:solidFill>
                  <a:schemeClr val="dk2"/>
                </a:solidFill>
                <a:latin typeface="Arial"/>
                <a:ea typeface="Arial"/>
                <a:cs typeface="Arial"/>
                <a:sym typeface="Arial"/>
              </a:defRPr>
            </a:lvl3pPr>
            <a:lvl4pPr marL="1028700" marR="0" lvl="3" indent="0" algn="ctr" rtl="0">
              <a:lnSpc>
                <a:spcPct val="115000"/>
              </a:lnSpc>
              <a:spcBef>
                <a:spcPts val="0"/>
              </a:spcBef>
              <a:spcAft>
                <a:spcPts val="1200"/>
              </a:spcAft>
              <a:buClr>
                <a:schemeClr val="dk2"/>
              </a:buClr>
              <a:buFont typeface="Arial"/>
              <a:buNone/>
              <a:defRPr sz="1050" b="0" i="0" u="none" strike="noStrike" cap="none">
                <a:solidFill>
                  <a:schemeClr val="dk2"/>
                </a:solidFill>
                <a:latin typeface="Arial"/>
                <a:ea typeface="Arial"/>
                <a:cs typeface="Arial"/>
                <a:sym typeface="Arial"/>
              </a:defRPr>
            </a:lvl4pPr>
            <a:lvl5pPr marL="1371600" marR="0" lvl="4" indent="0" algn="ctr" rtl="0">
              <a:lnSpc>
                <a:spcPct val="115000"/>
              </a:lnSpc>
              <a:spcBef>
                <a:spcPts val="0"/>
              </a:spcBef>
              <a:spcAft>
                <a:spcPts val="1200"/>
              </a:spcAft>
              <a:buClr>
                <a:schemeClr val="dk2"/>
              </a:buClr>
              <a:buFont typeface="Arial"/>
              <a:buNone/>
              <a:defRPr sz="1050" b="0" i="0" u="none" strike="noStrike" cap="none">
                <a:solidFill>
                  <a:schemeClr val="dk2"/>
                </a:solidFill>
                <a:latin typeface="Arial"/>
                <a:ea typeface="Arial"/>
                <a:cs typeface="Arial"/>
                <a:sym typeface="Arial"/>
              </a:defRPr>
            </a:lvl5pPr>
            <a:lvl6pPr marL="1714500" marR="0" lvl="5" indent="0" algn="ctr" rtl="0">
              <a:lnSpc>
                <a:spcPct val="115000"/>
              </a:lnSpc>
              <a:spcBef>
                <a:spcPts val="0"/>
              </a:spcBef>
              <a:spcAft>
                <a:spcPts val="1200"/>
              </a:spcAft>
              <a:buClr>
                <a:schemeClr val="dk2"/>
              </a:buClr>
              <a:buFont typeface="Arial"/>
              <a:buNone/>
              <a:defRPr sz="1050" b="0" i="0" u="none" strike="noStrike" cap="none">
                <a:solidFill>
                  <a:schemeClr val="dk2"/>
                </a:solidFill>
                <a:latin typeface="Arial"/>
                <a:ea typeface="Arial"/>
                <a:cs typeface="Arial"/>
                <a:sym typeface="Arial"/>
              </a:defRPr>
            </a:lvl6pPr>
            <a:lvl7pPr marL="2057400" marR="0" lvl="6" indent="0" algn="ctr" rtl="0">
              <a:lnSpc>
                <a:spcPct val="115000"/>
              </a:lnSpc>
              <a:spcBef>
                <a:spcPts val="0"/>
              </a:spcBef>
              <a:spcAft>
                <a:spcPts val="1200"/>
              </a:spcAft>
              <a:buClr>
                <a:schemeClr val="dk2"/>
              </a:buClr>
              <a:buFont typeface="Arial"/>
              <a:buNone/>
              <a:defRPr sz="1050" b="0" i="0" u="none" strike="noStrike" cap="none">
                <a:solidFill>
                  <a:schemeClr val="dk2"/>
                </a:solidFill>
                <a:latin typeface="Arial"/>
                <a:ea typeface="Arial"/>
                <a:cs typeface="Arial"/>
                <a:sym typeface="Arial"/>
              </a:defRPr>
            </a:lvl7pPr>
            <a:lvl8pPr marL="2400300" marR="0" lvl="7" indent="0" algn="ctr" rtl="0">
              <a:lnSpc>
                <a:spcPct val="115000"/>
              </a:lnSpc>
              <a:spcBef>
                <a:spcPts val="0"/>
              </a:spcBef>
              <a:spcAft>
                <a:spcPts val="1200"/>
              </a:spcAft>
              <a:buClr>
                <a:schemeClr val="dk2"/>
              </a:buClr>
              <a:buFont typeface="Arial"/>
              <a:buNone/>
              <a:defRPr sz="1050" b="0" i="0" u="none" strike="noStrike" cap="none">
                <a:solidFill>
                  <a:schemeClr val="dk2"/>
                </a:solidFill>
                <a:latin typeface="Arial"/>
                <a:ea typeface="Arial"/>
                <a:cs typeface="Arial"/>
                <a:sym typeface="Arial"/>
              </a:defRPr>
            </a:lvl8pPr>
            <a:lvl9pPr marL="2743200" marR="0" lvl="8" indent="0" algn="ctr" rtl="0">
              <a:lnSpc>
                <a:spcPct val="115000"/>
              </a:lnSpc>
              <a:spcBef>
                <a:spcPts val="0"/>
              </a:spcBef>
              <a:spcAft>
                <a:spcPts val="1200"/>
              </a:spcAft>
              <a:buClr>
                <a:schemeClr val="dk2"/>
              </a:buClr>
              <a:buFont typeface="Arial"/>
              <a:buNone/>
              <a:defRPr sz="1050" b="0" i="0" u="none" strike="noStrike" cap="none">
                <a:solidFill>
                  <a:schemeClr val="dk2"/>
                </a:solidFill>
                <a:latin typeface="Arial"/>
                <a:ea typeface="Arial"/>
                <a:cs typeface="Arial"/>
                <a:sym typeface="Arial"/>
              </a:defRPr>
            </a:lvl9pPr>
          </a:lstStyle>
          <a:p>
            <a:endParaRPr/>
          </a:p>
        </p:txBody>
      </p:sp>
      <p:sp>
        <p:nvSpPr>
          <p:cNvPr id="47" name="Shape 47"/>
          <p:cNvSpPr txBox="1">
            <a:spLocks noGrp="1"/>
          </p:cNvSpPr>
          <p:nvPr>
            <p:ph type="sldNum" idx="12"/>
          </p:nvPr>
        </p:nvSpPr>
        <p:spPr>
          <a:xfrm>
            <a:off x="6354343" y="4663216"/>
            <a:ext cx="411524" cy="393600"/>
          </a:xfrm>
          <a:prstGeom prst="rect">
            <a:avLst/>
          </a:prstGeom>
          <a:noFill/>
          <a:ln>
            <a:noFill/>
          </a:ln>
        </p:spPr>
        <p:txBody>
          <a:bodyPr lIns="91425" tIns="91425" rIns="91425" bIns="91425" anchor="ctr" anchorCtr="0">
            <a:noAutofit/>
          </a:bodyPr>
          <a:lstStyle/>
          <a:p>
            <a:pPr>
              <a:buClr>
                <a:srgbClr val="000000"/>
              </a:buClr>
              <a:buSzPct val="25000"/>
            </a:pPr>
            <a:fld id="{00000000-1234-1234-1234-123412341234}" type="slidenum">
              <a:rPr lang="en-US" sz="1050" smtClean="0"/>
              <a:pPr>
                <a:buClr>
                  <a:srgbClr val="000000"/>
                </a:buClr>
                <a:buSzPct val="25000"/>
              </a:pPr>
              <a:t>‹#›</a:t>
            </a:fld>
            <a:endParaRPr lang="en-US" sz="1050"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6354343" y="4663216"/>
            <a:ext cx="411524" cy="393600"/>
          </a:xfrm>
          <a:prstGeom prst="rect">
            <a:avLst/>
          </a:prstGeom>
          <a:noFill/>
          <a:ln>
            <a:noFill/>
          </a:ln>
        </p:spPr>
        <p:txBody>
          <a:bodyPr lIns="91425" tIns="91425" rIns="91425" bIns="91425" anchor="ctr" anchorCtr="0">
            <a:noAutofit/>
          </a:bodyPr>
          <a:lstStyle/>
          <a:p>
            <a:pPr>
              <a:buClr>
                <a:srgbClr val="000000"/>
              </a:buClr>
              <a:buSzPct val="25000"/>
            </a:pPr>
            <a:fld id="{00000000-1234-1234-1234-123412341234}" type="slidenum">
              <a:rPr lang="en-US" sz="1050" smtClean="0"/>
              <a:pPr>
                <a:buClr>
                  <a:srgbClr val="000000"/>
                </a:buClr>
                <a:buSzPct val="25000"/>
              </a:pPr>
              <a:t>‹#›</a:t>
            </a:fld>
            <a:endParaRPr lang="en-US" sz="1050"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233776" y="445026"/>
            <a:ext cx="6390449" cy="5726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Arial"/>
              <a:buNone/>
              <a:defRPr sz="2800" b="0"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2800">
                <a:solidFill>
                  <a:schemeClr val="dk1"/>
                </a:solidFill>
              </a:defRPr>
            </a:lvl2pPr>
            <a:lvl3pPr lvl="2" indent="0">
              <a:spcBef>
                <a:spcPts val="0"/>
              </a:spcBef>
              <a:buClr>
                <a:schemeClr val="dk1"/>
              </a:buClr>
              <a:buFont typeface="Arial"/>
              <a:buNone/>
              <a:defRPr sz="2800">
                <a:solidFill>
                  <a:schemeClr val="dk1"/>
                </a:solidFill>
              </a:defRPr>
            </a:lvl3pPr>
            <a:lvl4pPr lvl="3" indent="0">
              <a:spcBef>
                <a:spcPts val="0"/>
              </a:spcBef>
              <a:buClr>
                <a:schemeClr val="dk1"/>
              </a:buClr>
              <a:buFont typeface="Arial"/>
              <a:buNone/>
              <a:defRPr sz="2800">
                <a:solidFill>
                  <a:schemeClr val="dk1"/>
                </a:solidFill>
              </a:defRPr>
            </a:lvl4pPr>
            <a:lvl5pPr lvl="4" indent="0">
              <a:spcBef>
                <a:spcPts val="0"/>
              </a:spcBef>
              <a:buClr>
                <a:schemeClr val="dk1"/>
              </a:buClr>
              <a:buFont typeface="Arial"/>
              <a:buNone/>
              <a:defRPr sz="2800">
                <a:solidFill>
                  <a:schemeClr val="dk1"/>
                </a:solidFill>
              </a:defRPr>
            </a:lvl5pPr>
            <a:lvl6pPr lvl="5" indent="0">
              <a:spcBef>
                <a:spcPts val="0"/>
              </a:spcBef>
              <a:buClr>
                <a:schemeClr val="dk1"/>
              </a:buClr>
              <a:buFont typeface="Arial"/>
              <a:buNone/>
              <a:defRPr sz="2800">
                <a:solidFill>
                  <a:schemeClr val="dk1"/>
                </a:solidFill>
              </a:defRPr>
            </a:lvl6pPr>
            <a:lvl7pPr lvl="6" indent="0">
              <a:spcBef>
                <a:spcPts val="0"/>
              </a:spcBef>
              <a:buClr>
                <a:schemeClr val="dk1"/>
              </a:buClr>
              <a:buFont typeface="Arial"/>
              <a:buNone/>
              <a:defRPr sz="2800">
                <a:solidFill>
                  <a:schemeClr val="dk1"/>
                </a:solidFill>
              </a:defRPr>
            </a:lvl7pPr>
            <a:lvl8pPr lvl="7" indent="0">
              <a:spcBef>
                <a:spcPts val="0"/>
              </a:spcBef>
              <a:buClr>
                <a:schemeClr val="dk1"/>
              </a:buClr>
              <a:buFont typeface="Arial"/>
              <a:buNone/>
              <a:defRPr sz="2800">
                <a:solidFill>
                  <a:schemeClr val="dk1"/>
                </a:solidFill>
              </a:defRPr>
            </a:lvl8pPr>
            <a:lvl9pPr lvl="8" indent="0">
              <a:spcBef>
                <a:spcPts val="0"/>
              </a:spcBef>
              <a:buClr>
                <a:schemeClr val="dk1"/>
              </a:buClr>
              <a:buFont typeface="Arial"/>
              <a:buNone/>
              <a:defRPr sz="2800">
                <a:solidFill>
                  <a:schemeClr val="dk1"/>
                </a:solidFill>
              </a:defRPr>
            </a:lvl9pPr>
          </a:lstStyle>
          <a:p>
            <a:endParaRPr/>
          </a:p>
        </p:txBody>
      </p:sp>
      <p:sp>
        <p:nvSpPr>
          <p:cNvPr id="7" name="Shape 7"/>
          <p:cNvSpPr txBox="1">
            <a:spLocks noGrp="1"/>
          </p:cNvSpPr>
          <p:nvPr>
            <p:ph type="body" idx="1"/>
          </p:nvPr>
        </p:nvSpPr>
        <p:spPr>
          <a:xfrm>
            <a:off x="233776" y="1152475"/>
            <a:ext cx="6390449" cy="3416400"/>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chemeClr val="dk2"/>
              </a:buClr>
              <a:buFont typeface="Arial"/>
              <a:buNone/>
              <a:defRPr sz="1800" b="0" i="0" u="none" strike="noStrike" cap="none">
                <a:solidFill>
                  <a:schemeClr val="dk2"/>
                </a:solidFill>
                <a:latin typeface="Arial"/>
                <a:ea typeface="Arial"/>
                <a:cs typeface="Arial"/>
                <a:sym typeface="Arial"/>
              </a:defRPr>
            </a:lvl1pPr>
            <a:lvl2pPr marL="457200" marR="0" lvl="1"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6354343" y="4663216"/>
            <a:ext cx="411524" cy="393600"/>
          </a:xfrm>
          <a:prstGeom prst="rect">
            <a:avLst/>
          </a:prstGeom>
          <a:noFill/>
          <a:ln>
            <a:noFill/>
          </a:ln>
        </p:spPr>
        <p:txBody>
          <a:bodyPr lIns="91425" tIns="91425" rIns="91425" bIns="91425" anchor="ctr" anchorCtr="0">
            <a:noAutofit/>
          </a:bodyPr>
          <a:lstStyle/>
          <a:p>
            <a:pPr algn="r">
              <a:buClr>
                <a:schemeClr val="dk2"/>
              </a:buClr>
              <a:buSzPct val="25000"/>
            </a:pPr>
            <a:fld id="{00000000-1234-1234-1234-123412341234}" type="slidenum">
              <a:rPr lang="en-US" sz="750" smtClean="0">
                <a:solidFill>
                  <a:schemeClr val="dk2"/>
                </a:solidFill>
              </a:rPr>
              <a:pPr algn="r">
                <a:buClr>
                  <a:schemeClr val="dk2"/>
                </a:buClr>
                <a:buSzPct val="25000"/>
              </a:pPr>
              <a:t>‹#›</a:t>
            </a:fld>
            <a:endParaRPr lang="en-US" sz="750" dirty="0">
              <a:solidFill>
                <a:schemeClr val="dk2"/>
              </a:solidFill>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6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2.jpeg"/><Relationship Id="rId5" Type="http://schemas.openxmlformats.org/officeDocument/2006/relationships/image" Target="../media/image3.jpeg"/><Relationship Id="rId1" Type="http://schemas.openxmlformats.org/officeDocument/2006/relationships/slideLayout" Target="../slideLayouts/slideLayout10.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 Id="rId3"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10.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image" Target="../media/image20.jpeg"/><Relationship Id="rId6" Type="http://schemas.openxmlformats.org/officeDocument/2006/relationships/image" Target="../media/image21.jpg"/><Relationship Id="rId7" Type="http://schemas.openxmlformats.org/officeDocument/2006/relationships/image" Target="../media/image22.jpeg"/><Relationship Id="rId8" Type="http://schemas.openxmlformats.org/officeDocument/2006/relationships/image" Target="../media/image23.png"/><Relationship Id="rId9" Type="http://schemas.openxmlformats.org/officeDocument/2006/relationships/image" Target="../media/image24.jpeg"/><Relationship Id="rId10" Type="http://schemas.openxmlformats.org/officeDocument/2006/relationships/image" Target="../media/image25.jpeg"/><Relationship Id="rId11" Type="http://schemas.openxmlformats.org/officeDocument/2006/relationships/image" Target="../media/image26.jpeg"/><Relationship Id="rId1" Type="http://schemas.openxmlformats.org/officeDocument/2006/relationships/slideLayout" Target="../slideLayouts/slideLayout10.xml"/><Relationship Id="rId2" Type="http://schemas.openxmlformats.org/officeDocument/2006/relationships/image" Target="../media/image1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image" Target="../media/image27.emf"/></Relationships>
</file>

<file path=ppt/slides/_rels/slide15.xml.rels><?xml version="1.0" encoding="UTF-8" standalone="yes"?>
<Relationships xmlns="http://schemas.openxmlformats.org/package/2006/relationships"><Relationship Id="rId3" Type="http://schemas.openxmlformats.org/officeDocument/2006/relationships/image" Target="../media/image28.emf"/><Relationship Id="rId4" Type="http://schemas.openxmlformats.org/officeDocument/2006/relationships/image" Target="../media/image29.emf"/><Relationship Id="rId1" Type="http://schemas.openxmlformats.org/officeDocument/2006/relationships/slideLayout" Target="../slideLayouts/slideLayout10.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 Id="rId3" Type="http://schemas.openxmlformats.org/officeDocument/2006/relationships/image" Target="../media/image30.emf"/></Relationships>
</file>

<file path=ppt/slides/_rels/slide17.xml.rels><?xml version="1.0" encoding="UTF-8" standalone="yes"?>
<Relationships xmlns="http://schemas.openxmlformats.org/package/2006/relationships"><Relationship Id="rId3" Type="http://schemas.openxmlformats.org/officeDocument/2006/relationships/image" Target="../media/image27.emf"/><Relationship Id="rId4" Type="http://schemas.openxmlformats.org/officeDocument/2006/relationships/image" Target="../media/image30.emf"/><Relationship Id="rId1" Type="http://schemas.openxmlformats.org/officeDocument/2006/relationships/slideLayout" Target="../slideLayouts/slideLayout10.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1.png"/><Relationship Id="rId3"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10.xml"/><Relationship Id="rId2"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emf"/><Relationship Id="rId1" Type="http://schemas.openxmlformats.org/officeDocument/2006/relationships/slideLayout" Target="../slideLayouts/slideLayout10.xml"/><Relationship Id="rId2" Type="http://schemas.openxmlformats.org/officeDocument/2006/relationships/image" Target="../media/image3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1" Type="http://schemas.openxmlformats.org/officeDocument/2006/relationships/slideLayout" Target="../slideLayouts/slideLayout10.xml"/><Relationship Id="rId2"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9.xml"/><Relationship Id="rId3" Type="http://schemas.openxmlformats.org/officeDocument/2006/relationships/image" Target="../media/image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0.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10.xml"/><Relationship Id="rId2" Type="http://schemas.openxmlformats.org/officeDocument/2006/relationships/notesSlide" Target="../notesSlides/notesSlide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4.xml"/><Relationship Id="rId3" Type="http://schemas.openxmlformats.org/officeDocument/2006/relationships/image" Target="../media/image45.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6.xml"/><Relationship Id="rId3" Type="http://schemas.openxmlformats.org/officeDocument/2006/relationships/image" Target="../media/image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7.xml"/><Relationship Id="rId3"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png"/><Relationship Id="rId5" Type="http://schemas.openxmlformats.org/officeDocument/2006/relationships/image" Target="../media/image12.jpeg"/><Relationship Id="rId6" Type="http://schemas.openxmlformats.org/officeDocument/2006/relationships/image" Target="../media/image13.png"/><Relationship Id="rId1" Type="http://schemas.openxmlformats.org/officeDocument/2006/relationships/slideLayout" Target="../slideLayouts/slideLayout10.xml"/><Relationship Id="rId2" Type="http://schemas.openxmlformats.org/officeDocument/2006/relationships/notesSlide" Target="../notesSlides/notesSlide2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9.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49.png"/><Relationship Id="rId7" Type="http://schemas.openxmlformats.org/officeDocument/2006/relationships/image" Target="../media/image50.png"/><Relationship Id="rId1" Type="http://schemas.openxmlformats.org/officeDocument/2006/relationships/slideLayout" Target="../slideLayouts/slideLayout10.xml"/><Relationship Id="rId2" Type="http://schemas.openxmlformats.org/officeDocument/2006/relationships/notesSlide" Target="../notesSlides/notesSlide30.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54.png"/><Relationship Id="rId1" Type="http://schemas.openxmlformats.org/officeDocument/2006/relationships/slideLayout" Target="../slideLayouts/slideLayout10.xml"/><Relationship Id="rId2" Type="http://schemas.openxmlformats.org/officeDocument/2006/relationships/notesSlide" Target="../notesSlides/notesSlide3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jpeg"/><Relationship Id="rId1" Type="http://schemas.openxmlformats.org/officeDocument/2006/relationships/slideLayout" Target="../slideLayouts/slideLayout10.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9.xml"/><Relationship Id="rId3" Type="http://schemas.openxmlformats.org/officeDocument/2006/relationships/image" Target="../media/image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5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56.png"/><Relationship Id="rId3" Type="http://schemas.openxmlformats.org/officeDocument/2006/relationships/image" Target="../media/image5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58.png"/></Relationships>
</file>

<file path=ppt/slides/_rels/slide48.xml.rels><?xml version="1.0" encoding="UTF-8" standalone="yes"?>
<Relationships xmlns="http://schemas.openxmlformats.org/package/2006/relationships"><Relationship Id="rId3" Type="http://schemas.openxmlformats.org/officeDocument/2006/relationships/hyperlink" Target="http://datanuggets.org/study" TargetMode="External"/><Relationship Id="rId4" Type="http://schemas.openxmlformats.org/officeDocument/2006/relationships/hyperlink" Target="http://tinyurl.com/BAU-lessons" TargetMode="External"/><Relationship Id="rId1" Type="http://schemas.openxmlformats.org/officeDocument/2006/relationships/slideLayout" Target="../slideLayouts/slideLayout10.xml"/><Relationship Id="rId2" Type="http://schemas.openxmlformats.org/officeDocument/2006/relationships/notesSlide" Target="../notesSlides/notesSlide4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9.emf"/></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png"/><Relationship Id="rId5" Type="http://schemas.openxmlformats.org/officeDocument/2006/relationships/image" Target="../media/image12.jpeg"/><Relationship Id="rId6" Type="http://schemas.openxmlformats.org/officeDocument/2006/relationships/image" Target="../media/image13.png"/><Relationship Id="rId1" Type="http://schemas.openxmlformats.org/officeDocument/2006/relationships/slideLayout" Target="../slideLayouts/slideLayout10.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858000" cy="3725216"/>
          </a:xfrm>
          <a:prstGeom prst="rect">
            <a:avLst/>
          </a:prstGeom>
          <a:solidFill>
            <a:schemeClr val="accent5">
              <a:lumMod val="20000"/>
              <a:lumOff val="80000"/>
              <a:alpha val="49000"/>
            </a:schemeClr>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sp>
        <p:nvSpPr>
          <p:cNvPr id="14338" name="TextBox 1"/>
          <p:cNvSpPr txBox="1">
            <a:spLocks noChangeArrowheads="1"/>
          </p:cNvSpPr>
          <p:nvPr/>
        </p:nvSpPr>
        <p:spPr bwMode="auto">
          <a:xfrm>
            <a:off x="0" y="1885863"/>
            <a:ext cx="6858000" cy="16389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b="1" dirty="0">
                <a:latin typeface="Courier"/>
                <a:cs typeface="Courier"/>
              </a:rPr>
              <a:t>Scientific Data in Schools: </a:t>
            </a:r>
            <a:endParaRPr lang="en-US" sz="1800" b="1" dirty="0" smtClean="0">
              <a:latin typeface="Courier"/>
              <a:cs typeface="Courier"/>
            </a:endParaRPr>
          </a:p>
          <a:p>
            <a:pPr algn="ctr" eaLnBrk="1" hangingPunct="1"/>
            <a:r>
              <a:rPr lang="en-US" sz="1800" dirty="0" smtClean="0">
                <a:latin typeface="Courier"/>
                <a:cs typeface="Courier"/>
              </a:rPr>
              <a:t>Measuring </a:t>
            </a:r>
            <a:r>
              <a:rPr lang="en-US" sz="1800" dirty="0">
                <a:latin typeface="Courier"/>
                <a:cs typeface="Courier"/>
              </a:rPr>
              <a:t>the efficacy of an innovative approach to integrating quantitative reasoning </a:t>
            </a:r>
            <a:endParaRPr lang="en-US" sz="1800" dirty="0" smtClean="0">
              <a:latin typeface="Courier"/>
              <a:cs typeface="Courier"/>
            </a:endParaRPr>
          </a:p>
          <a:p>
            <a:pPr algn="ctr" eaLnBrk="1" hangingPunct="1"/>
            <a:r>
              <a:rPr lang="en-US" sz="1800" dirty="0" smtClean="0">
                <a:latin typeface="Courier"/>
                <a:cs typeface="Courier"/>
              </a:rPr>
              <a:t>in </a:t>
            </a:r>
            <a:r>
              <a:rPr lang="en-US" sz="1800" dirty="0">
                <a:latin typeface="Courier"/>
                <a:cs typeface="Courier"/>
              </a:rPr>
              <a:t>secondary science </a:t>
            </a:r>
          </a:p>
          <a:p>
            <a:pPr algn="ctr" eaLnBrk="1" hangingPunct="1"/>
            <a:endParaRPr lang="en-US" sz="900" dirty="0">
              <a:latin typeface="American Typewriter" charset="0"/>
              <a:cs typeface="American Typewriter" charset="0"/>
            </a:endParaRPr>
          </a:p>
          <a:p>
            <a:pPr algn="ctr" eaLnBrk="1" hangingPunct="1"/>
            <a:r>
              <a:rPr lang="en-US" sz="2100" dirty="0" smtClean="0">
                <a:ln w="12700" cmpd="sng">
                  <a:solidFill>
                    <a:srgbClr val="121D0A"/>
                  </a:solidFill>
                  <a:prstDash val="solid"/>
                </a:ln>
                <a:solidFill>
                  <a:srgbClr val="8EB4E3"/>
                </a:solidFill>
                <a:latin typeface="Arial"/>
                <a:cs typeface="Arial"/>
              </a:rPr>
              <a:t>Teacher Professional Development </a:t>
            </a:r>
            <a:r>
              <a:rPr lang="en-US" sz="2100" dirty="0" smtClean="0">
                <a:ln w="12700" cmpd="sng">
                  <a:solidFill>
                    <a:srgbClr val="121D0A"/>
                  </a:solidFill>
                  <a:prstDash val="solid"/>
                </a:ln>
                <a:solidFill>
                  <a:srgbClr val="8EB4E3"/>
                </a:solidFill>
                <a:latin typeface="Wingdings"/>
                <a:ea typeface="Wingdings"/>
                <a:cs typeface="Wingdings"/>
                <a:sym typeface="Wingdings"/>
              </a:rPr>
              <a:t></a:t>
            </a:r>
            <a:r>
              <a:rPr lang="en-US" sz="2100" dirty="0" smtClean="0">
                <a:ln w="12700" cmpd="sng">
                  <a:solidFill>
                    <a:srgbClr val="121D0A"/>
                  </a:solidFill>
                  <a:prstDash val="solid"/>
                </a:ln>
                <a:solidFill>
                  <a:srgbClr val="8EB4E3"/>
                </a:solidFill>
                <a:latin typeface="Arial"/>
                <a:cs typeface="Arial"/>
              </a:rPr>
              <a:t> July 20-21st</a:t>
            </a:r>
            <a:endParaRPr lang="en-US" sz="2100" dirty="0">
              <a:ln w="12700" cmpd="sng">
                <a:solidFill>
                  <a:srgbClr val="121D0A"/>
                </a:solidFill>
                <a:prstDash val="solid"/>
              </a:ln>
              <a:solidFill>
                <a:srgbClr val="8EB4E3"/>
              </a:solidFill>
              <a:latin typeface="Arial"/>
              <a:cs typeface="Arial"/>
            </a:endParaRPr>
          </a:p>
        </p:txBody>
      </p:sp>
      <p:pic>
        <p:nvPicPr>
          <p:cNvPr id="1433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9014" y="-266353"/>
            <a:ext cx="6524625"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4" name="Straight Connector 3"/>
          <p:cNvCxnSpPr/>
          <p:nvPr/>
        </p:nvCxnSpPr>
        <p:spPr>
          <a:xfrm>
            <a:off x="0" y="3725216"/>
            <a:ext cx="6858000" cy="0"/>
          </a:xfrm>
          <a:prstGeom prst="line">
            <a:avLst/>
          </a:prstGeom>
          <a:ln w="57150" cmpd="sng">
            <a:solidFill>
              <a:srgbClr val="4F81BD"/>
            </a:solidFill>
          </a:ln>
          <a:effectLst/>
        </p:spPr>
        <p:style>
          <a:lnRef idx="2">
            <a:schemeClr val="accent1"/>
          </a:lnRef>
          <a:fillRef idx="0">
            <a:schemeClr val="accent1"/>
          </a:fillRef>
          <a:effectRef idx="1">
            <a:schemeClr val="accent1"/>
          </a:effectRef>
          <a:fontRef idx="minor">
            <a:schemeClr val="tx1"/>
          </a:fontRef>
        </p:style>
      </p:cxnSp>
      <p:pic>
        <p:nvPicPr>
          <p:cNvPr id="3" name="Picture 2" descr="BSCS logo.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096363" y="3887828"/>
            <a:ext cx="2529668" cy="1037163"/>
          </a:xfrm>
          <a:prstGeom prst="rect">
            <a:avLst/>
          </a:prstGeom>
        </p:spPr>
      </p:pic>
      <p:pic>
        <p:nvPicPr>
          <p:cNvPr id="6" name="Picture 5" descr="MSU wordmark.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04820" y="4013891"/>
            <a:ext cx="3618457" cy="885592"/>
          </a:xfrm>
          <a:prstGeom prst="rect">
            <a:avLst/>
          </a:prstGeom>
        </p:spPr>
      </p:pic>
    </p:spTree>
    <p:extLst>
      <p:ext uri="{BB962C8B-B14F-4D97-AF65-F5344CB8AC3E}">
        <p14:creationId xmlns:p14="http://schemas.microsoft.com/office/powerpoint/2010/main" val="26628948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17872"/>
            <a:ext cx="6858000" cy="685800"/>
          </a:xfrm>
          <a:prstGeom prst="rect">
            <a:avLst/>
          </a:prstGeom>
          <a:solidFill>
            <a:srgbClr val="121D0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p>
        </p:txBody>
      </p:sp>
      <p:sp>
        <p:nvSpPr>
          <p:cNvPr id="5" name="Title 1"/>
          <p:cNvSpPr txBox="1">
            <a:spLocks/>
          </p:cNvSpPr>
          <p:nvPr/>
        </p:nvSpPr>
        <p:spPr bwMode="auto">
          <a:xfrm>
            <a:off x="1" y="174990"/>
            <a:ext cx="6857999" cy="62865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b="1" dirty="0">
                <a:ln w="3175" cmpd="sng">
                  <a:noFill/>
                  <a:prstDash val="solid"/>
                </a:ln>
                <a:solidFill>
                  <a:srgbClr val="FFFFFF"/>
                </a:solidFill>
                <a:latin typeface="Arial"/>
                <a:cs typeface="Arial"/>
              </a:rPr>
              <a:t> </a:t>
            </a:r>
          </a:p>
          <a:p>
            <a:pPr eaLnBrk="1" hangingPunct="1">
              <a:defRPr/>
            </a:pPr>
            <a:r>
              <a:rPr lang="en-US" sz="3300" b="1" dirty="0" smtClean="0">
                <a:ln w="3175" cmpd="sng">
                  <a:noFill/>
                  <a:prstDash val="solid"/>
                </a:ln>
                <a:solidFill>
                  <a:srgbClr val="FFFFFF"/>
                </a:solidFill>
                <a:latin typeface="Arial"/>
                <a:cs typeface="Arial"/>
              </a:rPr>
              <a:t>Anatomy of a Data Nugget</a:t>
            </a:r>
            <a:endParaRPr lang="en-US" sz="3300" b="1" dirty="0">
              <a:ln w="3175" cmpd="sng">
                <a:noFill/>
                <a:prstDash val="solid"/>
              </a:ln>
              <a:solidFill>
                <a:srgbClr val="FFFFFF"/>
              </a:solidFill>
              <a:latin typeface="Arial"/>
              <a:cs typeface="Arial"/>
            </a:endParaRPr>
          </a:p>
          <a:p>
            <a:pPr eaLnBrk="1" hangingPunct="1">
              <a:defRPr/>
            </a:pPr>
            <a:r>
              <a:rPr lang="en-US" sz="4050" b="1" dirty="0">
                <a:ln w="3175" cmpd="sng">
                  <a:noFill/>
                  <a:prstDash val="solid"/>
                </a:ln>
                <a:noFill/>
                <a:latin typeface="Arial"/>
                <a:cs typeface="Arial"/>
              </a:rPr>
              <a:t>_  </a:t>
            </a:r>
          </a:p>
        </p:txBody>
      </p:sp>
      <p:pic>
        <p:nvPicPr>
          <p:cNvPr id="30723" name="Picture 5" descr="Screen Shot 2014-03-03 at 11.39.58 AM.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914400"/>
            <a:ext cx="6858000" cy="422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280238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5" descr="Screen Shot 2013-06-29 at 2.53.51 PM.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28650" y="3795153"/>
            <a:ext cx="542925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3"/>
          <p:cNvSpPr txBox="1">
            <a:spLocks noChangeArrowheads="1"/>
          </p:cNvSpPr>
          <p:nvPr/>
        </p:nvSpPr>
        <p:spPr>
          <a:xfrm>
            <a:off x="0" y="3523010"/>
            <a:ext cx="6858000" cy="400050"/>
          </a:xfrm>
          <a:prstGeom prst="rect">
            <a:avLst/>
          </a:prstGeom>
        </p:spPr>
        <p:txBody>
          <a:bodyPr lIns="68580" tIns="34290" rIns="68580" bIns="34290">
            <a:normAutofit/>
          </a:bodyPr>
          <a:lstStyle/>
          <a:p>
            <a:pPr algn="ctr">
              <a:spcBef>
                <a:spcPts val="1500"/>
              </a:spcBef>
              <a:buClr>
                <a:srgbClr val="660066"/>
              </a:buClr>
              <a:defRPr/>
            </a:pPr>
            <a:r>
              <a:rPr lang="en-US" sz="2000" u="sng" dirty="0">
                <a:solidFill>
                  <a:schemeClr val="tx1">
                    <a:lumMod val="65000"/>
                    <a:lumOff val="35000"/>
                  </a:schemeClr>
                </a:solidFill>
                <a:ea typeface="+mn-ea"/>
              </a:rPr>
              <a:t>Question and Hypothesis</a:t>
            </a:r>
            <a:endParaRPr lang="en-US" sz="2000" dirty="0">
              <a:solidFill>
                <a:schemeClr val="tx1">
                  <a:lumMod val="65000"/>
                  <a:lumOff val="35000"/>
                </a:schemeClr>
              </a:solidFill>
              <a:ea typeface="+mn-ea"/>
            </a:endParaRPr>
          </a:p>
        </p:txBody>
      </p:sp>
      <p:sp>
        <p:nvSpPr>
          <p:cNvPr id="12" name="Rectangle 3"/>
          <p:cNvSpPr txBox="1">
            <a:spLocks noChangeArrowheads="1"/>
          </p:cNvSpPr>
          <p:nvPr/>
        </p:nvSpPr>
        <p:spPr>
          <a:xfrm>
            <a:off x="1397794" y="1043023"/>
            <a:ext cx="3771900" cy="457200"/>
          </a:xfrm>
          <a:prstGeom prst="rect">
            <a:avLst/>
          </a:prstGeom>
        </p:spPr>
        <p:txBody>
          <a:bodyPr lIns="68580" tIns="34290" rIns="68580" bIns="34290">
            <a:normAutofit/>
          </a:bodyPr>
          <a:lstStyle/>
          <a:p>
            <a:pPr algn="ctr">
              <a:spcBef>
                <a:spcPts val="1500"/>
              </a:spcBef>
              <a:buClr>
                <a:srgbClr val="660066"/>
              </a:buClr>
              <a:defRPr/>
            </a:pPr>
            <a:r>
              <a:rPr lang="en-US" sz="2000" u="sng" dirty="0" smtClean="0">
                <a:solidFill>
                  <a:schemeClr val="tx1">
                    <a:lumMod val="65000"/>
                    <a:lumOff val="35000"/>
                  </a:schemeClr>
                </a:solidFill>
                <a:ea typeface="+mn-ea"/>
              </a:rPr>
              <a:t>Background information</a:t>
            </a:r>
            <a:endParaRPr lang="en-US" sz="2000" u="sng" dirty="0">
              <a:solidFill>
                <a:schemeClr val="tx1">
                  <a:lumMod val="65000"/>
                  <a:lumOff val="35000"/>
                </a:schemeClr>
              </a:solidFill>
              <a:ea typeface="+mn-ea"/>
            </a:endParaRPr>
          </a:p>
          <a:p>
            <a:pPr algn="ctr">
              <a:spcBef>
                <a:spcPts val="1500"/>
              </a:spcBef>
              <a:buClr>
                <a:srgbClr val="660066"/>
              </a:buClr>
              <a:defRPr/>
            </a:pPr>
            <a:endParaRPr lang="en-US" sz="2000" dirty="0">
              <a:solidFill>
                <a:schemeClr val="tx1">
                  <a:lumMod val="65000"/>
                  <a:lumOff val="35000"/>
                </a:schemeClr>
              </a:solidFill>
              <a:ea typeface="+mn-ea"/>
            </a:endParaRPr>
          </a:p>
        </p:txBody>
      </p:sp>
      <p:pic>
        <p:nvPicPr>
          <p:cNvPr id="31751" name="Picture 1" descr="Screen Shot 2013-06-29 at 2.52.09 PM.png"/>
          <p:cNvPicPr>
            <a:picLocks noChangeAspect="1"/>
          </p:cNvPicPr>
          <p:nvPr/>
        </p:nvPicPr>
        <p:blipFill>
          <a:blip r:embed="rId4" cstate="print">
            <a:extLst>
              <a:ext uri="{28A0092B-C50C-407E-A947-70E740481C1C}">
                <a14:useLocalDpi xmlns:a14="http://schemas.microsoft.com/office/drawing/2010/main"/>
              </a:ext>
            </a:extLst>
          </a:blip>
          <a:srcRect t="4729"/>
          <a:stretch>
            <a:fillRect/>
          </a:stretch>
        </p:blipFill>
        <p:spPr bwMode="auto">
          <a:xfrm>
            <a:off x="1459706" y="1381687"/>
            <a:ext cx="3771900" cy="1881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p:nvSpPr>
        <p:spPr>
          <a:xfrm>
            <a:off x="0" y="228600"/>
            <a:ext cx="6858000" cy="685800"/>
          </a:xfrm>
          <a:prstGeom prst="rect">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p>
        </p:txBody>
      </p:sp>
      <p:sp>
        <p:nvSpPr>
          <p:cNvPr id="10" name="Title 1"/>
          <p:cNvSpPr txBox="1">
            <a:spLocks/>
          </p:cNvSpPr>
          <p:nvPr/>
        </p:nvSpPr>
        <p:spPr bwMode="auto">
          <a:xfrm>
            <a:off x="-38695" y="314051"/>
            <a:ext cx="6857999" cy="62865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b="1" dirty="0">
                <a:ln w="3175" cmpd="sng">
                  <a:noFill/>
                  <a:prstDash val="solid"/>
                </a:ln>
                <a:solidFill>
                  <a:srgbClr val="FFFFFF"/>
                </a:solidFill>
                <a:latin typeface="Arial"/>
                <a:cs typeface="Arial"/>
              </a:rPr>
              <a:t> </a:t>
            </a:r>
          </a:p>
          <a:p>
            <a:pPr eaLnBrk="1" hangingPunct="1">
              <a:defRPr/>
            </a:pPr>
            <a:r>
              <a:rPr lang="en-US" sz="3150" b="1" dirty="0" smtClean="0">
                <a:ln w="3175" cmpd="sng">
                  <a:noFill/>
                  <a:prstDash val="solid"/>
                </a:ln>
                <a:solidFill>
                  <a:srgbClr val="FFFFFF"/>
                </a:solidFill>
                <a:latin typeface="Arial"/>
                <a:cs typeface="Arial"/>
              </a:rPr>
              <a:t>Research background</a:t>
            </a:r>
            <a:endParaRPr lang="en-US" sz="3150" b="1" dirty="0">
              <a:ln w="3175" cmpd="sng">
                <a:noFill/>
                <a:prstDash val="solid"/>
              </a:ln>
              <a:solidFill>
                <a:srgbClr val="FFFFFF"/>
              </a:solidFill>
              <a:latin typeface="Arial"/>
              <a:cs typeface="Arial"/>
            </a:endParaRPr>
          </a:p>
          <a:p>
            <a:pPr eaLnBrk="1" hangingPunct="1">
              <a:defRPr/>
            </a:pPr>
            <a:r>
              <a:rPr lang="en-US" sz="4050" b="1" dirty="0">
                <a:ln w="3175" cmpd="sng">
                  <a:noFill/>
                  <a:prstDash val="solid"/>
                </a:ln>
                <a:noFill/>
                <a:latin typeface="Arial"/>
                <a:cs typeface="Arial"/>
              </a:rPr>
              <a:t>_  </a:t>
            </a:r>
          </a:p>
        </p:txBody>
      </p:sp>
    </p:spTree>
    <p:extLst>
      <p:ext uri="{BB962C8B-B14F-4D97-AF65-F5344CB8AC3E}">
        <p14:creationId xmlns:p14="http://schemas.microsoft.com/office/powerpoint/2010/main" val="15523884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5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139304" y="1086466"/>
            <a:ext cx="6585411" cy="4057034"/>
          </a:xfrm>
          <a:prstGeom prst="rect">
            <a:avLst/>
          </a:prstGeom>
        </p:spPr>
        <p:txBody>
          <a:bodyPr lIns="68580" tIns="34290" rIns="68580" bIns="34290">
            <a:normAutofit/>
          </a:bodyPr>
          <a:lstStyle/>
          <a:p>
            <a:pPr marL="428625" indent="-428625">
              <a:spcAft>
                <a:spcPts val="900"/>
              </a:spcAft>
              <a:buFont typeface="Arial"/>
              <a:buChar char="•"/>
            </a:pPr>
            <a:r>
              <a:rPr lang="en-US" sz="2100" dirty="0"/>
              <a:t>Scientists are still overwhelmingly white and male (Pollack 2015).</a:t>
            </a:r>
          </a:p>
          <a:p>
            <a:pPr marL="428625" indent="-428625">
              <a:spcAft>
                <a:spcPts val="900"/>
              </a:spcAft>
              <a:buFont typeface="Arial"/>
              <a:buChar char="•"/>
            </a:pPr>
            <a:r>
              <a:rPr lang="en-US" sz="2100" dirty="0"/>
              <a:t>Ethnic minority students are more likely to see themselves as scientists if they are exposed to role models that they can identify with (Price 2010).</a:t>
            </a:r>
          </a:p>
          <a:p>
            <a:pPr marL="428625" indent="-428625">
              <a:spcAft>
                <a:spcPts val="900"/>
              </a:spcAft>
              <a:buFont typeface="Arial"/>
              <a:buChar char="•"/>
            </a:pPr>
            <a:r>
              <a:rPr lang="en-US" sz="2100" dirty="0"/>
              <a:t>Overcome scientist                                    stereotypes.</a:t>
            </a:r>
          </a:p>
        </p:txBody>
      </p:sp>
      <p:pic>
        <p:nvPicPr>
          <p:cNvPr id="5" name="Picture 4" descr="IMG_289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67633" y="3198190"/>
            <a:ext cx="3690367" cy="19453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p:cNvSpPr/>
          <p:nvPr/>
        </p:nvSpPr>
        <p:spPr>
          <a:xfrm>
            <a:off x="0" y="228600"/>
            <a:ext cx="6858000" cy="685800"/>
          </a:xfrm>
          <a:prstGeom prst="rect">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p>
        </p:txBody>
      </p:sp>
      <p:sp>
        <p:nvSpPr>
          <p:cNvPr id="10" name="Title 1"/>
          <p:cNvSpPr txBox="1">
            <a:spLocks/>
          </p:cNvSpPr>
          <p:nvPr/>
        </p:nvSpPr>
        <p:spPr bwMode="auto">
          <a:xfrm>
            <a:off x="-38695" y="314051"/>
            <a:ext cx="6857999" cy="62865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b="1" dirty="0">
                <a:ln w="3175" cmpd="sng">
                  <a:noFill/>
                  <a:prstDash val="solid"/>
                </a:ln>
                <a:solidFill>
                  <a:srgbClr val="FFFFFF"/>
                </a:solidFill>
                <a:latin typeface="Arial"/>
                <a:cs typeface="Arial"/>
              </a:rPr>
              <a:t> </a:t>
            </a:r>
          </a:p>
          <a:p>
            <a:pPr eaLnBrk="1" hangingPunct="1">
              <a:defRPr/>
            </a:pPr>
            <a:r>
              <a:rPr lang="en-US" sz="3150" b="1" dirty="0" smtClean="0">
                <a:ln w="3175" cmpd="sng">
                  <a:noFill/>
                  <a:prstDash val="solid"/>
                </a:ln>
                <a:solidFill>
                  <a:srgbClr val="FFFFFF"/>
                </a:solidFill>
                <a:latin typeface="Arial"/>
                <a:cs typeface="Arial"/>
              </a:rPr>
              <a:t>Research background</a:t>
            </a:r>
            <a:endParaRPr lang="en-US" sz="3150" b="1" dirty="0">
              <a:ln w="3175" cmpd="sng">
                <a:noFill/>
                <a:prstDash val="solid"/>
              </a:ln>
              <a:solidFill>
                <a:srgbClr val="FFFFFF"/>
              </a:solidFill>
              <a:latin typeface="Arial"/>
              <a:cs typeface="Arial"/>
            </a:endParaRPr>
          </a:p>
          <a:p>
            <a:pPr eaLnBrk="1" hangingPunct="1">
              <a:defRPr/>
            </a:pPr>
            <a:r>
              <a:rPr lang="en-US" sz="4050" b="1" dirty="0">
                <a:ln w="3175" cmpd="sng">
                  <a:noFill/>
                  <a:prstDash val="solid"/>
                </a:ln>
                <a:noFill/>
                <a:latin typeface="Arial"/>
                <a:cs typeface="Arial"/>
              </a:rPr>
              <a:t>_  </a:t>
            </a:r>
          </a:p>
        </p:txBody>
      </p:sp>
    </p:spTree>
    <p:extLst>
      <p:ext uri="{BB962C8B-B14F-4D97-AF65-F5344CB8AC3E}">
        <p14:creationId xmlns:p14="http://schemas.microsoft.com/office/powerpoint/2010/main" val="30533454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lison Coring Callitris.JPG.jpe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77521" y="0"/>
            <a:ext cx="1607443" cy="2143257"/>
          </a:xfrm>
          <a:prstGeom prst="rect">
            <a:avLst/>
          </a:prstGeom>
          <a:noFill/>
          <a:ln w="12700">
            <a:solidFill>
              <a:schemeClr val="tx1"/>
            </a:solidFill>
            <a:miter lim="800000"/>
            <a:headEnd/>
            <a:tailEnd/>
          </a:ln>
        </p:spPr>
      </p:pic>
      <p:pic>
        <p:nvPicPr>
          <p:cNvPr id="6" name="Picture 4" descr="IMG_1621.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418232" y="0"/>
            <a:ext cx="1859290" cy="1615280"/>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5" name="Picture 3" descr="IMG_1559.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1866639" cy="1615280"/>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1" name="Picture 10" descr="ArnoIneAndArno_5.22_5.23.10_David 119.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3258343"/>
            <a:ext cx="2513543" cy="1885157"/>
          </a:xfrm>
          <a:prstGeom prst="rect">
            <a:avLst/>
          </a:prstGeom>
          <a:noFill/>
          <a:ln w="12700">
            <a:solidFill>
              <a:schemeClr val="tx1"/>
            </a:solidFill>
            <a:miter lim="800000"/>
            <a:headEnd/>
            <a:tailEnd/>
          </a:ln>
        </p:spPr>
      </p:pic>
      <p:pic>
        <p:nvPicPr>
          <p:cNvPr id="12" name="Picture 11" descr="waders.jp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787634" y="1"/>
            <a:ext cx="2070366" cy="3265016"/>
          </a:xfrm>
          <a:prstGeom prst="rect">
            <a:avLst/>
          </a:prstGeom>
          <a:noFill/>
          <a:ln w="12700">
            <a:solidFill>
              <a:schemeClr val="tx1"/>
            </a:solidFill>
            <a:miter lim="800000"/>
            <a:headEnd/>
            <a:tailEnd/>
          </a:ln>
        </p:spPr>
      </p:pic>
      <p:pic>
        <p:nvPicPr>
          <p:cNvPr id="15" name="Picture 14" descr="Hilborn chinook chignik04.jp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271026" y="3265016"/>
            <a:ext cx="2504645" cy="1878484"/>
          </a:xfrm>
          <a:prstGeom prst="rect">
            <a:avLst/>
          </a:prstGeom>
          <a:noFill/>
          <a:ln w="12700">
            <a:solidFill>
              <a:schemeClr val="tx1"/>
            </a:solidFill>
            <a:miter lim="800000"/>
            <a:headEnd/>
            <a:tailEnd/>
          </a:ln>
        </p:spPr>
      </p:pic>
      <p:pic>
        <p:nvPicPr>
          <p:cNvPr id="9" name="Picture 8" descr="skyecacao.png"/>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866639" y="1615279"/>
            <a:ext cx="1410882" cy="1643063"/>
          </a:xfrm>
          <a:prstGeom prst="rect">
            <a:avLst/>
          </a:prstGeom>
          <a:noFill/>
          <a:ln w="12700">
            <a:solidFill>
              <a:schemeClr val="tx1"/>
            </a:solidFill>
            <a:miter lim="800000"/>
            <a:headEnd/>
            <a:tailEnd/>
          </a:ln>
        </p:spPr>
      </p:pic>
      <p:pic>
        <p:nvPicPr>
          <p:cNvPr id="14" name="Picture 13" descr="Everett Miller.jp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277522" y="2125758"/>
            <a:ext cx="1510112" cy="1132584"/>
          </a:xfrm>
          <a:prstGeom prst="rect">
            <a:avLst/>
          </a:prstGeom>
          <a:noFill/>
          <a:ln w="12700">
            <a:solidFill>
              <a:schemeClr val="tx1"/>
            </a:solidFill>
            <a:miter lim="800000"/>
            <a:headEnd/>
            <a:tailEnd/>
          </a:ln>
        </p:spPr>
      </p:pic>
      <p:pic>
        <p:nvPicPr>
          <p:cNvPr id="17" name="Picture 16" descr="JamesMorris.JPG"/>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1" y="1615279"/>
            <a:ext cx="1901784" cy="1649737"/>
          </a:xfrm>
          <a:prstGeom prst="rect">
            <a:avLst/>
          </a:prstGeom>
          <a:noFill/>
          <a:ln w="12700">
            <a:solidFill>
              <a:schemeClr val="tx1"/>
            </a:solidFill>
            <a:miter lim="800000"/>
            <a:headEnd/>
            <a:tailEnd/>
          </a:ln>
        </p:spPr>
      </p:pic>
      <p:pic>
        <p:nvPicPr>
          <p:cNvPr id="18" name="Picture 17" descr="Herp Sampling.jpg"/>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4787634" y="2796587"/>
            <a:ext cx="2070366" cy="2346913"/>
          </a:xfrm>
          <a:prstGeom prst="rect">
            <a:avLst/>
          </a:prstGeom>
          <a:noFill/>
          <a:ln w="12700">
            <a:solidFill>
              <a:schemeClr val="tx1"/>
            </a:solidFill>
            <a:miter lim="800000"/>
            <a:headEnd/>
            <a:tailEnd/>
          </a:ln>
        </p:spPr>
      </p:pic>
    </p:spTree>
    <p:extLst>
      <p:ext uri="{BB962C8B-B14F-4D97-AF65-F5344CB8AC3E}">
        <p14:creationId xmlns:p14="http://schemas.microsoft.com/office/powerpoint/2010/main" val="6030830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1"/>
          <p:cNvPicPr>
            <a:picLocks noChangeAspect="1"/>
          </p:cNvPicPr>
          <p:nvPr/>
        </p:nvPicPr>
        <p:blipFill>
          <a:blip r:embed="rId3" cstate="print">
            <a:extLst>
              <a:ext uri="{28A0092B-C50C-407E-A947-70E740481C1C}">
                <a14:useLocalDpi xmlns:a14="http://schemas.microsoft.com/office/drawing/2010/main"/>
              </a:ext>
            </a:extLst>
          </a:blip>
          <a:srcRect l="21481" r="21678"/>
          <a:stretch>
            <a:fillRect/>
          </a:stretch>
        </p:blipFill>
        <p:spPr bwMode="auto">
          <a:xfrm>
            <a:off x="171450" y="1170420"/>
            <a:ext cx="6618685" cy="171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3"/>
          <p:cNvSpPr txBox="1">
            <a:spLocks noChangeArrowheads="1"/>
          </p:cNvSpPr>
          <p:nvPr/>
        </p:nvSpPr>
        <p:spPr>
          <a:xfrm>
            <a:off x="21771" y="3044804"/>
            <a:ext cx="6618685" cy="625928"/>
          </a:xfrm>
          <a:prstGeom prst="rect">
            <a:avLst/>
          </a:prstGeom>
        </p:spPr>
        <p:txBody>
          <a:bodyPr lIns="68580" tIns="34290" rIns="68580" bIns="34290">
            <a:normAutofit/>
          </a:bodyPr>
          <a:lstStyle/>
          <a:p>
            <a:pPr marL="600075" lvl="1" indent="-257175">
              <a:spcBef>
                <a:spcPts val="1500"/>
              </a:spcBef>
              <a:buClr>
                <a:schemeClr val="accent1"/>
              </a:buClr>
              <a:buFont typeface="Wingdings 2" pitchFamily="18" charset="2"/>
              <a:buChar char=""/>
              <a:defRPr/>
            </a:pPr>
            <a:r>
              <a:rPr lang="en-US" sz="1700" dirty="0">
                <a:ea typeface="+mn-ea"/>
              </a:rPr>
              <a:t>These correspond with Flesch-Kincaid readability statistics and science content standards</a:t>
            </a:r>
          </a:p>
        </p:txBody>
      </p:sp>
      <p:sp>
        <p:nvSpPr>
          <p:cNvPr id="7" name="Rectangle 6"/>
          <p:cNvSpPr/>
          <p:nvPr/>
        </p:nvSpPr>
        <p:spPr>
          <a:xfrm>
            <a:off x="0" y="228600"/>
            <a:ext cx="6858000" cy="685800"/>
          </a:xfrm>
          <a:prstGeom prst="rect">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p>
        </p:txBody>
      </p:sp>
      <p:sp>
        <p:nvSpPr>
          <p:cNvPr id="8" name="Title 1"/>
          <p:cNvSpPr txBox="1">
            <a:spLocks/>
          </p:cNvSpPr>
          <p:nvPr/>
        </p:nvSpPr>
        <p:spPr bwMode="auto">
          <a:xfrm>
            <a:off x="-38695" y="314051"/>
            <a:ext cx="6857999" cy="62865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b="1" dirty="0">
                <a:ln w="3175" cmpd="sng">
                  <a:noFill/>
                  <a:prstDash val="solid"/>
                </a:ln>
                <a:solidFill>
                  <a:srgbClr val="FFFFFF"/>
                </a:solidFill>
                <a:latin typeface="Arial"/>
                <a:cs typeface="Arial"/>
              </a:rPr>
              <a:t> </a:t>
            </a:r>
          </a:p>
          <a:p>
            <a:pPr eaLnBrk="1" hangingPunct="1">
              <a:defRPr/>
            </a:pPr>
            <a:r>
              <a:rPr lang="en-US" sz="3150" b="1" dirty="0" smtClean="0">
                <a:ln w="3175" cmpd="sng">
                  <a:noFill/>
                  <a:prstDash val="solid"/>
                </a:ln>
                <a:solidFill>
                  <a:srgbClr val="FFFFFF"/>
                </a:solidFill>
                <a:latin typeface="Arial"/>
                <a:cs typeface="Arial"/>
              </a:rPr>
              <a:t>Content levels</a:t>
            </a:r>
            <a:endParaRPr lang="en-US" sz="3150" b="1" dirty="0">
              <a:ln w="3175" cmpd="sng">
                <a:noFill/>
                <a:prstDash val="solid"/>
              </a:ln>
              <a:solidFill>
                <a:srgbClr val="FFFFFF"/>
              </a:solidFill>
              <a:latin typeface="Arial"/>
              <a:cs typeface="Arial"/>
            </a:endParaRPr>
          </a:p>
          <a:p>
            <a:pPr eaLnBrk="1" hangingPunct="1">
              <a:defRPr/>
            </a:pPr>
            <a:r>
              <a:rPr lang="en-US" sz="4050" b="1" dirty="0">
                <a:ln w="3175" cmpd="sng">
                  <a:noFill/>
                  <a:prstDash val="solid"/>
                </a:ln>
                <a:noFill/>
                <a:latin typeface="Arial"/>
                <a:cs typeface="Arial"/>
              </a:rPr>
              <a:t>_  </a:t>
            </a:r>
          </a:p>
        </p:txBody>
      </p:sp>
    </p:spTree>
    <p:extLst>
      <p:ext uri="{BB962C8B-B14F-4D97-AF65-F5344CB8AC3E}">
        <p14:creationId xmlns:p14="http://schemas.microsoft.com/office/powerpoint/2010/main" val="13068371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28600"/>
            <a:ext cx="6858000" cy="685800"/>
          </a:xfrm>
          <a:prstGeom prst="rect">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p>
        </p:txBody>
      </p:sp>
      <p:sp>
        <p:nvSpPr>
          <p:cNvPr id="7" name="Title 1"/>
          <p:cNvSpPr txBox="1">
            <a:spLocks/>
          </p:cNvSpPr>
          <p:nvPr/>
        </p:nvSpPr>
        <p:spPr bwMode="auto">
          <a:xfrm>
            <a:off x="-38695" y="314051"/>
            <a:ext cx="6857999" cy="62865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b="1" dirty="0">
                <a:ln w="3175" cmpd="sng">
                  <a:noFill/>
                  <a:prstDash val="solid"/>
                </a:ln>
                <a:solidFill>
                  <a:srgbClr val="FFFFFF"/>
                </a:solidFill>
                <a:latin typeface="Arial"/>
                <a:cs typeface="Arial"/>
              </a:rPr>
              <a:t> </a:t>
            </a:r>
          </a:p>
          <a:p>
            <a:pPr eaLnBrk="1" hangingPunct="1">
              <a:defRPr/>
            </a:pPr>
            <a:r>
              <a:rPr lang="en-US" sz="3150" b="1" dirty="0" smtClean="0">
                <a:ln w="3175" cmpd="sng">
                  <a:noFill/>
                  <a:prstDash val="solid"/>
                </a:ln>
                <a:solidFill>
                  <a:srgbClr val="FFFFFF"/>
                </a:solidFill>
                <a:latin typeface="Arial"/>
                <a:cs typeface="Arial"/>
              </a:rPr>
              <a:t>Data and </a:t>
            </a:r>
            <a:r>
              <a:rPr lang="en-US" sz="3150" b="1" dirty="0">
                <a:ln w="3175" cmpd="sng">
                  <a:noFill/>
                  <a:prstDash val="solid"/>
                </a:ln>
                <a:solidFill>
                  <a:srgbClr val="FFFFFF"/>
                </a:solidFill>
                <a:latin typeface="Arial"/>
                <a:cs typeface="Arial"/>
              </a:rPr>
              <a:t>d</a:t>
            </a:r>
            <a:r>
              <a:rPr lang="en-US" sz="3150" b="1" dirty="0" smtClean="0">
                <a:ln w="3175" cmpd="sng">
                  <a:noFill/>
                  <a:prstDash val="solid"/>
                </a:ln>
                <a:solidFill>
                  <a:srgbClr val="FFFFFF"/>
                </a:solidFill>
                <a:latin typeface="Arial"/>
                <a:cs typeface="Arial"/>
              </a:rPr>
              <a:t>ata visualization</a:t>
            </a:r>
            <a:endParaRPr lang="en-US" sz="3150" b="1" dirty="0">
              <a:ln w="3175" cmpd="sng">
                <a:noFill/>
                <a:prstDash val="solid"/>
              </a:ln>
              <a:solidFill>
                <a:srgbClr val="FFFFFF"/>
              </a:solidFill>
              <a:latin typeface="Arial"/>
              <a:cs typeface="Arial"/>
            </a:endParaRPr>
          </a:p>
          <a:p>
            <a:pPr eaLnBrk="1" hangingPunct="1">
              <a:defRPr/>
            </a:pPr>
            <a:r>
              <a:rPr lang="en-US" sz="4050" b="1" dirty="0">
                <a:ln w="3175" cmpd="sng">
                  <a:noFill/>
                  <a:prstDash val="solid"/>
                </a:ln>
                <a:noFill/>
                <a:latin typeface="Arial"/>
                <a:cs typeface="Arial"/>
              </a:rPr>
              <a:t>_  </a:t>
            </a:r>
          </a:p>
        </p:txBody>
      </p:sp>
      <p:pic>
        <p:nvPicPr>
          <p:cNvPr id="8" name="Picture 7"/>
          <p:cNvPicPr/>
          <p:nvPr/>
        </p:nvPicPr>
        <p:blipFill>
          <a:blip r:embed="rId3">
            <a:extLst>
              <a:ext uri="{28A0092B-C50C-407E-A947-70E740481C1C}">
                <a14:useLocalDpi xmlns:a14="http://schemas.microsoft.com/office/drawing/2010/main"/>
              </a:ext>
            </a:extLst>
          </a:blip>
          <a:srcRect/>
          <a:stretch>
            <a:fillRect/>
          </a:stretch>
        </p:blipFill>
        <p:spPr bwMode="auto">
          <a:xfrm>
            <a:off x="254003" y="1529914"/>
            <a:ext cx="2867095" cy="2647621"/>
          </a:xfrm>
          <a:prstGeom prst="rect">
            <a:avLst/>
          </a:prstGeom>
          <a:noFill/>
          <a:ln>
            <a:noFill/>
          </a:ln>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a:ext>
            </a:extLst>
          </a:blip>
          <a:srcRect b="3622"/>
          <a:stretch/>
        </p:blipFill>
        <p:spPr bwMode="auto">
          <a:xfrm>
            <a:off x="3305679" y="1193579"/>
            <a:ext cx="3261639" cy="3473631"/>
          </a:xfrm>
          <a:prstGeom prst="rect">
            <a:avLst/>
          </a:prstGeom>
          <a:noFill/>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val="33249178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
          <p:cNvPicPr>
            <a:picLocks noChangeAspect="1"/>
          </p:cNvPicPr>
          <p:nvPr/>
        </p:nvPicPr>
        <p:blipFill>
          <a:blip r:embed="rId3" cstate="print">
            <a:extLst>
              <a:ext uri="{28A0092B-C50C-407E-A947-70E740481C1C}">
                <a14:useLocalDpi xmlns:a14="http://schemas.microsoft.com/office/drawing/2010/main"/>
              </a:ext>
            </a:extLst>
          </a:blip>
          <a:srcRect l="20583" r="20706"/>
          <a:stretch>
            <a:fillRect/>
          </a:stretch>
        </p:blipFill>
        <p:spPr bwMode="auto">
          <a:xfrm>
            <a:off x="339328" y="1148977"/>
            <a:ext cx="6518672" cy="2228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3"/>
          <p:cNvSpPr txBox="1">
            <a:spLocks noChangeArrowheads="1"/>
          </p:cNvSpPr>
          <p:nvPr/>
        </p:nvSpPr>
        <p:spPr>
          <a:xfrm>
            <a:off x="125016" y="3310160"/>
            <a:ext cx="6618685" cy="1077224"/>
          </a:xfrm>
          <a:prstGeom prst="rect">
            <a:avLst/>
          </a:prstGeom>
        </p:spPr>
        <p:txBody>
          <a:bodyPr lIns="68580" tIns="34290" rIns="68580" bIns="34290">
            <a:normAutofit/>
          </a:bodyPr>
          <a:lstStyle/>
          <a:p>
            <a:pPr marL="600075" lvl="1" indent="-257175">
              <a:spcBef>
                <a:spcPts val="1500"/>
              </a:spcBef>
              <a:buClr>
                <a:schemeClr val="accent1"/>
              </a:buClr>
              <a:buFont typeface="Wingdings 2" pitchFamily="18" charset="2"/>
              <a:buChar char=""/>
              <a:defRPr/>
            </a:pPr>
            <a:r>
              <a:rPr lang="en-US" sz="1700" dirty="0">
                <a:ea typeface="+mn-ea"/>
              </a:rPr>
              <a:t>Each activity is provided in each level (</a:t>
            </a:r>
            <a:r>
              <a:rPr lang="en-US" sz="1700" dirty="0"/>
              <a:t>A-C</a:t>
            </a:r>
            <a:r>
              <a:rPr lang="en-US" sz="1700" dirty="0" smtClean="0"/>
              <a:t>)</a:t>
            </a:r>
            <a:endParaRPr lang="en-US" sz="1700" dirty="0"/>
          </a:p>
        </p:txBody>
      </p:sp>
      <p:sp>
        <p:nvSpPr>
          <p:cNvPr id="7" name="Rectangle 6"/>
          <p:cNvSpPr/>
          <p:nvPr/>
        </p:nvSpPr>
        <p:spPr>
          <a:xfrm>
            <a:off x="0" y="228600"/>
            <a:ext cx="6858000" cy="685800"/>
          </a:xfrm>
          <a:prstGeom prst="rect">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p>
        </p:txBody>
      </p:sp>
      <p:sp>
        <p:nvSpPr>
          <p:cNvPr id="8" name="Title 1"/>
          <p:cNvSpPr txBox="1">
            <a:spLocks/>
          </p:cNvSpPr>
          <p:nvPr/>
        </p:nvSpPr>
        <p:spPr bwMode="auto">
          <a:xfrm>
            <a:off x="-38695" y="314051"/>
            <a:ext cx="6857999" cy="62865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b="1" dirty="0">
                <a:ln w="3175" cmpd="sng">
                  <a:noFill/>
                  <a:prstDash val="solid"/>
                </a:ln>
                <a:solidFill>
                  <a:srgbClr val="FFFFFF"/>
                </a:solidFill>
                <a:latin typeface="Arial"/>
                <a:cs typeface="Arial"/>
              </a:rPr>
              <a:t> </a:t>
            </a:r>
          </a:p>
          <a:p>
            <a:pPr eaLnBrk="1" hangingPunct="1">
              <a:defRPr/>
            </a:pPr>
            <a:r>
              <a:rPr lang="en-US" sz="3150" b="1" dirty="0" smtClean="0">
                <a:ln w="3175" cmpd="sng">
                  <a:noFill/>
                  <a:prstDash val="solid"/>
                </a:ln>
                <a:solidFill>
                  <a:srgbClr val="FFFFFF"/>
                </a:solidFill>
                <a:latin typeface="Arial"/>
                <a:cs typeface="Arial"/>
              </a:rPr>
              <a:t>Graphing levels</a:t>
            </a:r>
            <a:endParaRPr lang="en-US" sz="3150" b="1" dirty="0">
              <a:ln w="3175" cmpd="sng">
                <a:noFill/>
                <a:prstDash val="solid"/>
              </a:ln>
              <a:solidFill>
                <a:srgbClr val="FFFFFF"/>
              </a:solidFill>
              <a:latin typeface="Arial"/>
              <a:cs typeface="Arial"/>
            </a:endParaRPr>
          </a:p>
          <a:p>
            <a:pPr eaLnBrk="1" hangingPunct="1">
              <a:defRPr/>
            </a:pPr>
            <a:r>
              <a:rPr lang="en-US" sz="4050" b="1" dirty="0">
                <a:ln w="3175" cmpd="sng">
                  <a:noFill/>
                  <a:prstDash val="solid"/>
                </a:ln>
                <a:noFill/>
                <a:latin typeface="Arial"/>
                <a:cs typeface="Arial"/>
              </a:rPr>
              <a:t>_  </a:t>
            </a:r>
          </a:p>
        </p:txBody>
      </p:sp>
    </p:spTree>
    <p:extLst>
      <p:ext uri="{BB962C8B-B14F-4D97-AF65-F5344CB8AC3E}">
        <p14:creationId xmlns:p14="http://schemas.microsoft.com/office/powerpoint/2010/main" val="4470646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1"/>
          <p:cNvPicPr>
            <a:picLocks noChangeAspect="1"/>
          </p:cNvPicPr>
          <p:nvPr/>
        </p:nvPicPr>
        <p:blipFill>
          <a:blip r:embed="rId3" cstate="print">
            <a:extLst>
              <a:ext uri="{28A0092B-C50C-407E-A947-70E740481C1C}">
                <a14:useLocalDpi xmlns:a14="http://schemas.microsoft.com/office/drawing/2010/main"/>
              </a:ext>
            </a:extLst>
          </a:blip>
          <a:srcRect l="21481" r="21678"/>
          <a:stretch>
            <a:fillRect/>
          </a:stretch>
        </p:blipFill>
        <p:spPr bwMode="auto">
          <a:xfrm>
            <a:off x="130075" y="1143106"/>
            <a:ext cx="6618685" cy="171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p:cNvSpPr/>
          <p:nvPr/>
        </p:nvSpPr>
        <p:spPr>
          <a:xfrm>
            <a:off x="0" y="228600"/>
            <a:ext cx="6858000" cy="685800"/>
          </a:xfrm>
          <a:prstGeom prst="rect">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p>
        </p:txBody>
      </p:sp>
      <p:sp>
        <p:nvSpPr>
          <p:cNvPr id="8" name="Title 1"/>
          <p:cNvSpPr txBox="1">
            <a:spLocks/>
          </p:cNvSpPr>
          <p:nvPr/>
        </p:nvSpPr>
        <p:spPr bwMode="auto">
          <a:xfrm>
            <a:off x="-38695" y="314051"/>
            <a:ext cx="6857999" cy="62865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b="1" dirty="0">
                <a:ln w="3175" cmpd="sng">
                  <a:noFill/>
                  <a:prstDash val="solid"/>
                </a:ln>
                <a:solidFill>
                  <a:srgbClr val="FFFFFF"/>
                </a:solidFill>
                <a:latin typeface="Arial"/>
                <a:cs typeface="Arial"/>
              </a:rPr>
              <a:t> </a:t>
            </a:r>
          </a:p>
          <a:p>
            <a:pPr eaLnBrk="1" hangingPunct="1">
              <a:defRPr/>
            </a:pPr>
            <a:r>
              <a:rPr lang="en-US" sz="2800" b="1" dirty="0" smtClean="0">
                <a:ln w="3175" cmpd="sng">
                  <a:noFill/>
                  <a:prstDash val="solid"/>
                </a:ln>
                <a:solidFill>
                  <a:srgbClr val="FFFFFF"/>
                </a:solidFill>
                <a:latin typeface="Arial"/>
                <a:cs typeface="Arial"/>
              </a:rPr>
              <a:t>Scaffolding &amp; Differentiated Instruction</a:t>
            </a:r>
            <a:endParaRPr lang="en-US" sz="2800" b="1" dirty="0">
              <a:ln w="3175" cmpd="sng">
                <a:noFill/>
                <a:prstDash val="solid"/>
              </a:ln>
              <a:solidFill>
                <a:srgbClr val="FFFFFF"/>
              </a:solidFill>
              <a:latin typeface="Arial"/>
              <a:cs typeface="Arial"/>
            </a:endParaRPr>
          </a:p>
          <a:p>
            <a:pPr eaLnBrk="1" hangingPunct="1">
              <a:defRPr/>
            </a:pPr>
            <a:r>
              <a:rPr lang="en-US" sz="4050" b="1" dirty="0">
                <a:ln w="3175" cmpd="sng">
                  <a:noFill/>
                  <a:prstDash val="solid"/>
                </a:ln>
                <a:noFill/>
                <a:latin typeface="Arial"/>
                <a:cs typeface="Arial"/>
              </a:rPr>
              <a:t>_  </a:t>
            </a:r>
          </a:p>
        </p:txBody>
      </p:sp>
      <p:pic>
        <p:nvPicPr>
          <p:cNvPr id="9" name="Picture 2"/>
          <p:cNvPicPr>
            <a:picLocks noChangeAspect="1"/>
          </p:cNvPicPr>
          <p:nvPr/>
        </p:nvPicPr>
        <p:blipFill>
          <a:blip r:embed="rId4" cstate="print">
            <a:extLst>
              <a:ext uri="{28A0092B-C50C-407E-A947-70E740481C1C}">
                <a14:useLocalDpi xmlns:a14="http://schemas.microsoft.com/office/drawing/2010/main"/>
              </a:ext>
            </a:extLst>
          </a:blip>
          <a:srcRect l="20583" r="20706"/>
          <a:stretch>
            <a:fillRect/>
          </a:stretch>
        </p:blipFill>
        <p:spPr bwMode="auto">
          <a:xfrm>
            <a:off x="-1" y="2826961"/>
            <a:ext cx="6883423" cy="23535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794250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7-07-08 at 2.04.50 PM.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6858000" cy="3891453"/>
          </a:xfrm>
          <a:prstGeom prst="rect">
            <a:avLst/>
          </a:prstGeom>
          <a:ln w="57150" cmpd="sng">
            <a:solidFill>
              <a:schemeClr val="tx1"/>
            </a:solidFill>
          </a:ln>
          <a:effectLst/>
        </p:spPr>
      </p:pic>
      <p:pic>
        <p:nvPicPr>
          <p:cNvPr id="5" name="Picture 4" descr="Screen Shot 2017-07-08 at 2.05.19 PM.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037918"/>
            <a:ext cx="6858000" cy="4105582"/>
          </a:xfrm>
          <a:prstGeom prst="rect">
            <a:avLst/>
          </a:prstGeom>
          <a:ln w="57150" cmpd="sng">
            <a:solidFill>
              <a:schemeClr val="tx1"/>
            </a:solidFill>
          </a:ln>
          <a:effectLst/>
        </p:spPr>
      </p:pic>
    </p:spTree>
    <p:extLst>
      <p:ext uri="{BB962C8B-B14F-4D97-AF65-F5344CB8AC3E}">
        <p14:creationId xmlns:p14="http://schemas.microsoft.com/office/powerpoint/2010/main" val="476658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9495" y="1074340"/>
            <a:ext cx="6425788" cy="3270126"/>
          </a:xfrm>
          <a:prstGeom prst="rect">
            <a:avLst/>
          </a:prstGeom>
          <a:noFill/>
        </p:spPr>
        <p:txBody>
          <a:bodyPr wrap="square" lIns="68580" tIns="34290" rIns="68580" bIns="34290" rtlCol="0">
            <a:spAutoFit/>
          </a:bodyPr>
          <a:lstStyle/>
          <a:p>
            <a:r>
              <a:rPr lang="en-US" sz="1600" i="1" u="sng" dirty="0"/>
              <a:t>Interpret the data:</a:t>
            </a:r>
            <a:r>
              <a:rPr lang="en-US" sz="1600" dirty="0"/>
              <a:t> </a:t>
            </a:r>
          </a:p>
          <a:p>
            <a:r>
              <a:rPr lang="en-US" sz="1600" dirty="0"/>
              <a:t>  </a:t>
            </a:r>
          </a:p>
          <a:p>
            <a:r>
              <a:rPr lang="en-US" sz="1600" dirty="0"/>
              <a:t>Make a claim that answers the scientific question</a:t>
            </a:r>
            <a:r>
              <a:rPr lang="en-US" sz="1600" dirty="0" smtClean="0"/>
              <a:t>.</a:t>
            </a:r>
          </a:p>
          <a:p>
            <a:endParaRPr lang="en-US" sz="1600" dirty="0"/>
          </a:p>
          <a:p>
            <a:r>
              <a:rPr lang="en-US" sz="1600" dirty="0"/>
              <a:t>What evidence was used to write your claim? Reference specific parts of the table or graph</a:t>
            </a:r>
            <a:r>
              <a:rPr lang="en-US" sz="1600" dirty="0" smtClean="0"/>
              <a:t>.</a:t>
            </a:r>
          </a:p>
          <a:p>
            <a:endParaRPr lang="en-US" sz="1600" dirty="0"/>
          </a:p>
          <a:p>
            <a:r>
              <a:rPr lang="en-US" sz="1600" dirty="0"/>
              <a:t>Explain your reasoning and why the evidence supports your claim. Connect the data back to what you learned about the threats facing tuatara populations. </a:t>
            </a:r>
            <a:endParaRPr lang="en-US" sz="1600" dirty="0" smtClean="0"/>
          </a:p>
          <a:p>
            <a:endParaRPr lang="en-US" sz="1600" dirty="0"/>
          </a:p>
          <a:p>
            <a:r>
              <a:rPr lang="en-US" sz="1600" dirty="0"/>
              <a:t>Did the data support Kristine’s hypothesis?  Use evidence to explain why or why not.  If you feel the data were inconclusive, explain why.</a:t>
            </a:r>
          </a:p>
        </p:txBody>
      </p:sp>
      <p:sp>
        <p:nvSpPr>
          <p:cNvPr id="6" name="Rectangle 5"/>
          <p:cNvSpPr/>
          <p:nvPr/>
        </p:nvSpPr>
        <p:spPr>
          <a:xfrm>
            <a:off x="0" y="228600"/>
            <a:ext cx="6858000" cy="685800"/>
          </a:xfrm>
          <a:prstGeom prst="rect">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p>
        </p:txBody>
      </p:sp>
      <p:sp>
        <p:nvSpPr>
          <p:cNvPr id="7" name="Title 1"/>
          <p:cNvSpPr txBox="1">
            <a:spLocks/>
          </p:cNvSpPr>
          <p:nvPr/>
        </p:nvSpPr>
        <p:spPr bwMode="auto">
          <a:xfrm>
            <a:off x="-38695" y="314051"/>
            <a:ext cx="6857999" cy="62865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b="1" dirty="0">
                <a:ln w="3175" cmpd="sng">
                  <a:noFill/>
                  <a:prstDash val="solid"/>
                </a:ln>
                <a:solidFill>
                  <a:srgbClr val="FFFFFF"/>
                </a:solidFill>
                <a:latin typeface="Arial"/>
                <a:cs typeface="Arial"/>
              </a:rPr>
              <a:t> </a:t>
            </a:r>
          </a:p>
          <a:p>
            <a:pPr eaLnBrk="1" hangingPunct="1">
              <a:defRPr/>
            </a:pPr>
            <a:r>
              <a:rPr lang="en-US" sz="3150" b="1" dirty="0" smtClean="0">
                <a:ln w="3175" cmpd="sng">
                  <a:noFill/>
                  <a:prstDash val="solid"/>
                </a:ln>
                <a:solidFill>
                  <a:srgbClr val="FFFFFF"/>
                </a:solidFill>
                <a:latin typeface="Arial"/>
                <a:cs typeface="Arial"/>
              </a:rPr>
              <a:t>Constructing explanations</a:t>
            </a:r>
            <a:endParaRPr lang="en-US" sz="3150" b="1" dirty="0">
              <a:ln w="3175" cmpd="sng">
                <a:noFill/>
                <a:prstDash val="solid"/>
              </a:ln>
              <a:solidFill>
                <a:srgbClr val="FFFFFF"/>
              </a:solidFill>
              <a:latin typeface="Arial"/>
              <a:cs typeface="Arial"/>
            </a:endParaRPr>
          </a:p>
          <a:p>
            <a:pPr eaLnBrk="1" hangingPunct="1">
              <a:defRPr/>
            </a:pPr>
            <a:r>
              <a:rPr lang="en-US" sz="4050" b="1" dirty="0">
                <a:ln w="3175" cmpd="sng">
                  <a:noFill/>
                  <a:prstDash val="solid"/>
                </a:ln>
                <a:noFill/>
                <a:latin typeface="Arial"/>
                <a:cs typeface="Arial"/>
              </a:rPr>
              <a:t>_  </a:t>
            </a:r>
          </a:p>
        </p:txBody>
      </p:sp>
    </p:spTree>
    <p:extLst>
      <p:ext uri="{BB962C8B-B14F-4D97-AF65-F5344CB8AC3E}">
        <p14:creationId xmlns:p14="http://schemas.microsoft.com/office/powerpoint/2010/main" val="3889784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PD DAY 1</a:t>
            </a:r>
            <a:endParaRPr lang="en-US" dirty="0"/>
          </a:p>
        </p:txBody>
      </p:sp>
      <p:pic>
        <p:nvPicPr>
          <p:cNvPr id="4" name="Content Placeholder 3" descr="Untitled.png"/>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2085807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228600"/>
            <a:ext cx="6858000" cy="685800"/>
          </a:xfrm>
          <a:prstGeom prst="rect">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p>
        </p:txBody>
      </p:sp>
      <p:sp>
        <p:nvSpPr>
          <p:cNvPr id="8" name="Title 1"/>
          <p:cNvSpPr txBox="1">
            <a:spLocks/>
          </p:cNvSpPr>
          <p:nvPr/>
        </p:nvSpPr>
        <p:spPr bwMode="auto">
          <a:xfrm>
            <a:off x="-38695" y="314051"/>
            <a:ext cx="6857999" cy="62865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b="1" dirty="0">
                <a:ln w="3175" cmpd="sng">
                  <a:noFill/>
                  <a:prstDash val="solid"/>
                </a:ln>
                <a:solidFill>
                  <a:srgbClr val="FFFFFF"/>
                </a:solidFill>
                <a:latin typeface="Arial"/>
                <a:cs typeface="Arial"/>
              </a:rPr>
              <a:t> </a:t>
            </a:r>
          </a:p>
          <a:p>
            <a:pPr eaLnBrk="1" hangingPunct="1">
              <a:defRPr/>
            </a:pPr>
            <a:r>
              <a:rPr lang="en-US" sz="3150" b="1" dirty="0" smtClean="0">
                <a:ln w="3175" cmpd="sng">
                  <a:noFill/>
                  <a:prstDash val="solid"/>
                </a:ln>
                <a:solidFill>
                  <a:srgbClr val="FFFFFF"/>
                </a:solidFill>
                <a:latin typeface="Arial"/>
                <a:cs typeface="Arial"/>
              </a:rPr>
              <a:t>Scientist next steps</a:t>
            </a:r>
            <a:endParaRPr lang="en-US" sz="3150" b="1" dirty="0">
              <a:ln w="3175" cmpd="sng">
                <a:noFill/>
                <a:prstDash val="solid"/>
              </a:ln>
              <a:solidFill>
                <a:srgbClr val="FFFFFF"/>
              </a:solidFill>
              <a:latin typeface="Arial"/>
              <a:cs typeface="Arial"/>
            </a:endParaRPr>
          </a:p>
          <a:p>
            <a:pPr eaLnBrk="1" hangingPunct="1">
              <a:defRPr/>
            </a:pPr>
            <a:r>
              <a:rPr lang="en-US" sz="4050" b="1" dirty="0">
                <a:ln w="3175" cmpd="sng">
                  <a:noFill/>
                  <a:prstDash val="solid"/>
                </a:ln>
                <a:noFill/>
                <a:latin typeface="Arial"/>
                <a:cs typeface="Arial"/>
              </a:rPr>
              <a:t>_  </a:t>
            </a:r>
          </a:p>
        </p:txBody>
      </p:sp>
      <p:pic>
        <p:nvPicPr>
          <p:cNvPr id="3" name="Picture 2" descr="Screen Shot 2017-03-25 at 10.14.26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70628"/>
            <a:ext cx="6858000" cy="1272244"/>
          </a:xfrm>
          <a:prstGeom prst="rect">
            <a:avLst/>
          </a:prstGeom>
        </p:spPr>
      </p:pic>
      <p:pic>
        <p:nvPicPr>
          <p:cNvPr id="2" name="Picture 1" descr="Screen Shot 2017-07-03 at 10.18.39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702823"/>
            <a:ext cx="6858000" cy="4697104"/>
          </a:xfrm>
          <a:prstGeom prst="rect">
            <a:avLst/>
          </a:prstGeom>
        </p:spPr>
      </p:pic>
    </p:spTree>
    <p:extLst>
      <p:ext uri="{BB962C8B-B14F-4D97-AF65-F5344CB8AC3E}">
        <p14:creationId xmlns:p14="http://schemas.microsoft.com/office/powerpoint/2010/main" val="7531106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689631" y="2526506"/>
            <a:ext cx="2954057" cy="2533650"/>
          </a:xfrm>
          <a:prstGeom prst="rect">
            <a:avLst/>
          </a:prstGeom>
        </p:spPr>
      </p:pic>
      <p:pic>
        <p:nvPicPr>
          <p:cNvPr id="5" name="Picture 4"/>
          <p:cNvPicPr>
            <a:picLocks noChangeAspect="1"/>
          </p:cNvPicPr>
          <p:nvPr/>
        </p:nvPicPr>
        <p:blipFill>
          <a:blip r:embed="rId3"/>
          <a:stretch>
            <a:fillRect/>
          </a:stretch>
        </p:blipFill>
        <p:spPr>
          <a:xfrm>
            <a:off x="321469" y="1003127"/>
            <a:ext cx="2955798" cy="2356973"/>
          </a:xfrm>
          <a:prstGeom prst="rect">
            <a:avLst/>
          </a:prstGeom>
        </p:spPr>
      </p:pic>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1468" y="3627472"/>
            <a:ext cx="2955798" cy="1260443"/>
          </a:xfrm>
          <a:prstGeom prst="rect">
            <a:avLst/>
          </a:prstGeom>
        </p:spPr>
      </p:pic>
      <p:sp>
        <p:nvSpPr>
          <p:cNvPr id="13" name="Rectangle 12"/>
          <p:cNvSpPr/>
          <p:nvPr/>
        </p:nvSpPr>
        <p:spPr>
          <a:xfrm>
            <a:off x="0" y="228600"/>
            <a:ext cx="6858000" cy="685800"/>
          </a:xfrm>
          <a:prstGeom prst="rect">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p>
        </p:txBody>
      </p:sp>
      <p:sp>
        <p:nvSpPr>
          <p:cNvPr id="14" name="Title 1"/>
          <p:cNvSpPr txBox="1">
            <a:spLocks/>
          </p:cNvSpPr>
          <p:nvPr/>
        </p:nvSpPr>
        <p:spPr bwMode="auto">
          <a:xfrm>
            <a:off x="-38695" y="314051"/>
            <a:ext cx="6857999" cy="62865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b="1" dirty="0">
                <a:ln w="3175" cmpd="sng">
                  <a:noFill/>
                  <a:prstDash val="solid"/>
                </a:ln>
                <a:solidFill>
                  <a:srgbClr val="FFFFFF"/>
                </a:solidFill>
                <a:latin typeface="Arial"/>
                <a:cs typeface="Arial"/>
              </a:rPr>
              <a:t> </a:t>
            </a:r>
          </a:p>
          <a:p>
            <a:pPr eaLnBrk="1" hangingPunct="1">
              <a:defRPr/>
            </a:pPr>
            <a:r>
              <a:rPr lang="en-US" sz="3150" b="1" dirty="0" smtClean="0">
                <a:ln w="3175" cmpd="sng">
                  <a:noFill/>
                  <a:prstDash val="solid"/>
                </a:ln>
                <a:solidFill>
                  <a:srgbClr val="FFFFFF"/>
                </a:solidFill>
                <a:latin typeface="Arial"/>
                <a:cs typeface="Arial"/>
              </a:rPr>
              <a:t>Student engagement activities</a:t>
            </a:r>
            <a:endParaRPr lang="en-US" sz="3150" b="1" dirty="0">
              <a:ln w="3175" cmpd="sng">
                <a:noFill/>
                <a:prstDash val="solid"/>
              </a:ln>
              <a:solidFill>
                <a:srgbClr val="FFFFFF"/>
              </a:solidFill>
              <a:latin typeface="Arial"/>
              <a:cs typeface="Arial"/>
            </a:endParaRPr>
          </a:p>
          <a:p>
            <a:pPr eaLnBrk="1" hangingPunct="1">
              <a:defRPr/>
            </a:pPr>
            <a:r>
              <a:rPr lang="en-US" sz="4050" b="1" dirty="0">
                <a:ln w="3175" cmpd="sng">
                  <a:noFill/>
                  <a:prstDash val="solid"/>
                </a:ln>
                <a:noFill/>
                <a:latin typeface="Arial"/>
                <a:cs typeface="Arial"/>
              </a:rPr>
              <a:t>_  </a:t>
            </a:r>
          </a:p>
        </p:txBody>
      </p:sp>
      <p:pic>
        <p:nvPicPr>
          <p:cNvPr id="15" name="Picture 14"/>
          <p:cNvPicPr/>
          <p:nvPr/>
        </p:nvPicPr>
        <p:blipFill rotWithShape="1">
          <a:blip r:embed="rId5" cstate="print">
            <a:extLst>
              <a:ext uri="{28A0092B-C50C-407E-A947-70E740481C1C}">
                <a14:useLocalDpi xmlns:a14="http://schemas.microsoft.com/office/drawing/2010/main"/>
              </a:ext>
            </a:extLst>
          </a:blip>
          <a:srcRect t="13102"/>
          <a:stretch/>
        </p:blipFill>
        <p:spPr bwMode="auto">
          <a:xfrm>
            <a:off x="3739742" y="1086471"/>
            <a:ext cx="2701339" cy="1263249"/>
          </a:xfrm>
          <a:prstGeom prst="rect">
            <a:avLst/>
          </a:prstGeom>
          <a:noFill/>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val="2468944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900" y="981069"/>
            <a:ext cx="6172200" cy="3995366"/>
          </a:xfrm>
        </p:spPr>
        <p:txBody>
          <a:bodyPr>
            <a:normAutofit/>
          </a:bodyPr>
          <a:lstStyle/>
          <a:p>
            <a:pPr>
              <a:spcAft>
                <a:spcPts val="900"/>
              </a:spcAft>
            </a:pPr>
            <a:r>
              <a:rPr lang="en-US" sz="2400" b="1" dirty="0" smtClean="0">
                <a:solidFill>
                  <a:srgbClr val="3366FF"/>
                </a:solidFill>
                <a:latin typeface="Arial"/>
                <a:cs typeface="Arial"/>
              </a:rPr>
              <a:t>Teacher </a:t>
            </a:r>
            <a:r>
              <a:rPr lang="en-US" sz="2400" b="1" dirty="0">
                <a:solidFill>
                  <a:srgbClr val="3366FF"/>
                </a:solidFill>
                <a:latin typeface="Arial"/>
                <a:cs typeface="Arial"/>
              </a:rPr>
              <a:t>Notes</a:t>
            </a:r>
            <a:r>
              <a:rPr lang="en-US" sz="2400" dirty="0">
                <a:latin typeface="Arial"/>
                <a:cs typeface="Arial"/>
              </a:rPr>
              <a:t>: Provide additional background information for teachers, as well as suggestions for discussion topics. </a:t>
            </a:r>
            <a:endParaRPr lang="en-US" sz="2400" dirty="0" smtClean="0">
              <a:latin typeface="Arial"/>
              <a:cs typeface="Arial"/>
            </a:endParaRPr>
          </a:p>
          <a:p>
            <a:pPr>
              <a:spcAft>
                <a:spcPts val="900"/>
              </a:spcAft>
            </a:pPr>
            <a:r>
              <a:rPr lang="en-US" sz="2400" b="1" dirty="0" smtClean="0">
                <a:solidFill>
                  <a:srgbClr val="008000"/>
                </a:solidFill>
                <a:latin typeface="Arial"/>
                <a:cs typeface="Arial"/>
              </a:rPr>
              <a:t>Checks </a:t>
            </a:r>
            <a:r>
              <a:rPr lang="en-US" sz="2400" b="1" dirty="0">
                <a:solidFill>
                  <a:srgbClr val="008000"/>
                </a:solidFill>
                <a:latin typeface="Arial"/>
                <a:cs typeface="Arial"/>
              </a:rPr>
              <a:t>for Understanding</a:t>
            </a:r>
            <a:r>
              <a:rPr lang="en-US" sz="2400" dirty="0">
                <a:latin typeface="Arial"/>
                <a:cs typeface="Arial"/>
              </a:rPr>
              <a:t>: Provide stopping points for teachers to assess student understanding. </a:t>
            </a:r>
            <a:endParaRPr lang="en-US" sz="2400" dirty="0" smtClean="0">
              <a:latin typeface="Arial"/>
              <a:cs typeface="Arial"/>
            </a:endParaRPr>
          </a:p>
          <a:p>
            <a:pPr>
              <a:spcAft>
                <a:spcPts val="900"/>
              </a:spcAft>
            </a:pPr>
            <a:r>
              <a:rPr lang="en-US" sz="2400" b="1" dirty="0" smtClean="0">
                <a:solidFill>
                  <a:srgbClr val="FF0000"/>
                </a:solidFill>
                <a:latin typeface="Arial"/>
                <a:cs typeface="Arial"/>
              </a:rPr>
              <a:t>Meta </a:t>
            </a:r>
            <a:r>
              <a:rPr lang="en-US" sz="2400" b="1" dirty="0">
                <a:solidFill>
                  <a:srgbClr val="FF0000"/>
                </a:solidFill>
                <a:latin typeface="Arial"/>
                <a:cs typeface="Arial"/>
              </a:rPr>
              <a:t>Moments</a:t>
            </a:r>
            <a:r>
              <a:rPr lang="en-US" sz="2400" dirty="0">
                <a:latin typeface="Arial"/>
                <a:cs typeface="Arial"/>
              </a:rPr>
              <a:t>: Provide stopping points for students to think about their own thinking</a:t>
            </a:r>
            <a:r>
              <a:rPr lang="en-US" sz="2400" dirty="0" smtClean="0">
                <a:latin typeface="Arial"/>
                <a:cs typeface="Arial"/>
              </a:rPr>
              <a:t>.</a:t>
            </a:r>
            <a:endParaRPr lang="en-US" sz="2400" dirty="0">
              <a:latin typeface="Arial"/>
              <a:cs typeface="Arial"/>
            </a:endParaRPr>
          </a:p>
        </p:txBody>
      </p:sp>
      <p:sp>
        <p:nvSpPr>
          <p:cNvPr id="6" name="Rectangle 5"/>
          <p:cNvSpPr/>
          <p:nvPr/>
        </p:nvSpPr>
        <p:spPr>
          <a:xfrm>
            <a:off x="0" y="228600"/>
            <a:ext cx="6858000" cy="685800"/>
          </a:xfrm>
          <a:prstGeom prst="rect">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p>
        </p:txBody>
      </p:sp>
      <p:sp>
        <p:nvSpPr>
          <p:cNvPr id="7" name="Title 1"/>
          <p:cNvSpPr txBox="1">
            <a:spLocks/>
          </p:cNvSpPr>
          <p:nvPr/>
        </p:nvSpPr>
        <p:spPr bwMode="auto">
          <a:xfrm>
            <a:off x="-38695" y="314051"/>
            <a:ext cx="6857999" cy="62865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b="1" dirty="0">
                <a:ln w="3175" cmpd="sng">
                  <a:noFill/>
                  <a:prstDash val="solid"/>
                </a:ln>
                <a:solidFill>
                  <a:srgbClr val="FFFFFF"/>
                </a:solidFill>
                <a:latin typeface="Arial"/>
                <a:cs typeface="Arial"/>
              </a:rPr>
              <a:t> </a:t>
            </a:r>
          </a:p>
          <a:p>
            <a:pPr eaLnBrk="1" hangingPunct="1">
              <a:defRPr/>
            </a:pPr>
            <a:r>
              <a:rPr lang="en-US" sz="3150" b="1" dirty="0" smtClean="0">
                <a:ln w="3175" cmpd="sng">
                  <a:noFill/>
                  <a:prstDash val="solid"/>
                </a:ln>
                <a:solidFill>
                  <a:srgbClr val="FFFFFF"/>
                </a:solidFill>
                <a:latin typeface="Arial"/>
                <a:cs typeface="Arial"/>
              </a:rPr>
              <a:t>Using the teacher guide</a:t>
            </a:r>
            <a:endParaRPr lang="en-US" sz="3150" b="1" dirty="0">
              <a:ln w="3175" cmpd="sng">
                <a:noFill/>
                <a:prstDash val="solid"/>
              </a:ln>
              <a:solidFill>
                <a:srgbClr val="FFFFFF"/>
              </a:solidFill>
              <a:latin typeface="Arial"/>
              <a:cs typeface="Arial"/>
            </a:endParaRPr>
          </a:p>
          <a:p>
            <a:pPr eaLnBrk="1" hangingPunct="1">
              <a:defRPr/>
            </a:pPr>
            <a:r>
              <a:rPr lang="en-US" sz="4050" b="1" dirty="0">
                <a:ln w="3175" cmpd="sng">
                  <a:noFill/>
                  <a:prstDash val="solid"/>
                </a:ln>
                <a:noFill/>
                <a:latin typeface="Arial"/>
                <a:cs typeface="Arial"/>
              </a:rPr>
              <a:t>_  </a:t>
            </a:r>
          </a:p>
        </p:txBody>
      </p:sp>
    </p:spTree>
    <p:extLst>
      <p:ext uri="{BB962C8B-B14F-4D97-AF65-F5344CB8AC3E}">
        <p14:creationId xmlns:p14="http://schemas.microsoft.com/office/powerpoint/2010/main" val="2214597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7-03-25 at 10.27.33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823506"/>
            <a:ext cx="6875232" cy="2726638"/>
          </a:xfrm>
          <a:prstGeom prst="rect">
            <a:avLst/>
          </a:prstGeom>
        </p:spPr>
      </p:pic>
      <p:sp>
        <p:nvSpPr>
          <p:cNvPr id="10" name="Rectangle 9"/>
          <p:cNvSpPr/>
          <p:nvPr/>
        </p:nvSpPr>
        <p:spPr>
          <a:xfrm>
            <a:off x="0" y="106184"/>
            <a:ext cx="6858000" cy="685800"/>
          </a:xfrm>
          <a:prstGeom prst="rect">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p>
        </p:txBody>
      </p:sp>
      <p:sp>
        <p:nvSpPr>
          <p:cNvPr id="11" name="Title 1"/>
          <p:cNvSpPr txBox="1">
            <a:spLocks/>
          </p:cNvSpPr>
          <p:nvPr/>
        </p:nvSpPr>
        <p:spPr bwMode="auto">
          <a:xfrm>
            <a:off x="-38695" y="191635"/>
            <a:ext cx="6857999" cy="62865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b="1" dirty="0">
                <a:ln w="3175" cmpd="sng">
                  <a:noFill/>
                  <a:prstDash val="solid"/>
                </a:ln>
                <a:solidFill>
                  <a:srgbClr val="FFFFFF"/>
                </a:solidFill>
                <a:latin typeface="Arial"/>
                <a:cs typeface="Arial"/>
              </a:rPr>
              <a:t> </a:t>
            </a:r>
          </a:p>
          <a:p>
            <a:pPr eaLnBrk="1" hangingPunct="1">
              <a:defRPr/>
            </a:pPr>
            <a:r>
              <a:rPr lang="en-US" sz="3150" b="1" dirty="0" smtClean="0">
                <a:ln w="3175" cmpd="sng">
                  <a:noFill/>
                  <a:prstDash val="solid"/>
                </a:ln>
                <a:solidFill>
                  <a:srgbClr val="FFFFFF"/>
                </a:solidFill>
                <a:latin typeface="Arial"/>
                <a:cs typeface="Arial"/>
              </a:rPr>
              <a:t>Using the teacher guide</a:t>
            </a:r>
            <a:endParaRPr lang="en-US" sz="3150" b="1" dirty="0">
              <a:ln w="3175" cmpd="sng">
                <a:noFill/>
                <a:prstDash val="solid"/>
              </a:ln>
              <a:solidFill>
                <a:srgbClr val="FFFFFF"/>
              </a:solidFill>
              <a:latin typeface="Arial"/>
              <a:cs typeface="Arial"/>
            </a:endParaRPr>
          </a:p>
          <a:p>
            <a:pPr eaLnBrk="1" hangingPunct="1">
              <a:defRPr/>
            </a:pPr>
            <a:r>
              <a:rPr lang="en-US" sz="4050" b="1" dirty="0">
                <a:ln w="3175" cmpd="sng">
                  <a:noFill/>
                  <a:prstDash val="solid"/>
                </a:ln>
                <a:noFill/>
                <a:latin typeface="Arial"/>
                <a:cs typeface="Arial"/>
              </a:rPr>
              <a:t>_  </a:t>
            </a:r>
          </a:p>
        </p:txBody>
      </p:sp>
      <p:pic>
        <p:nvPicPr>
          <p:cNvPr id="14" name="Picture 13" descr="Screen Shot 2017-03-25 at 10.30.34 A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29492" y="933444"/>
            <a:ext cx="4174356" cy="2999114"/>
          </a:xfrm>
          <a:prstGeom prst="rect">
            <a:avLst/>
          </a:prstGeom>
          <a:ln w="57150" cmpd="sng">
            <a:solidFill>
              <a:schemeClr val="tx1"/>
            </a:solidFill>
          </a:ln>
          <a:effectLst/>
        </p:spPr>
      </p:pic>
      <p:pic>
        <p:nvPicPr>
          <p:cNvPr id="8" name="Picture 7" descr="Screen Shot 2016-07-29 at 10.53.27 AM.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752482" y="1380006"/>
            <a:ext cx="3895501" cy="2842663"/>
          </a:xfrm>
          <a:prstGeom prst="rect">
            <a:avLst/>
          </a:prstGeom>
          <a:ln w="57150" cmpd="sng">
            <a:solidFill>
              <a:schemeClr val="tx1"/>
            </a:solidFill>
          </a:ln>
          <a:effectLst/>
        </p:spPr>
      </p:pic>
      <p:pic>
        <p:nvPicPr>
          <p:cNvPr id="12" name="Picture 11" descr="Screen Shot 2017-03-25 at 10.28.42 AM.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11979" y="2524887"/>
            <a:ext cx="4819610" cy="2439623"/>
          </a:xfrm>
          <a:prstGeom prst="rect">
            <a:avLst/>
          </a:prstGeom>
          <a:ln w="57150" cmpd="sng">
            <a:solidFill>
              <a:schemeClr val="tx1"/>
            </a:solidFill>
          </a:ln>
          <a:effectLst/>
        </p:spPr>
      </p:pic>
    </p:spTree>
    <p:extLst>
      <p:ext uri="{BB962C8B-B14F-4D97-AF65-F5344CB8AC3E}">
        <p14:creationId xmlns:p14="http://schemas.microsoft.com/office/powerpoint/2010/main" val="340786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17872"/>
            <a:ext cx="6858000" cy="685800"/>
          </a:xfrm>
          <a:prstGeom prst="rect">
            <a:avLst/>
          </a:prstGeom>
          <a:solidFill>
            <a:srgbClr val="121D0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p>
        </p:txBody>
      </p:sp>
      <p:sp>
        <p:nvSpPr>
          <p:cNvPr id="5" name="Title 1"/>
          <p:cNvSpPr txBox="1">
            <a:spLocks/>
          </p:cNvSpPr>
          <p:nvPr/>
        </p:nvSpPr>
        <p:spPr bwMode="auto">
          <a:xfrm>
            <a:off x="1" y="174990"/>
            <a:ext cx="6857999" cy="62865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b="1" dirty="0">
                <a:ln w="3175" cmpd="sng">
                  <a:noFill/>
                  <a:prstDash val="solid"/>
                </a:ln>
                <a:solidFill>
                  <a:srgbClr val="FFFFFF"/>
                </a:solidFill>
                <a:latin typeface="Arial"/>
                <a:cs typeface="Arial"/>
              </a:rPr>
              <a:t> </a:t>
            </a:r>
          </a:p>
          <a:p>
            <a:pPr eaLnBrk="1" hangingPunct="1">
              <a:defRPr/>
            </a:pPr>
            <a:r>
              <a:rPr lang="en-US" sz="3300" b="1" dirty="0">
                <a:ln w="3175" cmpd="sng">
                  <a:noFill/>
                  <a:prstDash val="solid"/>
                </a:ln>
                <a:solidFill>
                  <a:srgbClr val="FFFFFF"/>
                </a:solidFill>
                <a:latin typeface="Arial"/>
                <a:cs typeface="Arial"/>
              </a:rPr>
              <a:t>Big Themes in Data Nuggets</a:t>
            </a:r>
          </a:p>
          <a:p>
            <a:pPr eaLnBrk="1" hangingPunct="1">
              <a:defRPr/>
            </a:pPr>
            <a:r>
              <a:rPr lang="en-US" sz="4050" b="1" dirty="0">
                <a:ln w="3175" cmpd="sng">
                  <a:noFill/>
                  <a:prstDash val="solid"/>
                </a:ln>
                <a:noFill/>
                <a:latin typeface="Arial"/>
                <a:cs typeface="Arial"/>
              </a:rPr>
              <a:t>_  </a:t>
            </a:r>
          </a:p>
        </p:txBody>
      </p:sp>
      <p:pic>
        <p:nvPicPr>
          <p:cNvPr id="30723" name="Picture 5" descr="Screen Shot 2014-03-03 at 11.39.58 AM.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914400"/>
            <a:ext cx="6858000" cy="422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576959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171450" y="1055862"/>
            <a:ext cx="6515100" cy="3973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ts val="600"/>
              </a:spcBef>
              <a:buClr>
                <a:schemeClr val="accent1"/>
              </a:buClr>
              <a:buFont typeface="Wingdings 2" charset="0"/>
              <a:buChar char=""/>
            </a:pPr>
            <a:r>
              <a:rPr lang="en-US" sz="2100" dirty="0"/>
              <a:t>Science Stories </a:t>
            </a:r>
            <a:r>
              <a:rPr lang="en-US" sz="1500" dirty="0"/>
              <a:t>– Readers find stories more engaging, easier to comprehend, and more memorable. Stories are “sticky” because they appeal to our desire for causality and goals, and the reasoning behind an idea increases reader interest </a:t>
            </a:r>
            <a:endParaRPr lang="en-US" sz="2100" dirty="0"/>
          </a:p>
          <a:p>
            <a:pPr eaLnBrk="1" hangingPunct="1">
              <a:spcBef>
                <a:spcPts val="600"/>
              </a:spcBef>
              <a:buClr>
                <a:schemeClr val="accent1"/>
              </a:buClr>
              <a:buFont typeface="Wingdings 2" charset="0"/>
              <a:buChar char=""/>
            </a:pPr>
            <a:r>
              <a:rPr lang="en-US" sz="2100" dirty="0"/>
              <a:t>Active Learning </a:t>
            </a:r>
            <a:r>
              <a:rPr lang="en-US" sz="1500" dirty="0"/>
              <a:t>– Instead of memorizing facts and listening to a lecture, students are involved in the learning process. Data Nuggets engage students in activities, such as reading, writing, discussion, and problem solving. Teachers can use a variety of techniques while moving through activity.</a:t>
            </a:r>
            <a:endParaRPr lang="en-US" sz="2100" dirty="0"/>
          </a:p>
          <a:p>
            <a:pPr eaLnBrk="1" hangingPunct="1">
              <a:spcBef>
                <a:spcPts val="600"/>
              </a:spcBef>
              <a:buClr>
                <a:schemeClr val="accent1"/>
              </a:buClr>
              <a:buFont typeface="Wingdings 2" charset="0"/>
              <a:buChar char=""/>
            </a:pPr>
            <a:r>
              <a:rPr lang="en-US" sz="2100" dirty="0"/>
              <a:t>Place-Based Learning </a:t>
            </a:r>
            <a:r>
              <a:rPr lang="en-US" sz="1500" dirty="0"/>
              <a:t>– Connecting science to learners’ everyday place-based context makes the content more accessible, particularly for culturally and linguistically diverse students </a:t>
            </a:r>
          </a:p>
          <a:p>
            <a:pPr eaLnBrk="1" hangingPunct="1">
              <a:spcBef>
                <a:spcPts val="600"/>
              </a:spcBef>
              <a:buClr>
                <a:schemeClr val="accent1"/>
              </a:buClr>
              <a:buFont typeface="Wingdings 2" charset="0"/>
              <a:buChar char=""/>
            </a:pPr>
            <a:endParaRPr lang="en-US" sz="1800" dirty="0"/>
          </a:p>
        </p:txBody>
      </p:sp>
      <p:sp>
        <p:nvSpPr>
          <p:cNvPr id="7" name="Rectangle 6"/>
          <p:cNvSpPr/>
          <p:nvPr/>
        </p:nvSpPr>
        <p:spPr>
          <a:xfrm>
            <a:off x="0" y="228600"/>
            <a:ext cx="6858000" cy="685800"/>
          </a:xfrm>
          <a:prstGeom prst="rect">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p>
        </p:txBody>
      </p:sp>
      <p:sp>
        <p:nvSpPr>
          <p:cNvPr id="8" name="Title 1"/>
          <p:cNvSpPr txBox="1">
            <a:spLocks/>
          </p:cNvSpPr>
          <p:nvPr/>
        </p:nvSpPr>
        <p:spPr bwMode="auto">
          <a:xfrm>
            <a:off x="-38695" y="314051"/>
            <a:ext cx="6857999" cy="62865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b="1" dirty="0">
                <a:ln w="3175" cmpd="sng">
                  <a:noFill/>
                  <a:prstDash val="solid"/>
                </a:ln>
                <a:solidFill>
                  <a:srgbClr val="FFFFFF"/>
                </a:solidFill>
                <a:latin typeface="Arial"/>
                <a:cs typeface="Arial"/>
              </a:rPr>
              <a:t> </a:t>
            </a:r>
          </a:p>
          <a:p>
            <a:pPr eaLnBrk="1" hangingPunct="1">
              <a:defRPr/>
            </a:pPr>
            <a:r>
              <a:rPr lang="en-US" sz="2800" b="1" dirty="0" smtClean="0">
                <a:ln w="3175" cmpd="sng">
                  <a:noFill/>
                  <a:prstDash val="solid"/>
                </a:ln>
                <a:solidFill>
                  <a:srgbClr val="FFFFFF"/>
                </a:solidFill>
                <a:latin typeface="Arial"/>
                <a:cs typeface="Arial"/>
              </a:rPr>
              <a:t>Pedagogical themes in Data Nuggets</a:t>
            </a:r>
            <a:endParaRPr lang="en-US" sz="2800" b="1" dirty="0">
              <a:ln w="3175" cmpd="sng">
                <a:noFill/>
                <a:prstDash val="solid"/>
              </a:ln>
              <a:solidFill>
                <a:srgbClr val="FFFFFF"/>
              </a:solidFill>
              <a:latin typeface="Arial"/>
              <a:cs typeface="Arial"/>
            </a:endParaRPr>
          </a:p>
          <a:p>
            <a:pPr eaLnBrk="1" hangingPunct="1">
              <a:defRPr/>
            </a:pPr>
            <a:r>
              <a:rPr lang="en-US" sz="4050" b="1" dirty="0">
                <a:ln w="3175" cmpd="sng">
                  <a:noFill/>
                  <a:prstDash val="solid"/>
                </a:ln>
                <a:noFill/>
                <a:latin typeface="Arial"/>
                <a:cs typeface="Arial"/>
              </a:rPr>
              <a:t>_  </a:t>
            </a:r>
          </a:p>
        </p:txBody>
      </p:sp>
    </p:spTree>
    <p:extLst>
      <p:ext uri="{BB962C8B-B14F-4D97-AF65-F5344CB8AC3E}">
        <p14:creationId xmlns:p14="http://schemas.microsoft.com/office/powerpoint/2010/main" val="8504892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6-07-29 at 12.30.50 PM.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0"/>
            <a:ext cx="6858001" cy="5150825"/>
          </a:xfrm>
          <a:prstGeom prst="rect">
            <a:avLst/>
          </a:prstGeom>
          <a:noFill/>
          <a:ln w="38100" cmpd="sng">
            <a:solidFill>
              <a:schemeClr val="bg1"/>
            </a:solidFill>
            <a:miter lim="800000"/>
            <a:headEnd/>
            <a:tailEnd/>
          </a:ln>
        </p:spPr>
      </p:pic>
      <p:pic>
        <p:nvPicPr>
          <p:cNvPr id="6" name="Picture 5" descr="Screen Shot 2015-04-30 at 3.01.15 PM.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4451748" y="3161110"/>
            <a:ext cx="2406253" cy="1982390"/>
          </a:xfrm>
          <a:prstGeom prst="rect">
            <a:avLst/>
          </a:prstGeom>
          <a:noFill/>
          <a:ln w="38100" cmpd="sng">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071897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61925"/>
            <a:ext cx="6858000" cy="1323975"/>
          </a:xfrm>
          <a:prstGeom prst="rect">
            <a:avLst/>
          </a:prstGeom>
          <a:solidFill>
            <a:srgbClr val="121D0A">
              <a:alpha val="61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p>
        </p:txBody>
      </p:sp>
      <p:sp>
        <p:nvSpPr>
          <p:cNvPr id="11" name="Title 1"/>
          <p:cNvSpPr txBox="1">
            <a:spLocks/>
          </p:cNvSpPr>
          <p:nvPr/>
        </p:nvSpPr>
        <p:spPr bwMode="auto">
          <a:xfrm>
            <a:off x="1" y="285750"/>
            <a:ext cx="6857999" cy="1102519"/>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eaLnBrk="1" hangingPunct="1">
              <a:defRPr/>
            </a:pPr>
            <a:r>
              <a:rPr lang="en-US" sz="3600" b="1" dirty="0">
                <a:ln w="3175" cmpd="sng">
                  <a:noFill/>
                  <a:prstDash val="solid"/>
                </a:ln>
                <a:solidFill>
                  <a:srgbClr val="FFFFFF"/>
                </a:solidFill>
                <a:latin typeface="Arial"/>
                <a:cs typeface="Arial"/>
              </a:rPr>
              <a:t> </a:t>
            </a:r>
          </a:p>
          <a:p>
            <a:pPr eaLnBrk="1" hangingPunct="1">
              <a:defRPr/>
            </a:pPr>
            <a:r>
              <a:rPr lang="en-US" sz="3600" b="1" dirty="0">
                <a:ln w="3175" cmpd="sng">
                  <a:noFill/>
                  <a:prstDash val="solid"/>
                </a:ln>
                <a:solidFill>
                  <a:srgbClr val="FFFFFF"/>
                </a:solidFill>
                <a:latin typeface="Arial"/>
                <a:cs typeface="Arial"/>
              </a:rPr>
              <a:t>Learning Objectives</a:t>
            </a:r>
          </a:p>
          <a:p>
            <a:pPr algn="r" eaLnBrk="1" hangingPunct="1">
              <a:defRPr/>
            </a:pPr>
            <a:r>
              <a:rPr lang="en-US" sz="4050" b="1" dirty="0">
                <a:ln w="3175" cmpd="sng">
                  <a:noFill/>
                  <a:prstDash val="solid"/>
                </a:ln>
                <a:noFill/>
                <a:latin typeface="Arial"/>
                <a:cs typeface="Arial"/>
              </a:rPr>
              <a:t>_  </a:t>
            </a:r>
          </a:p>
        </p:txBody>
      </p:sp>
      <p:sp>
        <p:nvSpPr>
          <p:cNvPr id="8" name="Rectangle 3"/>
          <p:cNvSpPr txBox="1">
            <a:spLocks noChangeArrowheads="1"/>
          </p:cNvSpPr>
          <p:nvPr/>
        </p:nvSpPr>
        <p:spPr>
          <a:xfrm>
            <a:off x="139303" y="1543050"/>
            <a:ext cx="6718697" cy="3600450"/>
          </a:xfrm>
          <a:prstGeom prst="rect">
            <a:avLst/>
          </a:prstGeom>
        </p:spPr>
        <p:txBody>
          <a:bodyPr>
            <a:normAutofit fontScale="92500" lnSpcReduction="10000"/>
          </a:bodyPr>
          <a:lstStyle/>
          <a:p>
            <a:pPr>
              <a:spcAft>
                <a:spcPts val="450"/>
              </a:spcAft>
            </a:pPr>
            <a:r>
              <a:rPr lang="en-US" sz="2700" dirty="0"/>
              <a:t>Through the repeated use of Data Nuggets in the classroom, students will:</a:t>
            </a:r>
          </a:p>
          <a:p>
            <a:pPr marL="428625" indent="-428625">
              <a:spcAft>
                <a:spcPts val="900"/>
              </a:spcAft>
              <a:buFont typeface="+mj-lt"/>
              <a:buAutoNum type="arabicPeriod"/>
            </a:pPr>
            <a:r>
              <a:rPr lang="en-US" sz="2200" dirty="0"/>
              <a:t>Understand that science is an active process and how we learn about the natural world. </a:t>
            </a:r>
          </a:p>
          <a:p>
            <a:pPr marL="428625" indent="-428625">
              <a:spcAft>
                <a:spcPts val="900"/>
              </a:spcAft>
              <a:buFont typeface="+mj-lt"/>
              <a:buAutoNum type="arabicPeriod"/>
            </a:pPr>
            <a:r>
              <a:rPr lang="en-US" sz="2200" dirty="0"/>
              <a:t>Identify and differentiate between scientific questions, hypotheses, and predictions.</a:t>
            </a:r>
          </a:p>
          <a:p>
            <a:pPr marL="428625" indent="-428625">
              <a:spcAft>
                <a:spcPts val="900"/>
              </a:spcAft>
              <a:buFont typeface="+mj-lt"/>
              <a:buAutoNum type="arabicPeriod"/>
            </a:pPr>
            <a:r>
              <a:rPr lang="en-US" sz="2200" dirty="0"/>
              <a:t>Build their quantitative skills by working with data, graphing, and interpreting quantitative information.</a:t>
            </a:r>
          </a:p>
          <a:p>
            <a:pPr marL="428625" indent="-428625">
              <a:spcAft>
                <a:spcPts val="900"/>
              </a:spcAft>
              <a:buFont typeface="+mj-lt"/>
              <a:buAutoNum type="arabicPeriod"/>
            </a:pPr>
            <a:r>
              <a:rPr lang="en-US" sz="2200" dirty="0"/>
              <a:t>See science as an approachable and attainable career. </a:t>
            </a:r>
          </a:p>
        </p:txBody>
      </p:sp>
    </p:spTree>
    <p:extLst>
      <p:ext uri="{BB962C8B-B14F-4D97-AF65-F5344CB8AC3E}">
        <p14:creationId xmlns:p14="http://schemas.microsoft.com/office/powerpoint/2010/main" val="3782685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Picture 3" descr="cyber_c.jpg"/>
          <p:cNvSpPr>
            <a:spLocks noChangeAspect="1"/>
          </p:cNvSpPr>
          <p:nvPr/>
        </p:nvSpPr>
        <p:spPr bwMode="auto">
          <a:xfrm>
            <a:off x="0" y="161925"/>
            <a:ext cx="6858000" cy="13227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z="1050" dirty="0"/>
          </a:p>
        </p:txBody>
      </p:sp>
      <p:sp>
        <p:nvSpPr>
          <p:cNvPr id="9" name="Rectangle 8"/>
          <p:cNvSpPr/>
          <p:nvPr/>
        </p:nvSpPr>
        <p:spPr>
          <a:xfrm>
            <a:off x="0" y="161925"/>
            <a:ext cx="6858000" cy="1323975"/>
          </a:xfrm>
          <a:prstGeom prst="rect">
            <a:avLst/>
          </a:prstGeom>
          <a:solidFill>
            <a:srgbClr val="121D0A">
              <a:alpha val="61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p>
        </p:txBody>
      </p:sp>
      <p:sp>
        <p:nvSpPr>
          <p:cNvPr id="11" name="Title 1"/>
          <p:cNvSpPr txBox="1">
            <a:spLocks/>
          </p:cNvSpPr>
          <p:nvPr/>
        </p:nvSpPr>
        <p:spPr bwMode="auto">
          <a:xfrm>
            <a:off x="0" y="285750"/>
            <a:ext cx="6858000" cy="1102519"/>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eaLnBrk="1" hangingPunct="1">
              <a:defRPr/>
            </a:pPr>
            <a:r>
              <a:rPr lang="en-US" sz="3600" b="1" dirty="0">
                <a:ln w="3175" cmpd="sng">
                  <a:noFill/>
                  <a:prstDash val="solid"/>
                </a:ln>
                <a:solidFill>
                  <a:srgbClr val="FFFFFF"/>
                </a:solidFill>
                <a:latin typeface="Arial"/>
                <a:cs typeface="Arial"/>
              </a:rPr>
              <a:t> </a:t>
            </a:r>
          </a:p>
          <a:p>
            <a:pPr eaLnBrk="1" hangingPunct="1">
              <a:defRPr/>
            </a:pPr>
            <a:r>
              <a:rPr lang="en-US" sz="3600" b="1" dirty="0">
                <a:ln w="3175" cmpd="sng">
                  <a:noFill/>
                  <a:prstDash val="solid"/>
                </a:ln>
                <a:solidFill>
                  <a:srgbClr val="FFFFFF"/>
                </a:solidFill>
                <a:latin typeface="Arial"/>
                <a:cs typeface="Arial"/>
              </a:rPr>
              <a:t>Predicted student gains when using Data Nuggets</a:t>
            </a:r>
          </a:p>
          <a:p>
            <a:pPr algn="r" eaLnBrk="1" hangingPunct="1">
              <a:defRPr/>
            </a:pPr>
            <a:r>
              <a:rPr lang="en-US" sz="4050" b="1" dirty="0">
                <a:ln w="3175" cmpd="sng">
                  <a:noFill/>
                  <a:prstDash val="solid"/>
                </a:ln>
                <a:noFill/>
                <a:latin typeface="Arial"/>
                <a:cs typeface="Arial"/>
              </a:rPr>
              <a:t>_  </a:t>
            </a:r>
          </a:p>
        </p:txBody>
      </p:sp>
      <p:sp>
        <p:nvSpPr>
          <p:cNvPr id="8" name="Rectangle 3"/>
          <p:cNvSpPr txBox="1">
            <a:spLocks noChangeArrowheads="1"/>
          </p:cNvSpPr>
          <p:nvPr/>
        </p:nvSpPr>
        <p:spPr bwMode="auto">
          <a:xfrm>
            <a:off x="171450" y="1616379"/>
            <a:ext cx="6515100" cy="337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Calibri" charset="0"/>
                <a:ea typeface="ＭＳ Ｐゴシック" charset="0"/>
                <a:cs typeface="ＭＳ Ｐゴシック" charset="0"/>
              </a:defRPr>
            </a:lvl1pPr>
            <a:lvl2pPr marL="800100" indent="-34290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ts val="600"/>
              </a:spcBef>
              <a:buClr>
                <a:schemeClr val="accent1"/>
              </a:buClr>
              <a:buFont typeface="Wingdings 2" charset="0"/>
              <a:buChar char=""/>
            </a:pPr>
            <a:r>
              <a:rPr lang="en-US" sz="2100" dirty="0">
                <a:latin typeface="Arial" charset="0"/>
                <a:cs typeface="Arial" charset="0"/>
              </a:rPr>
              <a:t>Teacher </a:t>
            </a:r>
            <a:r>
              <a:rPr lang="en-US" sz="2100" dirty="0" smtClean="0">
                <a:latin typeface="Arial" charset="0"/>
                <a:cs typeface="Arial" charset="0"/>
              </a:rPr>
              <a:t>survey:</a:t>
            </a:r>
            <a:endParaRPr lang="en-US" sz="2100" dirty="0">
              <a:latin typeface="Arial" charset="0"/>
              <a:cs typeface="Arial" charset="0"/>
            </a:endParaRPr>
          </a:p>
          <a:p>
            <a:pPr lvl="1" eaLnBrk="1" hangingPunct="1">
              <a:spcBef>
                <a:spcPts val="600"/>
              </a:spcBef>
              <a:buClr>
                <a:schemeClr val="accent1"/>
              </a:buClr>
              <a:buFont typeface="Arial" charset="0"/>
              <a:buChar char="•"/>
            </a:pPr>
            <a:r>
              <a:rPr lang="en-US" sz="1500" dirty="0">
                <a:latin typeface="Arial" charset="0"/>
                <a:cs typeface="Arial" charset="0"/>
              </a:rPr>
              <a:t>“Students were more interested and engaged in science because they knew they were working with real data.”</a:t>
            </a:r>
          </a:p>
          <a:p>
            <a:pPr lvl="1" eaLnBrk="1" hangingPunct="1">
              <a:spcBef>
                <a:spcPts val="600"/>
              </a:spcBef>
              <a:buClr>
                <a:schemeClr val="accent1"/>
              </a:buClr>
              <a:buFont typeface="Arial" charset="0"/>
              <a:buChar char="•"/>
            </a:pPr>
            <a:r>
              <a:rPr lang="en-US" sz="1500" dirty="0">
                <a:latin typeface="Arial" charset="0"/>
                <a:cs typeface="Arial" charset="0"/>
              </a:rPr>
              <a:t>“Students were better able to think critically about data and communicate their findings to their peers and through writing.” </a:t>
            </a:r>
          </a:p>
          <a:p>
            <a:pPr lvl="1" eaLnBrk="1" hangingPunct="1">
              <a:spcBef>
                <a:spcPts val="600"/>
              </a:spcBef>
              <a:buClr>
                <a:schemeClr val="accent1"/>
              </a:buClr>
              <a:buFont typeface="Arial" charset="0"/>
              <a:buChar char="•"/>
            </a:pPr>
            <a:r>
              <a:rPr lang="en-US" sz="1500" dirty="0">
                <a:latin typeface="Arial" charset="0"/>
                <a:cs typeface="Arial" charset="0"/>
              </a:rPr>
              <a:t>“Because of their new comfort with data, students were more excited to conduct their own inquiry projects and graph.”</a:t>
            </a:r>
          </a:p>
          <a:p>
            <a:pPr lvl="1" eaLnBrk="1" hangingPunct="1">
              <a:spcBef>
                <a:spcPts val="600"/>
              </a:spcBef>
              <a:buClr>
                <a:schemeClr val="accent1"/>
              </a:buClr>
              <a:buFont typeface="Arial" charset="0"/>
              <a:buChar char="•"/>
            </a:pPr>
            <a:r>
              <a:rPr lang="en-US" sz="1500" dirty="0" smtClean="0">
                <a:latin typeface="Arial" charset="0"/>
                <a:cs typeface="Arial" charset="0"/>
              </a:rPr>
              <a:t>“Ability </a:t>
            </a:r>
            <a:r>
              <a:rPr lang="en-US" sz="1500" dirty="0">
                <a:latin typeface="Arial" charset="0"/>
                <a:cs typeface="Arial" charset="0"/>
              </a:rPr>
              <a:t>to analyze and interpret data, identify data ranges and trends, and appropriately question the reliability of data and outliers, all improved</a:t>
            </a:r>
            <a:r>
              <a:rPr lang="en-US" sz="1500" dirty="0" smtClean="0">
                <a:latin typeface="Arial" charset="0"/>
                <a:cs typeface="Arial" charset="0"/>
              </a:rPr>
              <a:t>.”</a:t>
            </a:r>
            <a:endParaRPr lang="en-US" sz="1500" dirty="0">
              <a:latin typeface="Arial" charset="0"/>
              <a:cs typeface="Arial" charset="0"/>
            </a:endParaRPr>
          </a:p>
        </p:txBody>
      </p:sp>
    </p:spTree>
    <p:extLst>
      <p:ext uri="{BB962C8B-B14F-4D97-AF65-F5344CB8AC3E}">
        <p14:creationId xmlns:p14="http://schemas.microsoft.com/office/powerpoint/2010/main" val="138021825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hultheis and Kjelvik 2015.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85311"/>
            <a:ext cx="6858000" cy="8875058"/>
          </a:xfrm>
          <a:prstGeom prst="rect">
            <a:avLst/>
          </a:prstGeom>
        </p:spPr>
      </p:pic>
    </p:spTree>
    <p:extLst>
      <p:ext uri="{BB962C8B-B14F-4D97-AF65-F5344CB8AC3E}">
        <p14:creationId xmlns:p14="http://schemas.microsoft.com/office/powerpoint/2010/main" val="40607832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17872"/>
            <a:ext cx="6858000" cy="685800"/>
          </a:xfrm>
          <a:prstGeom prst="rect">
            <a:avLst/>
          </a:prstGeom>
          <a:solidFill>
            <a:srgbClr val="121D0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p>
        </p:txBody>
      </p:sp>
      <p:sp>
        <p:nvSpPr>
          <p:cNvPr id="5" name="Title 1"/>
          <p:cNvSpPr txBox="1">
            <a:spLocks/>
          </p:cNvSpPr>
          <p:nvPr/>
        </p:nvSpPr>
        <p:spPr bwMode="auto">
          <a:xfrm>
            <a:off x="1" y="174990"/>
            <a:ext cx="6857999" cy="62865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b="1" dirty="0">
                <a:ln w="3175" cmpd="sng">
                  <a:noFill/>
                  <a:prstDash val="solid"/>
                </a:ln>
                <a:solidFill>
                  <a:srgbClr val="FFFFFF"/>
                </a:solidFill>
                <a:latin typeface="Arial"/>
                <a:cs typeface="Arial"/>
              </a:rPr>
              <a:t> </a:t>
            </a:r>
          </a:p>
          <a:p>
            <a:pPr eaLnBrk="1" hangingPunct="1">
              <a:defRPr/>
            </a:pPr>
            <a:r>
              <a:rPr lang="en-US" sz="3300" b="1" dirty="0">
                <a:ln w="3175" cmpd="sng">
                  <a:noFill/>
                  <a:prstDash val="solid"/>
                </a:ln>
                <a:solidFill>
                  <a:srgbClr val="FFFFFF"/>
                </a:solidFill>
                <a:latin typeface="Arial"/>
                <a:cs typeface="Arial"/>
              </a:rPr>
              <a:t>What are Data Nuggets?</a:t>
            </a:r>
          </a:p>
          <a:p>
            <a:pPr eaLnBrk="1" hangingPunct="1">
              <a:defRPr/>
            </a:pPr>
            <a:r>
              <a:rPr lang="en-US" sz="4050" b="1" dirty="0">
                <a:ln w="3175" cmpd="sng">
                  <a:noFill/>
                  <a:prstDash val="solid"/>
                </a:ln>
                <a:noFill/>
                <a:latin typeface="Arial"/>
                <a:cs typeface="Arial"/>
              </a:rPr>
              <a:t>_  </a:t>
            </a:r>
          </a:p>
        </p:txBody>
      </p:sp>
      <p:pic>
        <p:nvPicPr>
          <p:cNvPr id="30723" name="Picture 5" descr="Screen Shot 2014-03-03 at 11.39.58 AM.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914400"/>
            <a:ext cx="6858000" cy="422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913259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Picture 3" descr="cyber_c.jpg"/>
          <p:cNvSpPr>
            <a:spLocks noChangeAspect="1"/>
          </p:cNvSpPr>
          <p:nvPr/>
        </p:nvSpPr>
        <p:spPr bwMode="auto">
          <a:xfrm>
            <a:off x="0" y="161925"/>
            <a:ext cx="6858000" cy="13227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lstStyle/>
          <a:p>
            <a:endParaRPr lang="en-US" dirty="0"/>
          </a:p>
        </p:txBody>
      </p:sp>
      <p:sp>
        <p:nvSpPr>
          <p:cNvPr id="7" name="Rectangle 3"/>
          <p:cNvSpPr txBox="1">
            <a:spLocks noChangeArrowheads="1"/>
          </p:cNvSpPr>
          <p:nvPr/>
        </p:nvSpPr>
        <p:spPr>
          <a:xfrm>
            <a:off x="262716" y="1226336"/>
            <a:ext cx="6283308" cy="3745713"/>
          </a:xfrm>
          <a:prstGeom prst="rect">
            <a:avLst/>
          </a:prstGeom>
        </p:spPr>
        <p:txBody>
          <a:bodyPr lIns="68580" tIns="34290" rIns="68580" bIns="34290"/>
          <a:lstStyle/>
          <a:p>
            <a:pPr lvl="3" algn="ctr">
              <a:spcBef>
                <a:spcPts val="1500"/>
              </a:spcBef>
              <a:buClr>
                <a:srgbClr val="660066"/>
              </a:buClr>
              <a:defRPr/>
            </a:pPr>
            <a:r>
              <a:rPr lang="en-US" sz="2800" b="1" i="1" dirty="0" smtClean="0">
                <a:ea typeface="+mn-ea"/>
              </a:rPr>
              <a:t>Revisit QR definitions:</a:t>
            </a:r>
          </a:p>
          <a:p>
            <a:pPr lvl="3" algn="ctr">
              <a:spcBef>
                <a:spcPts val="1500"/>
              </a:spcBef>
              <a:buClr>
                <a:srgbClr val="660066"/>
              </a:buClr>
              <a:defRPr/>
            </a:pPr>
            <a:r>
              <a:rPr lang="en-US" sz="2800" i="1" dirty="0" smtClean="0">
                <a:ea typeface="+mn-ea"/>
              </a:rPr>
              <a:t>How can Data Nuggets help your students achieve the learning goals associated with quantitative reasoning in science?</a:t>
            </a:r>
            <a:endParaRPr lang="en-US" sz="2800" i="1" dirty="0">
              <a:solidFill>
                <a:schemeClr val="tx1">
                  <a:lumMod val="65000"/>
                  <a:lumOff val="35000"/>
                </a:schemeClr>
              </a:solidFill>
              <a:latin typeface="+mn-lt"/>
              <a:ea typeface="+mn-ea"/>
              <a:cs typeface="+mn-cs"/>
            </a:endParaRPr>
          </a:p>
        </p:txBody>
      </p:sp>
      <p:sp>
        <p:nvSpPr>
          <p:cNvPr id="8" name="Rectangle 7"/>
          <p:cNvSpPr/>
          <p:nvPr/>
        </p:nvSpPr>
        <p:spPr>
          <a:xfrm>
            <a:off x="0" y="228600"/>
            <a:ext cx="6858000" cy="685800"/>
          </a:xfrm>
          <a:prstGeom prst="rect">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p>
        </p:txBody>
      </p:sp>
      <p:sp>
        <p:nvSpPr>
          <p:cNvPr id="9" name="Title 1"/>
          <p:cNvSpPr txBox="1">
            <a:spLocks/>
          </p:cNvSpPr>
          <p:nvPr/>
        </p:nvSpPr>
        <p:spPr bwMode="auto">
          <a:xfrm>
            <a:off x="-38695" y="314051"/>
            <a:ext cx="6857999" cy="62865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b="1" dirty="0">
                <a:ln w="3175" cmpd="sng">
                  <a:noFill/>
                  <a:prstDash val="solid"/>
                </a:ln>
                <a:solidFill>
                  <a:srgbClr val="FFFFFF"/>
                </a:solidFill>
                <a:latin typeface="Arial"/>
                <a:cs typeface="Arial"/>
              </a:rPr>
              <a:t> </a:t>
            </a:r>
          </a:p>
          <a:p>
            <a:pPr eaLnBrk="1" hangingPunct="1">
              <a:defRPr/>
            </a:pPr>
            <a:r>
              <a:rPr lang="en-US" sz="3150" b="1" dirty="0" smtClean="0">
                <a:ln w="3175" cmpd="sng">
                  <a:noFill/>
                  <a:prstDash val="solid"/>
                </a:ln>
                <a:solidFill>
                  <a:srgbClr val="FFFFFF"/>
                </a:solidFill>
                <a:latin typeface="Arial"/>
                <a:cs typeface="Arial"/>
              </a:rPr>
              <a:t>Journal Moment</a:t>
            </a:r>
            <a:endParaRPr lang="en-US" sz="3150" b="1" dirty="0">
              <a:ln w="3175" cmpd="sng">
                <a:noFill/>
                <a:prstDash val="solid"/>
              </a:ln>
              <a:solidFill>
                <a:srgbClr val="FFFFFF"/>
              </a:solidFill>
              <a:latin typeface="Arial"/>
              <a:cs typeface="Arial"/>
            </a:endParaRPr>
          </a:p>
          <a:p>
            <a:pPr eaLnBrk="1" hangingPunct="1">
              <a:defRPr/>
            </a:pPr>
            <a:r>
              <a:rPr lang="en-US" sz="4050" b="1" dirty="0">
                <a:ln w="3175" cmpd="sng">
                  <a:noFill/>
                  <a:prstDash val="solid"/>
                </a:ln>
                <a:noFill/>
                <a:latin typeface="Arial"/>
                <a:cs typeface="Arial"/>
              </a:rPr>
              <a:t>_  </a:t>
            </a:r>
          </a:p>
        </p:txBody>
      </p:sp>
      <p:sp>
        <p:nvSpPr>
          <p:cNvPr id="6" name="TextBox 5"/>
          <p:cNvSpPr txBox="1"/>
          <p:nvPr/>
        </p:nvSpPr>
        <p:spPr>
          <a:xfrm>
            <a:off x="0" y="4251541"/>
            <a:ext cx="6858000" cy="646331"/>
          </a:xfrm>
          <a:prstGeom prst="rect">
            <a:avLst/>
          </a:prstGeom>
          <a:noFill/>
        </p:spPr>
        <p:txBody>
          <a:bodyPr wrap="square" rtlCol="0">
            <a:spAutoFit/>
          </a:bodyPr>
          <a:lstStyle/>
          <a:p>
            <a:pPr algn="ctr"/>
            <a:r>
              <a:rPr lang="en-US" sz="1800" b="1" i="1" dirty="0" smtClean="0">
                <a:solidFill>
                  <a:schemeClr val="accent1">
                    <a:lumMod val="50000"/>
                  </a:schemeClr>
                </a:solidFill>
              </a:rPr>
              <a:t>Tomorrow we will return to the theme of </a:t>
            </a:r>
          </a:p>
          <a:p>
            <a:pPr algn="ctr"/>
            <a:r>
              <a:rPr lang="en-US" sz="1800" b="1" i="1" dirty="0" smtClean="0">
                <a:solidFill>
                  <a:schemeClr val="accent1">
                    <a:lumMod val="50000"/>
                  </a:schemeClr>
                </a:solidFill>
              </a:rPr>
              <a:t>getting the most out of Data Nuggets in your classroom.</a:t>
            </a:r>
            <a:endParaRPr lang="en-US" sz="1800" b="1" i="1" dirty="0">
              <a:solidFill>
                <a:schemeClr val="accent1">
                  <a:lumMod val="50000"/>
                </a:schemeClr>
              </a:solidFill>
            </a:endParaRPr>
          </a:p>
        </p:txBody>
      </p:sp>
    </p:spTree>
    <p:extLst>
      <p:ext uri="{BB962C8B-B14F-4D97-AF65-F5344CB8AC3E}">
        <p14:creationId xmlns:p14="http://schemas.microsoft.com/office/powerpoint/2010/main" val="78513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PD DAY 2</a:t>
            </a:r>
            <a:endParaRPr lang="en-US" dirty="0"/>
          </a:p>
        </p:txBody>
      </p:sp>
      <p:pic>
        <p:nvPicPr>
          <p:cNvPr id="4" name="Content Placeholder 3" descr="Untitled.png"/>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233776" y="1152475"/>
            <a:ext cx="6390449" cy="3416400"/>
          </a:xfrm>
        </p:spPr>
      </p:pic>
    </p:spTree>
    <p:extLst>
      <p:ext uri="{BB962C8B-B14F-4D97-AF65-F5344CB8AC3E}">
        <p14:creationId xmlns:p14="http://schemas.microsoft.com/office/powerpoint/2010/main" val="145964775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17872"/>
            <a:ext cx="6858000" cy="685800"/>
          </a:xfrm>
          <a:prstGeom prst="rect">
            <a:avLst/>
          </a:prstGeom>
          <a:solidFill>
            <a:srgbClr val="121D0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p>
        </p:txBody>
      </p:sp>
      <p:sp>
        <p:nvSpPr>
          <p:cNvPr id="5" name="Title 1"/>
          <p:cNvSpPr txBox="1">
            <a:spLocks/>
          </p:cNvSpPr>
          <p:nvPr/>
        </p:nvSpPr>
        <p:spPr bwMode="auto">
          <a:xfrm>
            <a:off x="1" y="174990"/>
            <a:ext cx="6857999" cy="62865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b="1" dirty="0">
                <a:ln w="3175" cmpd="sng">
                  <a:noFill/>
                  <a:prstDash val="solid"/>
                </a:ln>
                <a:solidFill>
                  <a:srgbClr val="FFFFFF"/>
                </a:solidFill>
                <a:latin typeface="Arial"/>
                <a:cs typeface="Arial"/>
              </a:rPr>
              <a:t> </a:t>
            </a:r>
          </a:p>
          <a:p>
            <a:pPr eaLnBrk="1" hangingPunct="1">
              <a:defRPr/>
            </a:pPr>
            <a:r>
              <a:rPr lang="en-US" sz="2800" b="1" dirty="0" smtClean="0">
                <a:ln w="3175" cmpd="sng">
                  <a:noFill/>
                  <a:prstDash val="solid"/>
                </a:ln>
                <a:solidFill>
                  <a:srgbClr val="FFFFFF"/>
                </a:solidFill>
                <a:latin typeface="Arial"/>
                <a:cs typeface="Arial"/>
              </a:rPr>
              <a:t>Getting the most out of Data Nuggets</a:t>
            </a:r>
            <a:endParaRPr lang="en-US" sz="2800" b="1" dirty="0">
              <a:ln w="3175" cmpd="sng">
                <a:noFill/>
                <a:prstDash val="solid"/>
              </a:ln>
              <a:solidFill>
                <a:srgbClr val="FFFFFF"/>
              </a:solidFill>
              <a:latin typeface="Arial"/>
              <a:cs typeface="Arial"/>
            </a:endParaRPr>
          </a:p>
          <a:p>
            <a:pPr eaLnBrk="1" hangingPunct="1">
              <a:defRPr/>
            </a:pPr>
            <a:r>
              <a:rPr lang="en-US" sz="4050" b="1" dirty="0">
                <a:ln w="3175" cmpd="sng">
                  <a:noFill/>
                  <a:prstDash val="solid"/>
                </a:ln>
                <a:noFill/>
                <a:latin typeface="Arial"/>
                <a:cs typeface="Arial"/>
              </a:rPr>
              <a:t>_  </a:t>
            </a:r>
          </a:p>
        </p:txBody>
      </p:sp>
      <p:pic>
        <p:nvPicPr>
          <p:cNvPr id="30723" name="Picture 5" descr="Screen Shot 2014-03-03 at 11.39.58 AM.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914400"/>
            <a:ext cx="6858000" cy="422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20072452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17872"/>
            <a:ext cx="6858000" cy="685800"/>
          </a:xfrm>
          <a:prstGeom prst="rect">
            <a:avLst/>
          </a:prstGeom>
          <a:solidFill>
            <a:srgbClr val="121D0A"/>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anchor="ctr"/>
          <a:lstStyle/>
          <a:p>
            <a:pPr algn="ctr">
              <a:defRPr/>
            </a:pPr>
            <a:endParaRPr lang="en-US"/>
          </a:p>
        </p:txBody>
      </p:sp>
      <p:sp>
        <p:nvSpPr>
          <p:cNvPr id="5" name="Title 1"/>
          <p:cNvSpPr txBox="1">
            <a:spLocks/>
          </p:cNvSpPr>
          <p:nvPr/>
        </p:nvSpPr>
        <p:spPr bwMode="auto">
          <a:xfrm>
            <a:off x="1" y="174990"/>
            <a:ext cx="6857999" cy="62865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b="1" dirty="0">
                <a:ln w="3175" cmpd="sng">
                  <a:noFill/>
                  <a:prstDash val="solid"/>
                </a:ln>
                <a:solidFill>
                  <a:srgbClr val="FFFFFF"/>
                </a:solidFill>
                <a:latin typeface="Arial"/>
                <a:cs typeface="Arial"/>
              </a:rPr>
              <a:t> </a:t>
            </a:r>
          </a:p>
          <a:p>
            <a:pPr eaLnBrk="1" hangingPunct="1">
              <a:defRPr/>
            </a:pPr>
            <a:r>
              <a:rPr lang="en-US" sz="3600" b="1" dirty="0" smtClean="0">
                <a:ln w="3175" cmpd="sng">
                  <a:noFill/>
                  <a:prstDash val="solid"/>
                </a:ln>
                <a:solidFill>
                  <a:srgbClr val="FFFFFF"/>
                </a:solidFill>
                <a:latin typeface="Arial"/>
                <a:cs typeface="Arial"/>
              </a:rPr>
              <a:t>Teacher Guides</a:t>
            </a:r>
          </a:p>
          <a:p>
            <a:pPr eaLnBrk="1" hangingPunct="1">
              <a:defRPr/>
            </a:pPr>
            <a:r>
              <a:rPr lang="en-US" sz="4100" b="1" dirty="0">
                <a:ln w="3175" cmpd="sng">
                  <a:noFill/>
                  <a:prstDash val="solid"/>
                </a:ln>
                <a:noFill/>
                <a:latin typeface="Arial"/>
                <a:cs typeface="Arial"/>
              </a:rPr>
              <a:t>_  </a:t>
            </a:r>
          </a:p>
        </p:txBody>
      </p:sp>
      <p:pic>
        <p:nvPicPr>
          <p:cNvPr id="7" name="Picture 6" descr="IMG_3203-Anna Carter-small.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33459" y="2432418"/>
            <a:ext cx="3424541" cy="2568406"/>
          </a:xfrm>
          <a:prstGeom prst="rect">
            <a:avLst/>
          </a:prstGeom>
          <a:noFill/>
          <a:ln w="12700">
            <a:solidFill>
              <a:schemeClr val="tx1"/>
            </a:solidFill>
            <a:miter lim="800000"/>
            <a:headEnd/>
            <a:tailEnd/>
          </a:ln>
        </p:spPr>
      </p:pic>
      <p:pic>
        <p:nvPicPr>
          <p:cNvPr id="8" name="Picture 7" descr="Screen Shot 2017-07-03 at 10.08.40 A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438811" y="948618"/>
            <a:ext cx="3419189" cy="1296209"/>
          </a:xfrm>
          <a:prstGeom prst="rect">
            <a:avLst/>
          </a:prstGeom>
        </p:spPr>
      </p:pic>
      <p:pic>
        <p:nvPicPr>
          <p:cNvPr id="9" name="Picture 3" descr="IMG_1559.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bwMode="auto">
          <a:xfrm>
            <a:off x="14270" y="2429740"/>
            <a:ext cx="3447742" cy="2569464"/>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0" name="Picture 9" descr="Screen Shot 2017-07-03 at 10.11.33 AM.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2807" y="999664"/>
            <a:ext cx="3338928" cy="1240365"/>
          </a:xfrm>
          <a:prstGeom prst="rect">
            <a:avLst/>
          </a:prstGeom>
        </p:spPr>
      </p:pic>
      <p:cxnSp>
        <p:nvCxnSpPr>
          <p:cNvPr id="12" name="Straight Connector 11"/>
          <p:cNvCxnSpPr>
            <a:stCxn id="5" idx="2"/>
          </p:cNvCxnSpPr>
          <p:nvPr/>
        </p:nvCxnSpPr>
        <p:spPr>
          <a:xfrm>
            <a:off x="3429001" y="803640"/>
            <a:ext cx="52616" cy="433986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1898388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900" y="981069"/>
            <a:ext cx="6172200" cy="3995366"/>
          </a:xfrm>
        </p:spPr>
        <p:txBody>
          <a:bodyPr>
            <a:normAutofit/>
          </a:bodyPr>
          <a:lstStyle/>
          <a:p>
            <a:pPr>
              <a:spcAft>
                <a:spcPts val="900"/>
              </a:spcAft>
            </a:pPr>
            <a:r>
              <a:rPr lang="en-US" sz="2400" b="1" dirty="0" smtClean="0">
                <a:solidFill>
                  <a:srgbClr val="3366FF"/>
                </a:solidFill>
                <a:latin typeface="Arial"/>
                <a:cs typeface="Arial"/>
              </a:rPr>
              <a:t>Teacher </a:t>
            </a:r>
            <a:r>
              <a:rPr lang="en-US" sz="2400" b="1" dirty="0">
                <a:solidFill>
                  <a:srgbClr val="3366FF"/>
                </a:solidFill>
                <a:latin typeface="Arial"/>
                <a:cs typeface="Arial"/>
              </a:rPr>
              <a:t>Notes</a:t>
            </a:r>
            <a:r>
              <a:rPr lang="en-US" sz="2400" dirty="0">
                <a:latin typeface="Arial"/>
                <a:cs typeface="Arial"/>
              </a:rPr>
              <a:t>: Provide additional background information for teachers, as well as suggestions for discussion topics. </a:t>
            </a:r>
            <a:endParaRPr lang="en-US" sz="2400" dirty="0" smtClean="0">
              <a:latin typeface="Arial"/>
              <a:cs typeface="Arial"/>
            </a:endParaRPr>
          </a:p>
          <a:p>
            <a:pPr>
              <a:spcAft>
                <a:spcPts val="900"/>
              </a:spcAft>
            </a:pPr>
            <a:r>
              <a:rPr lang="en-US" sz="2400" b="1" dirty="0" smtClean="0">
                <a:solidFill>
                  <a:srgbClr val="008000"/>
                </a:solidFill>
                <a:latin typeface="Arial"/>
                <a:cs typeface="Arial"/>
              </a:rPr>
              <a:t>Checks </a:t>
            </a:r>
            <a:r>
              <a:rPr lang="en-US" sz="2400" b="1" dirty="0">
                <a:solidFill>
                  <a:srgbClr val="008000"/>
                </a:solidFill>
                <a:latin typeface="Arial"/>
                <a:cs typeface="Arial"/>
              </a:rPr>
              <a:t>for Understanding</a:t>
            </a:r>
            <a:r>
              <a:rPr lang="en-US" sz="2400" dirty="0">
                <a:latin typeface="Arial"/>
                <a:cs typeface="Arial"/>
              </a:rPr>
              <a:t>: Provide stopping points for teachers to assess student understanding. </a:t>
            </a:r>
            <a:endParaRPr lang="en-US" sz="2400" dirty="0" smtClean="0">
              <a:latin typeface="Arial"/>
              <a:cs typeface="Arial"/>
            </a:endParaRPr>
          </a:p>
          <a:p>
            <a:pPr>
              <a:spcAft>
                <a:spcPts val="900"/>
              </a:spcAft>
            </a:pPr>
            <a:r>
              <a:rPr lang="en-US" sz="2400" b="1" dirty="0" smtClean="0">
                <a:solidFill>
                  <a:srgbClr val="FF0000"/>
                </a:solidFill>
                <a:latin typeface="Arial"/>
                <a:cs typeface="Arial"/>
              </a:rPr>
              <a:t>Meta </a:t>
            </a:r>
            <a:r>
              <a:rPr lang="en-US" sz="2400" b="1" dirty="0">
                <a:solidFill>
                  <a:srgbClr val="FF0000"/>
                </a:solidFill>
                <a:latin typeface="Arial"/>
                <a:cs typeface="Arial"/>
              </a:rPr>
              <a:t>Moments</a:t>
            </a:r>
            <a:r>
              <a:rPr lang="en-US" sz="2400" dirty="0">
                <a:latin typeface="Arial"/>
                <a:cs typeface="Arial"/>
              </a:rPr>
              <a:t>: Provide stopping points for students to think about their own thinking</a:t>
            </a:r>
            <a:r>
              <a:rPr lang="en-US" sz="2400" dirty="0" smtClean="0">
                <a:latin typeface="Arial"/>
                <a:cs typeface="Arial"/>
              </a:rPr>
              <a:t>.</a:t>
            </a:r>
            <a:endParaRPr lang="en-US" sz="2400" dirty="0">
              <a:latin typeface="Arial"/>
              <a:cs typeface="Arial"/>
            </a:endParaRPr>
          </a:p>
        </p:txBody>
      </p:sp>
      <p:sp>
        <p:nvSpPr>
          <p:cNvPr id="6" name="Rectangle 5"/>
          <p:cNvSpPr/>
          <p:nvPr/>
        </p:nvSpPr>
        <p:spPr>
          <a:xfrm>
            <a:off x="0" y="228600"/>
            <a:ext cx="6858000" cy="685800"/>
          </a:xfrm>
          <a:prstGeom prst="rect">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p>
        </p:txBody>
      </p:sp>
      <p:sp>
        <p:nvSpPr>
          <p:cNvPr id="7" name="Title 1"/>
          <p:cNvSpPr txBox="1">
            <a:spLocks/>
          </p:cNvSpPr>
          <p:nvPr/>
        </p:nvSpPr>
        <p:spPr bwMode="auto">
          <a:xfrm>
            <a:off x="-38695" y="314051"/>
            <a:ext cx="6857999" cy="62865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b="1" dirty="0">
                <a:ln w="3175" cmpd="sng">
                  <a:noFill/>
                  <a:prstDash val="solid"/>
                </a:ln>
                <a:solidFill>
                  <a:srgbClr val="FFFFFF"/>
                </a:solidFill>
                <a:latin typeface="Arial"/>
                <a:cs typeface="Arial"/>
              </a:rPr>
              <a:t> </a:t>
            </a:r>
          </a:p>
          <a:p>
            <a:pPr eaLnBrk="1" hangingPunct="1">
              <a:defRPr/>
            </a:pPr>
            <a:r>
              <a:rPr lang="en-US" sz="3150" b="1" dirty="0" smtClean="0">
                <a:ln w="3175" cmpd="sng">
                  <a:noFill/>
                  <a:prstDash val="solid"/>
                </a:ln>
                <a:solidFill>
                  <a:srgbClr val="FFFFFF"/>
                </a:solidFill>
                <a:latin typeface="Arial"/>
                <a:cs typeface="Arial"/>
              </a:rPr>
              <a:t>Using the teacher guide</a:t>
            </a:r>
            <a:endParaRPr lang="en-US" sz="3150" b="1" dirty="0">
              <a:ln w="3175" cmpd="sng">
                <a:noFill/>
                <a:prstDash val="solid"/>
              </a:ln>
              <a:solidFill>
                <a:srgbClr val="FFFFFF"/>
              </a:solidFill>
              <a:latin typeface="Arial"/>
              <a:cs typeface="Arial"/>
            </a:endParaRPr>
          </a:p>
          <a:p>
            <a:pPr eaLnBrk="1" hangingPunct="1">
              <a:defRPr/>
            </a:pPr>
            <a:r>
              <a:rPr lang="en-US" sz="4050" b="1" dirty="0">
                <a:ln w="3175" cmpd="sng">
                  <a:noFill/>
                  <a:prstDash val="solid"/>
                </a:ln>
                <a:noFill/>
                <a:latin typeface="Arial"/>
                <a:cs typeface="Arial"/>
              </a:rPr>
              <a:t>_  </a:t>
            </a:r>
          </a:p>
        </p:txBody>
      </p:sp>
    </p:spTree>
    <p:extLst>
      <p:ext uri="{BB962C8B-B14F-4D97-AF65-F5344CB8AC3E}">
        <p14:creationId xmlns:p14="http://schemas.microsoft.com/office/powerpoint/2010/main" val="444172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06184"/>
            <a:ext cx="6858000" cy="685800"/>
          </a:xfrm>
          <a:prstGeom prst="rect">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p>
        </p:txBody>
      </p:sp>
      <p:sp>
        <p:nvSpPr>
          <p:cNvPr id="11" name="Title 1"/>
          <p:cNvSpPr txBox="1">
            <a:spLocks/>
          </p:cNvSpPr>
          <p:nvPr/>
        </p:nvSpPr>
        <p:spPr bwMode="auto">
          <a:xfrm>
            <a:off x="-38695" y="191635"/>
            <a:ext cx="6857999" cy="62865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b="1" dirty="0">
                <a:ln w="3175" cmpd="sng">
                  <a:noFill/>
                  <a:prstDash val="solid"/>
                </a:ln>
                <a:solidFill>
                  <a:srgbClr val="FFFFFF"/>
                </a:solidFill>
                <a:latin typeface="Arial"/>
                <a:cs typeface="Arial"/>
              </a:rPr>
              <a:t> </a:t>
            </a:r>
          </a:p>
          <a:p>
            <a:pPr eaLnBrk="1" hangingPunct="1">
              <a:defRPr/>
            </a:pPr>
            <a:r>
              <a:rPr lang="en-US" sz="3150" b="1" dirty="0" smtClean="0">
                <a:ln w="3175" cmpd="sng">
                  <a:noFill/>
                  <a:prstDash val="solid"/>
                </a:ln>
                <a:solidFill>
                  <a:srgbClr val="FFFFFF"/>
                </a:solidFill>
                <a:latin typeface="Arial"/>
                <a:cs typeface="Arial"/>
              </a:rPr>
              <a:t>Using the teacher guide</a:t>
            </a:r>
            <a:endParaRPr lang="en-US" sz="3150" b="1" dirty="0">
              <a:ln w="3175" cmpd="sng">
                <a:noFill/>
                <a:prstDash val="solid"/>
              </a:ln>
              <a:solidFill>
                <a:srgbClr val="FFFFFF"/>
              </a:solidFill>
              <a:latin typeface="Arial"/>
              <a:cs typeface="Arial"/>
            </a:endParaRPr>
          </a:p>
          <a:p>
            <a:pPr eaLnBrk="1" hangingPunct="1">
              <a:defRPr/>
            </a:pPr>
            <a:r>
              <a:rPr lang="en-US" sz="4050" b="1" dirty="0">
                <a:ln w="3175" cmpd="sng">
                  <a:noFill/>
                  <a:prstDash val="solid"/>
                </a:ln>
                <a:noFill/>
                <a:latin typeface="Arial"/>
                <a:cs typeface="Arial"/>
              </a:rPr>
              <a:t>_  </a:t>
            </a:r>
          </a:p>
        </p:txBody>
      </p:sp>
      <p:pic>
        <p:nvPicPr>
          <p:cNvPr id="2" name="Picture 1" descr="Screen Shot 2017-07-08 at 12.26.07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3860" y="828893"/>
            <a:ext cx="6554186" cy="4301185"/>
          </a:xfrm>
          <a:prstGeom prst="rect">
            <a:avLst/>
          </a:prstGeom>
        </p:spPr>
      </p:pic>
      <p:pic>
        <p:nvPicPr>
          <p:cNvPr id="4" name="Picture 3" descr="Screen Shot 2017-07-08 at 12.30.17 P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55019" y="232166"/>
            <a:ext cx="3868158" cy="2649423"/>
          </a:xfrm>
          <a:prstGeom prst="rect">
            <a:avLst/>
          </a:prstGeom>
          <a:ln w="57150" cmpd="sng">
            <a:solidFill>
              <a:schemeClr val="tx1"/>
            </a:solidFill>
          </a:ln>
          <a:effectLst/>
        </p:spPr>
      </p:pic>
      <p:pic>
        <p:nvPicPr>
          <p:cNvPr id="5" name="Picture 4" descr="nzt7_trend-to-2015_web.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624892" y="1092546"/>
            <a:ext cx="4970257" cy="2552522"/>
          </a:xfrm>
          <a:prstGeom prst="rect">
            <a:avLst/>
          </a:prstGeom>
          <a:ln w="57150" cmpd="sng">
            <a:solidFill>
              <a:schemeClr val="tx1"/>
            </a:solidFill>
          </a:ln>
          <a:effectLst/>
        </p:spPr>
      </p:pic>
      <p:pic>
        <p:nvPicPr>
          <p:cNvPr id="6" name="Picture 5" descr="Screen Shot 2017-07-08 at 12.40.25 PM.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10437" y="2581139"/>
            <a:ext cx="3713183" cy="2319741"/>
          </a:xfrm>
          <a:prstGeom prst="rect">
            <a:avLst/>
          </a:prstGeom>
          <a:ln w="57150" cmpd="sng">
            <a:solidFill>
              <a:schemeClr val="tx1"/>
            </a:solidFill>
          </a:ln>
          <a:effectLst/>
        </p:spPr>
      </p:pic>
      <p:pic>
        <p:nvPicPr>
          <p:cNvPr id="7" name="Picture 6" descr="Screen Shot 2017-07-08 at 12.41.09 PM.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466054" y="1697327"/>
            <a:ext cx="2869660" cy="2845272"/>
          </a:xfrm>
          <a:prstGeom prst="rect">
            <a:avLst/>
          </a:prstGeom>
          <a:ln w="57150" cmpd="sng">
            <a:solidFill>
              <a:schemeClr val="tx1"/>
            </a:solidFill>
          </a:ln>
          <a:effectLst/>
        </p:spPr>
      </p:pic>
    </p:spTree>
    <p:extLst>
      <p:ext uri="{BB962C8B-B14F-4D97-AF65-F5344CB8AC3E}">
        <p14:creationId xmlns:p14="http://schemas.microsoft.com/office/powerpoint/2010/main" val="2052077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06184"/>
            <a:ext cx="6858000" cy="685800"/>
          </a:xfrm>
          <a:prstGeom prst="rect">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p>
        </p:txBody>
      </p:sp>
      <p:sp>
        <p:nvSpPr>
          <p:cNvPr id="11" name="Title 1"/>
          <p:cNvSpPr txBox="1">
            <a:spLocks/>
          </p:cNvSpPr>
          <p:nvPr/>
        </p:nvSpPr>
        <p:spPr bwMode="auto">
          <a:xfrm>
            <a:off x="-38695" y="191635"/>
            <a:ext cx="6857999" cy="62865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b="1" dirty="0">
                <a:ln w="3175" cmpd="sng">
                  <a:noFill/>
                  <a:prstDash val="solid"/>
                </a:ln>
                <a:solidFill>
                  <a:srgbClr val="FFFFFF"/>
                </a:solidFill>
                <a:latin typeface="Arial"/>
                <a:cs typeface="Arial"/>
              </a:rPr>
              <a:t> </a:t>
            </a:r>
          </a:p>
          <a:p>
            <a:pPr eaLnBrk="1" hangingPunct="1">
              <a:defRPr/>
            </a:pPr>
            <a:r>
              <a:rPr lang="en-US" sz="3150" b="1" dirty="0" smtClean="0">
                <a:ln w="3175" cmpd="sng">
                  <a:noFill/>
                  <a:prstDash val="solid"/>
                </a:ln>
                <a:solidFill>
                  <a:srgbClr val="FFFFFF"/>
                </a:solidFill>
                <a:latin typeface="Arial"/>
                <a:cs typeface="Arial"/>
              </a:rPr>
              <a:t>Using the teacher guide</a:t>
            </a:r>
            <a:endParaRPr lang="en-US" sz="3150" b="1" dirty="0">
              <a:ln w="3175" cmpd="sng">
                <a:noFill/>
                <a:prstDash val="solid"/>
              </a:ln>
              <a:solidFill>
                <a:srgbClr val="FFFFFF"/>
              </a:solidFill>
              <a:latin typeface="Arial"/>
              <a:cs typeface="Arial"/>
            </a:endParaRPr>
          </a:p>
          <a:p>
            <a:pPr eaLnBrk="1" hangingPunct="1">
              <a:defRPr/>
            </a:pPr>
            <a:r>
              <a:rPr lang="en-US" sz="4050" b="1" dirty="0">
                <a:ln w="3175" cmpd="sng">
                  <a:noFill/>
                  <a:prstDash val="solid"/>
                </a:ln>
                <a:noFill/>
                <a:latin typeface="Arial"/>
                <a:cs typeface="Arial"/>
              </a:rPr>
              <a:t>_  </a:t>
            </a:r>
          </a:p>
        </p:txBody>
      </p:sp>
      <p:pic>
        <p:nvPicPr>
          <p:cNvPr id="3" name="Picture 2" descr="Screen Shot 2017-07-08 at 12.44.40 PM.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833067"/>
            <a:ext cx="6858000" cy="4310434"/>
          </a:xfrm>
          <a:prstGeom prst="rect">
            <a:avLst/>
          </a:prstGeom>
        </p:spPr>
      </p:pic>
      <p:pic>
        <p:nvPicPr>
          <p:cNvPr id="8" name="Picture 7" descr="Screen Shot 2017-07-08 at 12.45.56 P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7709" y="1051576"/>
            <a:ext cx="3601402" cy="2171434"/>
          </a:xfrm>
          <a:prstGeom prst="rect">
            <a:avLst/>
          </a:prstGeom>
          <a:ln w="57150" cmpd="sng">
            <a:solidFill>
              <a:schemeClr val="tx1"/>
            </a:solidFill>
          </a:ln>
          <a:effectLst/>
        </p:spPr>
      </p:pic>
      <p:pic>
        <p:nvPicPr>
          <p:cNvPr id="9" name="Picture 8" descr="Screen Shot 2017-07-08 at 12.46.55 PM.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28984" y="1622070"/>
            <a:ext cx="5064360" cy="2283782"/>
          </a:xfrm>
          <a:prstGeom prst="rect">
            <a:avLst/>
          </a:prstGeom>
          <a:ln w="57150" cmpd="sng">
            <a:solidFill>
              <a:schemeClr val="tx1"/>
            </a:solidFill>
          </a:ln>
          <a:effectLst/>
        </p:spPr>
      </p:pic>
      <p:pic>
        <p:nvPicPr>
          <p:cNvPr id="12" name="Picture 11" descr="Screen Shot 2017-07-08 at 12.47.36 PM.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293964" y="2770406"/>
            <a:ext cx="4191948" cy="2140928"/>
          </a:xfrm>
          <a:prstGeom prst="rect">
            <a:avLst/>
          </a:prstGeom>
          <a:ln w="57150" cmpd="sng">
            <a:solidFill>
              <a:schemeClr val="tx1"/>
            </a:solidFill>
          </a:ln>
          <a:effectLst/>
        </p:spPr>
      </p:pic>
    </p:spTree>
    <p:extLst>
      <p:ext uri="{BB962C8B-B14F-4D97-AF65-F5344CB8AC3E}">
        <p14:creationId xmlns:p14="http://schemas.microsoft.com/office/powerpoint/2010/main" val="4236389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Picture 3" descr="cyber_c.jpg"/>
          <p:cNvSpPr>
            <a:spLocks noChangeAspect="1"/>
          </p:cNvSpPr>
          <p:nvPr/>
        </p:nvSpPr>
        <p:spPr bwMode="auto">
          <a:xfrm>
            <a:off x="0" y="161925"/>
            <a:ext cx="6858000" cy="13227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lstStyle/>
          <a:p>
            <a:endParaRPr lang="en-US" dirty="0"/>
          </a:p>
        </p:txBody>
      </p:sp>
      <p:sp>
        <p:nvSpPr>
          <p:cNvPr id="7" name="Rectangle 3"/>
          <p:cNvSpPr txBox="1">
            <a:spLocks noChangeArrowheads="1"/>
          </p:cNvSpPr>
          <p:nvPr/>
        </p:nvSpPr>
        <p:spPr>
          <a:xfrm>
            <a:off x="262716" y="1226336"/>
            <a:ext cx="6283308" cy="3745713"/>
          </a:xfrm>
          <a:prstGeom prst="rect">
            <a:avLst/>
          </a:prstGeom>
        </p:spPr>
        <p:txBody>
          <a:bodyPr lIns="68580" tIns="34290" rIns="68580" bIns="34290"/>
          <a:lstStyle/>
          <a:p>
            <a:pPr lvl="3" algn="ctr">
              <a:spcBef>
                <a:spcPts val="1500"/>
              </a:spcBef>
              <a:buClr>
                <a:srgbClr val="660066"/>
              </a:buClr>
              <a:defRPr/>
            </a:pPr>
            <a:r>
              <a:rPr lang="en-US" sz="2800" i="1" dirty="0" smtClean="0">
                <a:ea typeface="+mn-ea"/>
              </a:rPr>
              <a:t>Find your partner from the original Data Nugget activity and go through the teacher guide together.</a:t>
            </a:r>
          </a:p>
          <a:p>
            <a:pPr lvl="3" algn="ctr">
              <a:spcBef>
                <a:spcPts val="1500"/>
              </a:spcBef>
              <a:buClr>
                <a:srgbClr val="660066"/>
              </a:buClr>
              <a:defRPr/>
            </a:pPr>
            <a:r>
              <a:rPr lang="en-US" sz="2800" b="1" i="1" dirty="0" smtClean="0">
                <a:ea typeface="+mn-ea"/>
              </a:rPr>
              <a:t>Would the extra materials change how you use this Data Nugget with your students? If so, how?</a:t>
            </a:r>
            <a:endParaRPr lang="en-US" sz="2800" b="1" i="1" dirty="0">
              <a:ea typeface="+mn-ea"/>
            </a:endParaRPr>
          </a:p>
          <a:p>
            <a:pPr lvl="3" algn="ctr">
              <a:spcBef>
                <a:spcPts val="1500"/>
              </a:spcBef>
              <a:buClr>
                <a:srgbClr val="660066"/>
              </a:buClr>
              <a:defRPr/>
            </a:pPr>
            <a:endParaRPr lang="en-US" sz="2800" b="1" i="1" dirty="0">
              <a:ea typeface="+mn-ea"/>
            </a:endParaRPr>
          </a:p>
        </p:txBody>
      </p:sp>
      <p:sp>
        <p:nvSpPr>
          <p:cNvPr id="8" name="Rectangle 7"/>
          <p:cNvSpPr/>
          <p:nvPr/>
        </p:nvSpPr>
        <p:spPr>
          <a:xfrm>
            <a:off x="0" y="228600"/>
            <a:ext cx="6858000" cy="685800"/>
          </a:xfrm>
          <a:prstGeom prst="rect">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p>
        </p:txBody>
      </p:sp>
      <p:sp>
        <p:nvSpPr>
          <p:cNvPr id="9" name="Title 1"/>
          <p:cNvSpPr txBox="1">
            <a:spLocks/>
          </p:cNvSpPr>
          <p:nvPr/>
        </p:nvSpPr>
        <p:spPr bwMode="auto">
          <a:xfrm>
            <a:off x="-38695" y="314051"/>
            <a:ext cx="6857999" cy="62865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b="1" dirty="0">
                <a:ln w="3175" cmpd="sng">
                  <a:noFill/>
                  <a:prstDash val="solid"/>
                </a:ln>
                <a:solidFill>
                  <a:srgbClr val="FFFFFF"/>
                </a:solidFill>
                <a:latin typeface="Arial"/>
                <a:cs typeface="Arial"/>
              </a:rPr>
              <a:t> </a:t>
            </a:r>
          </a:p>
          <a:p>
            <a:pPr eaLnBrk="1" hangingPunct="1">
              <a:defRPr/>
            </a:pPr>
            <a:r>
              <a:rPr lang="en-US" sz="3150" b="1" dirty="0" smtClean="0">
                <a:ln w="3175" cmpd="sng">
                  <a:noFill/>
                  <a:prstDash val="solid"/>
                </a:ln>
                <a:solidFill>
                  <a:srgbClr val="FFFFFF"/>
                </a:solidFill>
                <a:latin typeface="Arial"/>
                <a:cs typeface="Arial"/>
              </a:rPr>
              <a:t>Teacher Guide Discussion</a:t>
            </a:r>
            <a:endParaRPr lang="en-US" sz="3150" b="1" dirty="0">
              <a:ln w="3175" cmpd="sng">
                <a:noFill/>
                <a:prstDash val="solid"/>
              </a:ln>
              <a:solidFill>
                <a:srgbClr val="FFFFFF"/>
              </a:solidFill>
              <a:latin typeface="Arial"/>
              <a:cs typeface="Arial"/>
            </a:endParaRPr>
          </a:p>
          <a:p>
            <a:pPr eaLnBrk="1" hangingPunct="1">
              <a:defRPr/>
            </a:pPr>
            <a:r>
              <a:rPr lang="en-US" sz="4050" b="1" dirty="0">
                <a:ln w="3175" cmpd="sng">
                  <a:noFill/>
                  <a:prstDash val="solid"/>
                </a:ln>
                <a:noFill/>
                <a:latin typeface="Arial"/>
                <a:cs typeface="Arial"/>
              </a:rPr>
              <a:t>_  </a:t>
            </a:r>
          </a:p>
        </p:txBody>
      </p:sp>
    </p:spTree>
    <p:extLst>
      <p:ext uri="{BB962C8B-B14F-4D97-AF65-F5344CB8AC3E}">
        <p14:creationId xmlns:p14="http://schemas.microsoft.com/office/powerpoint/2010/main" val="191543391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Picture 3" descr="cyber_c.jpg"/>
          <p:cNvSpPr>
            <a:spLocks noChangeAspect="1"/>
          </p:cNvSpPr>
          <p:nvPr/>
        </p:nvSpPr>
        <p:spPr bwMode="auto">
          <a:xfrm>
            <a:off x="0" y="161925"/>
            <a:ext cx="6858000" cy="13227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lstStyle/>
          <a:p>
            <a:endParaRPr lang="en-US" dirty="0"/>
          </a:p>
        </p:txBody>
      </p:sp>
      <p:sp>
        <p:nvSpPr>
          <p:cNvPr id="7" name="Rectangle 3"/>
          <p:cNvSpPr txBox="1">
            <a:spLocks noChangeArrowheads="1"/>
          </p:cNvSpPr>
          <p:nvPr/>
        </p:nvSpPr>
        <p:spPr>
          <a:xfrm>
            <a:off x="262716" y="1226336"/>
            <a:ext cx="6283308" cy="3745713"/>
          </a:xfrm>
          <a:prstGeom prst="rect">
            <a:avLst/>
          </a:prstGeom>
        </p:spPr>
        <p:txBody>
          <a:bodyPr lIns="68580" tIns="34290" rIns="68580" bIns="34290"/>
          <a:lstStyle/>
          <a:p>
            <a:pPr lvl="3" algn="ctr">
              <a:spcBef>
                <a:spcPts val="1500"/>
              </a:spcBef>
              <a:buClr>
                <a:srgbClr val="660066"/>
              </a:buClr>
              <a:defRPr/>
            </a:pPr>
            <a:r>
              <a:rPr lang="en-US" sz="2400" i="1" dirty="0" smtClean="0">
                <a:ea typeface="+mn-ea"/>
              </a:rPr>
              <a:t>Identify two features from the teacher guide (ex. specific teacher notes) that would be most useful for your classes.</a:t>
            </a:r>
          </a:p>
          <a:p>
            <a:pPr lvl="3" algn="ctr">
              <a:spcBef>
                <a:spcPts val="1500"/>
              </a:spcBef>
              <a:buClr>
                <a:srgbClr val="660066"/>
              </a:buClr>
              <a:defRPr/>
            </a:pPr>
            <a:r>
              <a:rPr lang="en-US" sz="2400" b="1" i="1" dirty="0" smtClean="0">
                <a:ea typeface="+mn-ea"/>
              </a:rPr>
              <a:t>What discussions might you have with your students, using these ideas              as a jumping off point? </a:t>
            </a:r>
          </a:p>
          <a:p>
            <a:pPr lvl="3" algn="ctr">
              <a:spcBef>
                <a:spcPts val="1500"/>
              </a:spcBef>
              <a:buClr>
                <a:srgbClr val="660066"/>
              </a:buClr>
              <a:defRPr/>
            </a:pPr>
            <a:r>
              <a:rPr lang="en-US" sz="2400" b="1" i="1" dirty="0" smtClean="0">
                <a:ea typeface="+mn-ea"/>
              </a:rPr>
              <a:t>Are there other topics you would cover that are not found in</a:t>
            </a:r>
            <a:r>
              <a:rPr lang="en-US" sz="2400" b="1" i="1" dirty="0">
                <a:ea typeface="+mn-ea"/>
              </a:rPr>
              <a:t> </a:t>
            </a:r>
            <a:r>
              <a:rPr lang="en-US" sz="2400" b="1" i="1" dirty="0" smtClean="0">
                <a:ea typeface="+mn-ea"/>
              </a:rPr>
              <a:t>the teacher guide?</a:t>
            </a:r>
            <a:endParaRPr lang="en-US" sz="2400" b="1" i="1" dirty="0">
              <a:ea typeface="+mn-ea"/>
            </a:endParaRPr>
          </a:p>
        </p:txBody>
      </p:sp>
      <p:sp>
        <p:nvSpPr>
          <p:cNvPr id="8" name="Rectangle 7"/>
          <p:cNvSpPr/>
          <p:nvPr/>
        </p:nvSpPr>
        <p:spPr>
          <a:xfrm>
            <a:off x="0" y="228600"/>
            <a:ext cx="6858000" cy="685800"/>
          </a:xfrm>
          <a:prstGeom prst="rect">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p>
        </p:txBody>
      </p:sp>
      <p:sp>
        <p:nvSpPr>
          <p:cNvPr id="9" name="Title 1"/>
          <p:cNvSpPr txBox="1">
            <a:spLocks/>
          </p:cNvSpPr>
          <p:nvPr/>
        </p:nvSpPr>
        <p:spPr bwMode="auto">
          <a:xfrm>
            <a:off x="-38695" y="314051"/>
            <a:ext cx="6857999" cy="62865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b="1" dirty="0">
                <a:ln w="3175" cmpd="sng">
                  <a:noFill/>
                  <a:prstDash val="solid"/>
                </a:ln>
                <a:solidFill>
                  <a:srgbClr val="FFFFFF"/>
                </a:solidFill>
                <a:latin typeface="Arial"/>
                <a:cs typeface="Arial"/>
              </a:rPr>
              <a:t> </a:t>
            </a:r>
          </a:p>
          <a:p>
            <a:pPr eaLnBrk="1" hangingPunct="1">
              <a:defRPr/>
            </a:pPr>
            <a:r>
              <a:rPr lang="en-US" sz="3150" b="1" dirty="0" smtClean="0">
                <a:ln w="3175" cmpd="sng">
                  <a:noFill/>
                  <a:prstDash val="solid"/>
                </a:ln>
                <a:solidFill>
                  <a:srgbClr val="FFFFFF"/>
                </a:solidFill>
                <a:latin typeface="Arial"/>
                <a:cs typeface="Arial"/>
              </a:rPr>
              <a:t>Activity: Share Strategies</a:t>
            </a:r>
            <a:endParaRPr lang="en-US" sz="3150" b="1" dirty="0">
              <a:ln w="3175" cmpd="sng">
                <a:noFill/>
                <a:prstDash val="solid"/>
              </a:ln>
              <a:solidFill>
                <a:srgbClr val="FFFFFF"/>
              </a:solidFill>
              <a:latin typeface="Arial"/>
              <a:cs typeface="Arial"/>
            </a:endParaRPr>
          </a:p>
          <a:p>
            <a:pPr eaLnBrk="1" hangingPunct="1">
              <a:defRPr/>
            </a:pPr>
            <a:r>
              <a:rPr lang="en-US" sz="4050" b="1" dirty="0">
                <a:ln w="3175" cmpd="sng">
                  <a:noFill/>
                  <a:prstDash val="solid"/>
                </a:ln>
                <a:noFill/>
                <a:latin typeface="Arial"/>
                <a:cs typeface="Arial"/>
              </a:rPr>
              <a:t>_  </a:t>
            </a:r>
          </a:p>
        </p:txBody>
      </p:sp>
    </p:spTree>
    <p:extLst>
      <p:ext uri="{BB962C8B-B14F-4D97-AF65-F5344CB8AC3E}">
        <p14:creationId xmlns:p14="http://schemas.microsoft.com/office/powerpoint/2010/main" val="390455435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28600"/>
            <a:ext cx="6858000" cy="685800"/>
          </a:xfrm>
          <a:prstGeom prst="rect">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anchor="ctr"/>
          <a:lstStyle/>
          <a:p>
            <a:pPr algn="ctr">
              <a:defRPr/>
            </a:pPr>
            <a:endParaRPr lang="en-US" sz="1050" dirty="0"/>
          </a:p>
        </p:txBody>
      </p:sp>
      <p:sp>
        <p:nvSpPr>
          <p:cNvPr id="6" name="Title 1"/>
          <p:cNvSpPr txBox="1">
            <a:spLocks/>
          </p:cNvSpPr>
          <p:nvPr/>
        </p:nvSpPr>
        <p:spPr bwMode="auto">
          <a:xfrm>
            <a:off x="-38694" y="314051"/>
            <a:ext cx="6857999" cy="62865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8" tIns="45719" rIns="91438" bIns="45719"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b="1" dirty="0" smtClean="0">
                <a:ln w="3175" cmpd="sng">
                  <a:noFill/>
                  <a:prstDash val="solid"/>
                </a:ln>
                <a:solidFill>
                  <a:srgbClr val="FFFFFF"/>
                </a:solidFill>
                <a:latin typeface="Arial"/>
                <a:cs typeface="Arial"/>
              </a:rPr>
              <a:t> </a:t>
            </a:r>
          </a:p>
          <a:p>
            <a:pPr eaLnBrk="1" hangingPunct="1">
              <a:defRPr/>
            </a:pPr>
            <a:r>
              <a:rPr lang="en-US" sz="3150" b="1" dirty="0" smtClean="0">
                <a:ln w="3175" cmpd="sng">
                  <a:noFill/>
                  <a:prstDash val="solid"/>
                </a:ln>
                <a:solidFill>
                  <a:srgbClr val="FFFFFF"/>
                </a:solidFill>
                <a:latin typeface="Arial"/>
                <a:cs typeface="Arial"/>
              </a:rPr>
              <a:t>Activity: Share Strategies</a:t>
            </a:r>
          </a:p>
          <a:p>
            <a:pPr eaLnBrk="1" hangingPunct="1">
              <a:defRPr/>
            </a:pPr>
            <a:r>
              <a:rPr lang="en-US" sz="4050" b="1" dirty="0" smtClean="0">
                <a:ln w="3175" cmpd="sng">
                  <a:noFill/>
                  <a:prstDash val="solid"/>
                </a:ln>
                <a:noFill/>
                <a:latin typeface="Arial"/>
                <a:cs typeface="Arial"/>
              </a:rPr>
              <a:t>_  </a:t>
            </a:r>
            <a:endParaRPr lang="en-US" sz="4050" b="1" dirty="0">
              <a:ln w="3175" cmpd="sng">
                <a:noFill/>
                <a:prstDash val="solid"/>
              </a:ln>
              <a:noFill/>
              <a:latin typeface="Arial"/>
              <a:cs typeface="Arial"/>
            </a:endParaRPr>
          </a:p>
        </p:txBody>
      </p:sp>
      <p:sp>
        <p:nvSpPr>
          <p:cNvPr id="13" name="Rectangle 3"/>
          <p:cNvSpPr txBox="1">
            <a:spLocks noChangeArrowheads="1"/>
          </p:cNvSpPr>
          <p:nvPr/>
        </p:nvSpPr>
        <p:spPr>
          <a:xfrm>
            <a:off x="342900" y="1488281"/>
            <a:ext cx="6094810" cy="1543050"/>
          </a:xfrm>
          <a:prstGeom prst="rect">
            <a:avLst/>
          </a:prstGeom>
        </p:spPr>
        <p:txBody>
          <a:bodyPr lIns="91438" tIns="45719" rIns="91438" bIns="45719">
            <a:normAutofit/>
          </a:bodyPr>
          <a:lstStyle/>
          <a:p>
            <a:pPr algn="ctr">
              <a:spcBef>
                <a:spcPts val="1500"/>
              </a:spcBef>
              <a:buClr>
                <a:srgbClr val="660066"/>
              </a:buClr>
              <a:defRPr/>
            </a:pPr>
            <a:endParaRPr lang="en-US" sz="2400" dirty="0">
              <a:solidFill>
                <a:schemeClr val="tx1">
                  <a:lumMod val="65000"/>
                  <a:lumOff val="35000"/>
                </a:schemeClr>
              </a:solidFill>
            </a:endParaRPr>
          </a:p>
        </p:txBody>
      </p:sp>
      <p:sp>
        <p:nvSpPr>
          <p:cNvPr id="7" name="Rectangle 3"/>
          <p:cNvSpPr txBox="1">
            <a:spLocks noChangeArrowheads="1"/>
          </p:cNvSpPr>
          <p:nvPr/>
        </p:nvSpPr>
        <p:spPr bwMode="auto">
          <a:xfrm>
            <a:off x="171450" y="1179222"/>
            <a:ext cx="6515100" cy="38499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8" tIns="45719" rIns="91438" bIns="45719"/>
          <a:lstStyle>
            <a:lvl1pPr marL="342900" indent="-342900" eaLnBrk="0" hangingPunct="0">
              <a:defRPr sz="2400">
                <a:solidFill>
                  <a:schemeClr val="tx1"/>
                </a:solidFill>
                <a:latin typeface="Calibri" charset="0"/>
                <a:ea typeface="ＭＳ Ｐゴシック" charset="0"/>
                <a:cs typeface="ＭＳ Ｐゴシック" charset="0"/>
              </a:defRPr>
            </a:lvl1pPr>
            <a:lvl2pPr marL="800100" indent="-34290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11906" lvl="1" indent="0" algn="ctr" eaLnBrk="1" hangingPunct="1">
              <a:spcBef>
                <a:spcPts val="600"/>
              </a:spcBef>
              <a:spcAft>
                <a:spcPts val="900"/>
              </a:spcAft>
              <a:buClr>
                <a:schemeClr val="accent1"/>
              </a:buClr>
            </a:pPr>
            <a:r>
              <a:rPr lang="en-US" sz="2100" b="1" i="1" dirty="0" smtClean="0">
                <a:latin typeface="Arial" charset="0"/>
                <a:cs typeface="Arial" charset="0"/>
              </a:rPr>
              <a:t>Find the posters with the features you selected.</a:t>
            </a:r>
            <a:endParaRPr lang="en-US" sz="1050" i="1" dirty="0">
              <a:latin typeface="Arial" charset="0"/>
              <a:cs typeface="Arial" charset="0"/>
            </a:endParaRPr>
          </a:p>
          <a:p>
            <a:pPr marL="11906" lvl="1" indent="0" algn="ctr" eaLnBrk="1" hangingPunct="1">
              <a:spcBef>
                <a:spcPts val="600"/>
              </a:spcBef>
              <a:spcAft>
                <a:spcPts val="900"/>
              </a:spcAft>
              <a:buClr>
                <a:schemeClr val="accent1"/>
              </a:buClr>
            </a:pPr>
            <a:endParaRPr lang="en-US" sz="1000" b="1" i="1" dirty="0" smtClean="0">
              <a:latin typeface="Arial" charset="0"/>
              <a:cs typeface="Arial" charset="0"/>
            </a:endParaRPr>
          </a:p>
          <a:p>
            <a:pPr marL="11906" lvl="1" indent="0" algn="ctr" eaLnBrk="1" hangingPunct="1">
              <a:spcBef>
                <a:spcPts val="600"/>
              </a:spcBef>
              <a:spcAft>
                <a:spcPts val="900"/>
              </a:spcAft>
              <a:buClr>
                <a:schemeClr val="accent1"/>
              </a:buClr>
            </a:pPr>
            <a:r>
              <a:rPr lang="en-US" sz="2100" i="1" dirty="0" smtClean="0">
                <a:latin typeface="Arial" charset="0"/>
                <a:cs typeface="Arial" charset="0"/>
              </a:rPr>
              <a:t>Use a marker to record your group’s ideas for </a:t>
            </a:r>
            <a:r>
              <a:rPr lang="en-US" sz="2100" b="1" i="1" dirty="0" smtClean="0">
                <a:latin typeface="Arial" charset="0"/>
                <a:cs typeface="Arial" charset="0"/>
              </a:rPr>
              <a:t>how you would use these features </a:t>
            </a:r>
            <a:r>
              <a:rPr lang="en-US" sz="2100" i="1" dirty="0" smtClean="0">
                <a:latin typeface="Arial" charset="0"/>
                <a:cs typeface="Arial" charset="0"/>
              </a:rPr>
              <a:t>in your class.</a:t>
            </a:r>
            <a:endParaRPr lang="en-US" sz="2100" i="1" dirty="0">
              <a:latin typeface="Arial" charset="0"/>
              <a:cs typeface="Arial" charset="0"/>
            </a:endParaRPr>
          </a:p>
          <a:p>
            <a:pPr marL="11906" lvl="1" indent="0" algn="ctr" eaLnBrk="1" hangingPunct="1">
              <a:spcBef>
                <a:spcPts val="600"/>
              </a:spcBef>
              <a:spcAft>
                <a:spcPts val="900"/>
              </a:spcAft>
              <a:buClr>
                <a:schemeClr val="accent1"/>
              </a:buClr>
            </a:pPr>
            <a:r>
              <a:rPr lang="en-US" sz="2100" b="1" i="1" dirty="0" smtClean="0">
                <a:latin typeface="Arial" charset="0"/>
                <a:cs typeface="Arial" charset="0"/>
              </a:rPr>
              <a:t>How would your students benefit </a:t>
            </a:r>
            <a:r>
              <a:rPr lang="en-US" sz="2100" i="1" dirty="0" smtClean="0">
                <a:latin typeface="Arial" charset="0"/>
                <a:cs typeface="Arial" charset="0"/>
              </a:rPr>
              <a:t>from these strategies?</a:t>
            </a:r>
          </a:p>
          <a:p>
            <a:pPr marL="11906" lvl="1" indent="0" algn="ctr" eaLnBrk="1" hangingPunct="1">
              <a:spcBef>
                <a:spcPts val="600"/>
              </a:spcBef>
              <a:spcAft>
                <a:spcPts val="900"/>
              </a:spcAft>
              <a:buClr>
                <a:schemeClr val="accent1"/>
              </a:buClr>
            </a:pPr>
            <a:endParaRPr lang="en-US" sz="1000" i="1" dirty="0">
              <a:latin typeface="Arial" charset="0"/>
              <a:cs typeface="Arial" charset="0"/>
            </a:endParaRPr>
          </a:p>
          <a:p>
            <a:pPr marL="11906" lvl="1" indent="0" algn="ctr" eaLnBrk="1" hangingPunct="1">
              <a:spcBef>
                <a:spcPts val="600"/>
              </a:spcBef>
              <a:spcAft>
                <a:spcPts val="900"/>
              </a:spcAft>
              <a:buClr>
                <a:schemeClr val="accent1"/>
              </a:buClr>
            </a:pPr>
            <a:r>
              <a:rPr lang="en-US" sz="1800" b="1" i="1" dirty="0" smtClean="0">
                <a:solidFill>
                  <a:schemeClr val="accent1">
                    <a:lumMod val="50000"/>
                  </a:schemeClr>
                </a:solidFill>
                <a:latin typeface="Arial" charset="0"/>
                <a:cs typeface="Arial" charset="0"/>
              </a:rPr>
              <a:t>Note: there are blank posters for you to share ideas that are not in the teacher guide!</a:t>
            </a:r>
            <a:endParaRPr lang="en-US" sz="1800" b="1" i="1" dirty="0">
              <a:solidFill>
                <a:schemeClr val="accent1">
                  <a:lumMod val="50000"/>
                </a:schemeClr>
              </a:solidFill>
              <a:latin typeface="Arial" charset="0"/>
              <a:cs typeface="Arial" charset="0"/>
            </a:endParaRPr>
          </a:p>
        </p:txBody>
      </p:sp>
    </p:spTree>
    <p:extLst>
      <p:ext uri="{BB962C8B-B14F-4D97-AF65-F5344CB8AC3E}">
        <p14:creationId xmlns:p14="http://schemas.microsoft.com/office/powerpoint/2010/main" val="20756092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Picture 3" descr="cyber_c.jpg"/>
          <p:cNvSpPr>
            <a:spLocks noChangeAspect="1"/>
          </p:cNvSpPr>
          <p:nvPr/>
        </p:nvSpPr>
        <p:spPr bwMode="auto">
          <a:xfrm>
            <a:off x="0" y="161925"/>
            <a:ext cx="6858000" cy="13227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lstStyle/>
          <a:p>
            <a:endParaRPr lang="en-US" dirty="0"/>
          </a:p>
        </p:txBody>
      </p:sp>
      <p:sp>
        <p:nvSpPr>
          <p:cNvPr id="7" name="Rectangle 3"/>
          <p:cNvSpPr txBox="1">
            <a:spLocks noChangeArrowheads="1"/>
          </p:cNvSpPr>
          <p:nvPr/>
        </p:nvSpPr>
        <p:spPr>
          <a:xfrm>
            <a:off x="114300" y="994652"/>
            <a:ext cx="3600450" cy="3977398"/>
          </a:xfrm>
          <a:prstGeom prst="rect">
            <a:avLst/>
          </a:prstGeom>
        </p:spPr>
        <p:txBody>
          <a:bodyPr lIns="68580" tIns="34290" rIns="68580" bIns="34290"/>
          <a:lstStyle/>
          <a:p>
            <a:pPr marL="257175" indent="-257175">
              <a:spcBef>
                <a:spcPts val="1500"/>
              </a:spcBef>
              <a:buClr>
                <a:srgbClr val="660066"/>
              </a:buClr>
              <a:buFont typeface="Wingdings 2" pitchFamily="18" charset="2"/>
              <a:buChar char=""/>
              <a:defRPr/>
            </a:pPr>
            <a:r>
              <a:rPr lang="en-US" sz="2100" dirty="0">
                <a:ea typeface="+mn-ea"/>
              </a:rPr>
              <a:t>Teachers concerned about performing inquiry in the classroom</a:t>
            </a:r>
          </a:p>
          <a:p>
            <a:pPr marL="257175" indent="-257175">
              <a:spcBef>
                <a:spcPts val="1500"/>
              </a:spcBef>
              <a:buClr>
                <a:srgbClr val="660066"/>
              </a:buClr>
              <a:buFont typeface="Wingdings 2" pitchFamily="18" charset="2"/>
              <a:buChar char=""/>
              <a:defRPr/>
            </a:pPr>
            <a:r>
              <a:rPr lang="en-US" sz="2100" dirty="0">
                <a:ea typeface="+mn-ea"/>
              </a:rPr>
              <a:t>Complexity of research results and messiness of data</a:t>
            </a:r>
          </a:p>
          <a:p>
            <a:pPr marL="257175" indent="-257175">
              <a:spcBef>
                <a:spcPts val="1500"/>
              </a:spcBef>
              <a:buClr>
                <a:srgbClr val="660066"/>
              </a:buClr>
              <a:buFont typeface="Wingdings 2" pitchFamily="18" charset="2"/>
              <a:buChar char=""/>
              <a:defRPr/>
            </a:pPr>
            <a:r>
              <a:rPr lang="en-US" sz="2100" dirty="0">
                <a:ea typeface="+mn-ea"/>
              </a:rPr>
              <a:t>Students need practice working with data – graphing and interpreting</a:t>
            </a:r>
          </a:p>
          <a:p>
            <a:pPr marL="600075" lvl="1" indent="-257175">
              <a:spcBef>
                <a:spcPts val="1500"/>
              </a:spcBef>
              <a:buClr>
                <a:srgbClr val="660066"/>
              </a:buClr>
              <a:buFont typeface="Wingdings 2" pitchFamily="18" charset="2"/>
              <a:buChar char=""/>
              <a:defRPr/>
            </a:pPr>
            <a:endParaRPr lang="en-US" sz="2400" dirty="0">
              <a:solidFill>
                <a:schemeClr val="tx1">
                  <a:lumMod val="65000"/>
                  <a:lumOff val="35000"/>
                </a:schemeClr>
              </a:solidFill>
              <a:latin typeface="+mn-lt"/>
              <a:ea typeface="+mn-ea"/>
              <a:cs typeface="+mn-cs"/>
            </a:endParaRPr>
          </a:p>
        </p:txBody>
      </p:sp>
      <p:pic>
        <p:nvPicPr>
          <p:cNvPr id="20485" name="Picture 9"/>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3687179" y="903220"/>
            <a:ext cx="3170821" cy="23714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86" name="Picture 1" descr="Lesson-plans-for-website1.jpg"/>
          <p:cNvPicPr>
            <a:picLocks noChangeAspect="1"/>
          </p:cNvPicPr>
          <p:nvPr/>
        </p:nvPicPr>
        <p:blipFill>
          <a:blip r:embed="rId4" cstate="print">
            <a:extLst>
              <a:ext uri="{28A0092B-C50C-407E-A947-70E740481C1C}">
                <a14:useLocalDpi xmlns:a14="http://schemas.microsoft.com/office/drawing/2010/main"/>
              </a:ext>
            </a:extLst>
          </a:blip>
          <a:srcRect r="-3"/>
          <a:stretch>
            <a:fillRect/>
          </a:stretch>
        </p:blipFill>
        <p:spPr bwMode="auto">
          <a:xfrm>
            <a:off x="3677840" y="3273204"/>
            <a:ext cx="3180160" cy="18549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7"/>
          <p:cNvSpPr/>
          <p:nvPr/>
        </p:nvSpPr>
        <p:spPr>
          <a:xfrm>
            <a:off x="0" y="228600"/>
            <a:ext cx="6858000" cy="685800"/>
          </a:xfrm>
          <a:prstGeom prst="rect">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p>
        </p:txBody>
      </p:sp>
      <p:sp>
        <p:nvSpPr>
          <p:cNvPr id="9" name="Title 1"/>
          <p:cNvSpPr txBox="1">
            <a:spLocks/>
          </p:cNvSpPr>
          <p:nvPr/>
        </p:nvSpPr>
        <p:spPr bwMode="auto">
          <a:xfrm>
            <a:off x="-38695" y="314051"/>
            <a:ext cx="6857999" cy="62865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b="1" dirty="0">
                <a:ln w="3175" cmpd="sng">
                  <a:noFill/>
                  <a:prstDash val="solid"/>
                </a:ln>
                <a:solidFill>
                  <a:srgbClr val="FFFFFF"/>
                </a:solidFill>
                <a:latin typeface="Arial"/>
                <a:cs typeface="Arial"/>
              </a:rPr>
              <a:t> </a:t>
            </a:r>
          </a:p>
          <a:p>
            <a:pPr eaLnBrk="1" hangingPunct="1">
              <a:defRPr/>
            </a:pPr>
            <a:r>
              <a:rPr lang="en-US" sz="3150" b="1" dirty="0" smtClean="0">
                <a:ln w="3175" cmpd="sng">
                  <a:noFill/>
                  <a:prstDash val="solid"/>
                </a:ln>
                <a:solidFill>
                  <a:srgbClr val="FFFFFF"/>
                </a:solidFill>
                <a:latin typeface="Arial"/>
                <a:cs typeface="Arial"/>
              </a:rPr>
              <a:t>How Data Nuggets got their start</a:t>
            </a:r>
            <a:endParaRPr lang="en-US" sz="3150" b="1" dirty="0">
              <a:ln w="3175" cmpd="sng">
                <a:noFill/>
                <a:prstDash val="solid"/>
              </a:ln>
              <a:solidFill>
                <a:srgbClr val="FFFFFF"/>
              </a:solidFill>
              <a:latin typeface="Arial"/>
              <a:cs typeface="Arial"/>
            </a:endParaRPr>
          </a:p>
          <a:p>
            <a:pPr eaLnBrk="1" hangingPunct="1">
              <a:defRPr/>
            </a:pPr>
            <a:r>
              <a:rPr lang="en-US" sz="4050" b="1" dirty="0">
                <a:ln w="3175" cmpd="sng">
                  <a:noFill/>
                  <a:prstDash val="solid"/>
                </a:ln>
                <a:noFill/>
                <a:latin typeface="Arial"/>
                <a:cs typeface="Arial"/>
              </a:rPr>
              <a:t>_  </a:t>
            </a:r>
          </a:p>
        </p:txBody>
      </p:sp>
    </p:spTree>
    <p:extLst>
      <p:ext uri="{BB962C8B-B14F-4D97-AF65-F5344CB8AC3E}">
        <p14:creationId xmlns:p14="http://schemas.microsoft.com/office/powerpoint/2010/main" val="14591220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Picture 3" descr="cyber_c.jpg"/>
          <p:cNvSpPr>
            <a:spLocks noChangeAspect="1"/>
          </p:cNvSpPr>
          <p:nvPr/>
        </p:nvSpPr>
        <p:spPr bwMode="auto">
          <a:xfrm>
            <a:off x="0" y="161925"/>
            <a:ext cx="6858000" cy="13227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lstStyle/>
          <a:p>
            <a:endParaRPr lang="en-US" dirty="0"/>
          </a:p>
        </p:txBody>
      </p:sp>
      <p:sp>
        <p:nvSpPr>
          <p:cNvPr id="7" name="Rectangle 3"/>
          <p:cNvSpPr txBox="1">
            <a:spLocks noChangeArrowheads="1"/>
          </p:cNvSpPr>
          <p:nvPr/>
        </p:nvSpPr>
        <p:spPr>
          <a:xfrm>
            <a:off x="262716" y="1226336"/>
            <a:ext cx="6283308" cy="3745713"/>
          </a:xfrm>
          <a:prstGeom prst="rect">
            <a:avLst/>
          </a:prstGeom>
        </p:spPr>
        <p:txBody>
          <a:bodyPr lIns="68580" tIns="34290" rIns="68580" bIns="34290"/>
          <a:lstStyle/>
          <a:p>
            <a:pPr lvl="3" algn="ctr">
              <a:spcBef>
                <a:spcPts val="1500"/>
              </a:spcBef>
              <a:buClr>
                <a:srgbClr val="660066"/>
              </a:buClr>
              <a:defRPr/>
            </a:pPr>
            <a:endParaRPr lang="en-US" sz="2400" b="1" i="1" dirty="0">
              <a:ea typeface="+mn-ea"/>
            </a:endParaRPr>
          </a:p>
        </p:txBody>
      </p:sp>
      <p:sp>
        <p:nvSpPr>
          <p:cNvPr id="8" name="Rectangle 7"/>
          <p:cNvSpPr/>
          <p:nvPr/>
        </p:nvSpPr>
        <p:spPr>
          <a:xfrm>
            <a:off x="0" y="228600"/>
            <a:ext cx="6858000" cy="685800"/>
          </a:xfrm>
          <a:prstGeom prst="rect">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p>
        </p:txBody>
      </p:sp>
      <p:sp>
        <p:nvSpPr>
          <p:cNvPr id="6" name="Title 1"/>
          <p:cNvSpPr txBox="1">
            <a:spLocks/>
          </p:cNvSpPr>
          <p:nvPr/>
        </p:nvSpPr>
        <p:spPr bwMode="auto">
          <a:xfrm>
            <a:off x="-38694" y="314051"/>
            <a:ext cx="6857999" cy="62865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8" tIns="45719" rIns="91438" bIns="45719"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b="1" dirty="0" smtClean="0">
                <a:ln w="3175" cmpd="sng">
                  <a:noFill/>
                  <a:prstDash val="solid"/>
                </a:ln>
                <a:solidFill>
                  <a:srgbClr val="FFFFFF"/>
                </a:solidFill>
                <a:latin typeface="Arial"/>
                <a:cs typeface="Arial"/>
              </a:rPr>
              <a:t> </a:t>
            </a:r>
          </a:p>
          <a:p>
            <a:pPr eaLnBrk="1" hangingPunct="1">
              <a:defRPr/>
            </a:pPr>
            <a:r>
              <a:rPr lang="en-US" sz="3150" b="1" dirty="0" smtClean="0">
                <a:ln w="3175" cmpd="sng">
                  <a:noFill/>
                  <a:prstDash val="solid"/>
                </a:ln>
                <a:solidFill>
                  <a:srgbClr val="FFFFFF"/>
                </a:solidFill>
                <a:latin typeface="Arial"/>
                <a:cs typeface="Arial"/>
              </a:rPr>
              <a:t>Activity: Share Strategies</a:t>
            </a:r>
          </a:p>
          <a:p>
            <a:pPr eaLnBrk="1" hangingPunct="1">
              <a:defRPr/>
            </a:pPr>
            <a:r>
              <a:rPr lang="en-US" sz="4050" b="1" dirty="0" smtClean="0">
                <a:ln w="3175" cmpd="sng">
                  <a:noFill/>
                  <a:prstDash val="solid"/>
                </a:ln>
                <a:noFill/>
                <a:latin typeface="Arial"/>
                <a:cs typeface="Arial"/>
              </a:rPr>
              <a:t>_  </a:t>
            </a:r>
            <a:endParaRPr lang="en-US" sz="4050" b="1" dirty="0">
              <a:ln w="3175" cmpd="sng">
                <a:noFill/>
                <a:prstDash val="solid"/>
              </a:ln>
              <a:noFill/>
              <a:latin typeface="Arial"/>
              <a:cs typeface="Arial"/>
            </a:endParaRPr>
          </a:p>
        </p:txBody>
      </p:sp>
      <p:sp>
        <p:nvSpPr>
          <p:cNvPr id="10" name="Rectangle 3"/>
          <p:cNvSpPr txBox="1">
            <a:spLocks noChangeArrowheads="1"/>
          </p:cNvSpPr>
          <p:nvPr/>
        </p:nvSpPr>
        <p:spPr bwMode="auto">
          <a:xfrm>
            <a:off x="165659" y="1028152"/>
            <a:ext cx="6449291" cy="3943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21917" tIns="60958" rIns="121917" bIns="60958"/>
          <a:lstStyle>
            <a:lvl1pPr marL="342900" indent="-342900" eaLnBrk="0" hangingPunct="0">
              <a:defRPr sz="2400">
                <a:solidFill>
                  <a:schemeClr val="tx1"/>
                </a:solidFill>
                <a:latin typeface="Calibri" charset="0"/>
                <a:ea typeface="ＭＳ Ｐゴシック" charset="0"/>
                <a:cs typeface="ＭＳ Ｐゴシック" charset="0"/>
              </a:defRPr>
            </a:lvl1pPr>
            <a:lvl2pPr marL="800100" indent="-34290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15875" lvl="1" indent="0" algn="ctr" eaLnBrk="1" hangingPunct="1">
              <a:spcBef>
                <a:spcPts val="800"/>
              </a:spcBef>
              <a:spcAft>
                <a:spcPts val="1200"/>
              </a:spcAft>
              <a:buClr>
                <a:schemeClr val="accent1"/>
              </a:buClr>
            </a:pPr>
            <a:r>
              <a:rPr lang="en-US" sz="3000" b="1" i="1" dirty="0" smtClean="0">
                <a:latin typeface="Arial" charset="0"/>
                <a:cs typeface="Arial" charset="0"/>
              </a:rPr>
              <a:t>Gallery Walk</a:t>
            </a:r>
          </a:p>
          <a:p>
            <a:pPr marL="15875" lvl="1" indent="0" algn="ctr" eaLnBrk="1" hangingPunct="1">
              <a:spcBef>
                <a:spcPts val="800"/>
              </a:spcBef>
              <a:spcAft>
                <a:spcPts val="1200"/>
              </a:spcAft>
              <a:buClr>
                <a:schemeClr val="accent1"/>
              </a:buClr>
            </a:pPr>
            <a:endParaRPr lang="en-US" sz="1000" b="1" i="1" dirty="0" smtClean="0">
              <a:latin typeface="Arial" charset="0"/>
              <a:cs typeface="Arial" charset="0"/>
            </a:endParaRPr>
          </a:p>
          <a:p>
            <a:pPr marL="15875" lvl="1" indent="0" algn="ctr" eaLnBrk="1" hangingPunct="1">
              <a:spcBef>
                <a:spcPts val="800"/>
              </a:spcBef>
              <a:spcAft>
                <a:spcPts val="1200"/>
              </a:spcAft>
              <a:buClr>
                <a:schemeClr val="accent1"/>
              </a:buClr>
            </a:pPr>
            <a:r>
              <a:rPr lang="en-US" sz="2600" b="1" i="1" dirty="0" smtClean="0">
                <a:latin typeface="Arial" charset="0"/>
                <a:cs typeface="Arial" charset="0"/>
              </a:rPr>
              <a:t>Walk around the room </a:t>
            </a:r>
            <a:r>
              <a:rPr lang="en-US" sz="2600" i="1" dirty="0" smtClean="0">
                <a:latin typeface="Arial" charset="0"/>
                <a:cs typeface="Arial" charset="0"/>
              </a:rPr>
              <a:t>with your partner and read strategies from other groups.</a:t>
            </a:r>
          </a:p>
          <a:p>
            <a:pPr marL="15875" lvl="1" indent="0" algn="ctr" eaLnBrk="1" hangingPunct="1">
              <a:spcBef>
                <a:spcPts val="800"/>
              </a:spcBef>
              <a:spcAft>
                <a:spcPts val="1200"/>
              </a:spcAft>
              <a:buClr>
                <a:schemeClr val="accent1"/>
              </a:buClr>
            </a:pPr>
            <a:r>
              <a:rPr lang="en-US" sz="2600" i="1" dirty="0" smtClean="0">
                <a:latin typeface="Arial" charset="0"/>
                <a:cs typeface="Arial" charset="0"/>
              </a:rPr>
              <a:t>On each poster, use post-its to </a:t>
            </a:r>
            <a:r>
              <a:rPr lang="en-US" sz="2600" b="1" i="1" dirty="0" smtClean="0">
                <a:latin typeface="Arial" charset="0"/>
                <a:cs typeface="Arial" charset="0"/>
              </a:rPr>
              <a:t>write </a:t>
            </a:r>
            <a:r>
              <a:rPr lang="en-US" sz="2600" b="1" i="1" dirty="0" smtClean="0">
                <a:latin typeface="Arial" charset="0"/>
                <a:cs typeface="Arial" charset="0"/>
              </a:rPr>
              <a:t>any clarifying questions or comments.</a:t>
            </a:r>
            <a:endParaRPr lang="en-US" sz="2600" b="1" i="1" dirty="0">
              <a:latin typeface="Arial" charset="0"/>
              <a:cs typeface="Arial" charset="0"/>
            </a:endParaRPr>
          </a:p>
        </p:txBody>
      </p:sp>
    </p:spTree>
    <p:extLst>
      <p:ext uri="{BB962C8B-B14F-4D97-AF65-F5344CB8AC3E}">
        <p14:creationId xmlns:p14="http://schemas.microsoft.com/office/powerpoint/2010/main" val="254021012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Picture 3" descr="cyber_c.jpg"/>
          <p:cNvSpPr>
            <a:spLocks noChangeAspect="1"/>
          </p:cNvSpPr>
          <p:nvPr/>
        </p:nvSpPr>
        <p:spPr bwMode="auto">
          <a:xfrm>
            <a:off x="0" y="161925"/>
            <a:ext cx="6858000" cy="13227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lstStyle/>
          <a:p>
            <a:endParaRPr lang="en-US" dirty="0"/>
          </a:p>
        </p:txBody>
      </p:sp>
      <p:sp>
        <p:nvSpPr>
          <p:cNvPr id="7" name="Rectangle 3"/>
          <p:cNvSpPr txBox="1">
            <a:spLocks noChangeArrowheads="1"/>
          </p:cNvSpPr>
          <p:nvPr/>
        </p:nvSpPr>
        <p:spPr>
          <a:xfrm>
            <a:off x="262716" y="1226336"/>
            <a:ext cx="6283308" cy="3745713"/>
          </a:xfrm>
          <a:prstGeom prst="rect">
            <a:avLst/>
          </a:prstGeom>
        </p:spPr>
        <p:txBody>
          <a:bodyPr lIns="68580" tIns="34290" rIns="68580" bIns="34290"/>
          <a:lstStyle/>
          <a:p>
            <a:pPr lvl="3" algn="ctr">
              <a:spcBef>
                <a:spcPts val="1500"/>
              </a:spcBef>
              <a:buClr>
                <a:srgbClr val="660066"/>
              </a:buClr>
              <a:defRPr/>
            </a:pPr>
            <a:r>
              <a:rPr lang="en-US" sz="2800" i="1" dirty="0" smtClean="0">
                <a:solidFill>
                  <a:schemeClr val="tx1"/>
                </a:solidFill>
                <a:latin typeface="+mn-lt"/>
                <a:ea typeface="+mn-ea"/>
                <a:cs typeface="+mn-cs"/>
              </a:rPr>
              <a:t>Take a moment to record some of the ideas you saw on the posters.</a:t>
            </a:r>
          </a:p>
          <a:p>
            <a:pPr lvl="3" algn="ctr">
              <a:spcBef>
                <a:spcPts val="1500"/>
              </a:spcBef>
              <a:buClr>
                <a:srgbClr val="660066"/>
              </a:buClr>
              <a:defRPr/>
            </a:pPr>
            <a:endParaRPr lang="en-US" sz="2800" b="1" i="1" dirty="0" smtClean="0">
              <a:solidFill>
                <a:schemeClr val="tx1"/>
              </a:solidFill>
              <a:latin typeface="+mn-lt"/>
              <a:ea typeface="+mn-ea"/>
              <a:cs typeface="+mn-cs"/>
            </a:endParaRPr>
          </a:p>
          <a:p>
            <a:pPr lvl="3" algn="ctr">
              <a:spcBef>
                <a:spcPts val="1500"/>
              </a:spcBef>
              <a:buClr>
                <a:srgbClr val="660066"/>
              </a:buClr>
              <a:defRPr/>
            </a:pPr>
            <a:r>
              <a:rPr lang="en-US" sz="2800" b="1" i="1" dirty="0" smtClean="0">
                <a:solidFill>
                  <a:schemeClr val="tx1"/>
                </a:solidFill>
                <a:latin typeface="+mn-lt"/>
                <a:ea typeface="+mn-ea"/>
                <a:cs typeface="+mn-cs"/>
              </a:rPr>
              <a:t>What are some strategies you want to use to deepen student experiences using Data Nuggets?</a:t>
            </a:r>
            <a:endParaRPr lang="en-US" sz="2800" b="1" i="1" dirty="0">
              <a:solidFill>
                <a:schemeClr val="tx1"/>
              </a:solidFill>
              <a:latin typeface="+mn-lt"/>
              <a:ea typeface="+mn-ea"/>
              <a:cs typeface="+mn-cs"/>
            </a:endParaRPr>
          </a:p>
        </p:txBody>
      </p:sp>
      <p:sp>
        <p:nvSpPr>
          <p:cNvPr id="8" name="Rectangle 7"/>
          <p:cNvSpPr/>
          <p:nvPr/>
        </p:nvSpPr>
        <p:spPr>
          <a:xfrm>
            <a:off x="0" y="228600"/>
            <a:ext cx="6858000" cy="685800"/>
          </a:xfrm>
          <a:prstGeom prst="rect">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p>
        </p:txBody>
      </p:sp>
      <p:sp>
        <p:nvSpPr>
          <p:cNvPr id="9" name="Title 1"/>
          <p:cNvSpPr txBox="1">
            <a:spLocks/>
          </p:cNvSpPr>
          <p:nvPr/>
        </p:nvSpPr>
        <p:spPr bwMode="auto">
          <a:xfrm>
            <a:off x="-38695" y="314051"/>
            <a:ext cx="6857999" cy="62865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b="1" dirty="0">
                <a:ln w="3175" cmpd="sng">
                  <a:noFill/>
                  <a:prstDash val="solid"/>
                </a:ln>
                <a:solidFill>
                  <a:srgbClr val="FFFFFF"/>
                </a:solidFill>
                <a:latin typeface="Arial"/>
                <a:cs typeface="Arial"/>
              </a:rPr>
              <a:t> </a:t>
            </a:r>
          </a:p>
          <a:p>
            <a:pPr eaLnBrk="1" hangingPunct="1">
              <a:defRPr/>
            </a:pPr>
            <a:r>
              <a:rPr lang="en-US" sz="3150" b="1" dirty="0" smtClean="0">
                <a:ln w="3175" cmpd="sng">
                  <a:noFill/>
                  <a:prstDash val="solid"/>
                </a:ln>
                <a:solidFill>
                  <a:srgbClr val="FFFFFF"/>
                </a:solidFill>
                <a:latin typeface="Arial"/>
                <a:cs typeface="Arial"/>
              </a:rPr>
              <a:t>Journal Moment</a:t>
            </a:r>
            <a:endParaRPr lang="en-US" sz="3150" b="1" dirty="0">
              <a:ln w="3175" cmpd="sng">
                <a:noFill/>
                <a:prstDash val="solid"/>
              </a:ln>
              <a:solidFill>
                <a:srgbClr val="FFFFFF"/>
              </a:solidFill>
              <a:latin typeface="Arial"/>
              <a:cs typeface="Arial"/>
            </a:endParaRPr>
          </a:p>
          <a:p>
            <a:pPr eaLnBrk="1" hangingPunct="1">
              <a:defRPr/>
            </a:pPr>
            <a:r>
              <a:rPr lang="en-US" sz="4050" b="1" dirty="0">
                <a:ln w="3175" cmpd="sng">
                  <a:noFill/>
                  <a:prstDash val="solid"/>
                </a:ln>
                <a:noFill/>
                <a:latin typeface="Arial"/>
                <a:cs typeface="Arial"/>
              </a:rPr>
              <a:t>_  </a:t>
            </a:r>
          </a:p>
        </p:txBody>
      </p:sp>
    </p:spTree>
    <p:extLst>
      <p:ext uri="{BB962C8B-B14F-4D97-AF65-F5344CB8AC3E}">
        <p14:creationId xmlns:p14="http://schemas.microsoft.com/office/powerpoint/2010/main" val="66518168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Picture 3" descr="cyber_c.jpg"/>
          <p:cNvSpPr>
            <a:spLocks noChangeAspect="1"/>
          </p:cNvSpPr>
          <p:nvPr/>
        </p:nvSpPr>
        <p:spPr bwMode="auto">
          <a:xfrm>
            <a:off x="0" y="161925"/>
            <a:ext cx="6858000" cy="13227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lstStyle/>
          <a:p>
            <a:endParaRPr lang="en-US" dirty="0"/>
          </a:p>
        </p:txBody>
      </p:sp>
      <p:sp>
        <p:nvSpPr>
          <p:cNvPr id="7" name="Rectangle 3"/>
          <p:cNvSpPr txBox="1">
            <a:spLocks noChangeArrowheads="1"/>
          </p:cNvSpPr>
          <p:nvPr/>
        </p:nvSpPr>
        <p:spPr>
          <a:xfrm>
            <a:off x="262716" y="1226336"/>
            <a:ext cx="6283308" cy="3745713"/>
          </a:xfrm>
          <a:prstGeom prst="rect">
            <a:avLst/>
          </a:prstGeom>
        </p:spPr>
        <p:txBody>
          <a:bodyPr lIns="68580" tIns="34290" rIns="68580" bIns="34290"/>
          <a:lstStyle/>
          <a:p>
            <a:pPr lvl="3" algn="ctr">
              <a:spcBef>
                <a:spcPts val="1500"/>
              </a:spcBef>
              <a:buClr>
                <a:srgbClr val="660066"/>
              </a:buClr>
              <a:defRPr/>
            </a:pPr>
            <a:r>
              <a:rPr lang="en-US" sz="2800" i="1" dirty="0" smtClean="0">
                <a:ea typeface="+mn-ea"/>
              </a:rPr>
              <a:t>Whole group report-out</a:t>
            </a:r>
          </a:p>
          <a:p>
            <a:pPr lvl="3" algn="ctr">
              <a:spcBef>
                <a:spcPts val="1500"/>
              </a:spcBef>
              <a:buClr>
                <a:srgbClr val="660066"/>
              </a:buClr>
              <a:defRPr/>
            </a:pPr>
            <a:endParaRPr lang="en-US" sz="1000" i="1" dirty="0" smtClean="0">
              <a:ea typeface="+mn-ea"/>
            </a:endParaRPr>
          </a:p>
          <a:p>
            <a:pPr lvl="3" algn="ctr">
              <a:spcBef>
                <a:spcPts val="1500"/>
              </a:spcBef>
              <a:buClr>
                <a:srgbClr val="660066"/>
              </a:buClr>
              <a:defRPr/>
            </a:pPr>
            <a:r>
              <a:rPr lang="en-US" sz="2800" b="1" i="1" dirty="0" smtClean="0">
                <a:ea typeface="+mn-ea"/>
              </a:rPr>
              <a:t>Share an idea or strategy you will use in your classroom that you learned from someone else.</a:t>
            </a:r>
          </a:p>
        </p:txBody>
      </p:sp>
      <p:sp>
        <p:nvSpPr>
          <p:cNvPr id="8" name="Rectangle 7"/>
          <p:cNvSpPr/>
          <p:nvPr/>
        </p:nvSpPr>
        <p:spPr>
          <a:xfrm>
            <a:off x="0" y="228600"/>
            <a:ext cx="6858000" cy="685800"/>
          </a:xfrm>
          <a:prstGeom prst="rect">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p>
        </p:txBody>
      </p:sp>
      <p:sp>
        <p:nvSpPr>
          <p:cNvPr id="9" name="Title 1"/>
          <p:cNvSpPr txBox="1">
            <a:spLocks/>
          </p:cNvSpPr>
          <p:nvPr/>
        </p:nvSpPr>
        <p:spPr bwMode="auto">
          <a:xfrm>
            <a:off x="-38695" y="314051"/>
            <a:ext cx="6857999" cy="62865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b="1" dirty="0">
                <a:ln w="3175" cmpd="sng">
                  <a:noFill/>
                  <a:prstDash val="solid"/>
                </a:ln>
                <a:solidFill>
                  <a:srgbClr val="FFFFFF"/>
                </a:solidFill>
                <a:latin typeface="Arial"/>
                <a:cs typeface="Arial"/>
              </a:rPr>
              <a:t> </a:t>
            </a:r>
          </a:p>
          <a:p>
            <a:pPr eaLnBrk="1" hangingPunct="1">
              <a:defRPr/>
            </a:pPr>
            <a:r>
              <a:rPr lang="en-US" sz="3150" b="1" dirty="0" smtClean="0">
                <a:ln w="3175" cmpd="sng">
                  <a:noFill/>
                  <a:prstDash val="solid"/>
                </a:ln>
                <a:solidFill>
                  <a:srgbClr val="FFFFFF"/>
                </a:solidFill>
                <a:latin typeface="Arial"/>
                <a:cs typeface="Arial"/>
              </a:rPr>
              <a:t>Data Nugget Discussion</a:t>
            </a:r>
            <a:endParaRPr lang="en-US" sz="3150" b="1" dirty="0">
              <a:ln w="3175" cmpd="sng">
                <a:noFill/>
                <a:prstDash val="solid"/>
              </a:ln>
              <a:solidFill>
                <a:srgbClr val="FFFFFF"/>
              </a:solidFill>
              <a:latin typeface="Arial"/>
              <a:cs typeface="Arial"/>
            </a:endParaRPr>
          </a:p>
          <a:p>
            <a:pPr eaLnBrk="1" hangingPunct="1">
              <a:defRPr/>
            </a:pPr>
            <a:r>
              <a:rPr lang="en-US" sz="4050" b="1" dirty="0">
                <a:ln w="3175" cmpd="sng">
                  <a:noFill/>
                  <a:prstDash val="solid"/>
                </a:ln>
                <a:noFill/>
                <a:latin typeface="Arial"/>
                <a:cs typeface="Arial"/>
              </a:rPr>
              <a:t>_  </a:t>
            </a:r>
          </a:p>
        </p:txBody>
      </p:sp>
    </p:spTree>
    <p:extLst>
      <p:ext uri="{BB962C8B-B14F-4D97-AF65-F5344CB8AC3E}">
        <p14:creationId xmlns:p14="http://schemas.microsoft.com/office/powerpoint/2010/main" val="178815360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28600"/>
            <a:ext cx="6858000" cy="685800"/>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anchor="ctr"/>
          <a:lstStyle/>
          <a:p>
            <a:pPr algn="ctr">
              <a:defRPr/>
            </a:pPr>
            <a:endParaRPr lang="en-US"/>
          </a:p>
        </p:txBody>
      </p:sp>
      <p:sp>
        <p:nvSpPr>
          <p:cNvPr id="6" name="Title 1"/>
          <p:cNvSpPr txBox="1">
            <a:spLocks/>
          </p:cNvSpPr>
          <p:nvPr/>
        </p:nvSpPr>
        <p:spPr bwMode="auto">
          <a:xfrm>
            <a:off x="-38695" y="314051"/>
            <a:ext cx="6857999" cy="62865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b="1" dirty="0">
                <a:ln w="3175" cmpd="sng">
                  <a:noFill/>
                  <a:prstDash val="solid"/>
                </a:ln>
                <a:solidFill>
                  <a:srgbClr val="FFFFFF"/>
                </a:solidFill>
                <a:latin typeface="Arial"/>
                <a:cs typeface="Arial"/>
              </a:rPr>
              <a:t> </a:t>
            </a:r>
          </a:p>
          <a:p>
            <a:pPr eaLnBrk="1" hangingPunct="1">
              <a:defRPr/>
            </a:pPr>
            <a:r>
              <a:rPr lang="en-US" sz="3200" b="1" dirty="0">
                <a:ln w="3175" cmpd="sng">
                  <a:noFill/>
                  <a:prstDash val="solid"/>
                </a:ln>
                <a:solidFill>
                  <a:srgbClr val="FFFFFF"/>
                </a:solidFill>
                <a:latin typeface="Arial"/>
                <a:cs typeface="Arial"/>
              </a:rPr>
              <a:t>Activity: Case Studies</a:t>
            </a:r>
          </a:p>
          <a:p>
            <a:pPr eaLnBrk="1" hangingPunct="1">
              <a:defRPr/>
            </a:pPr>
            <a:r>
              <a:rPr lang="en-US" sz="4100" b="1" dirty="0">
                <a:ln w="3175" cmpd="sng">
                  <a:noFill/>
                  <a:prstDash val="solid"/>
                </a:ln>
                <a:noFill/>
                <a:latin typeface="Arial"/>
                <a:cs typeface="Arial"/>
              </a:rPr>
              <a:t>_  </a:t>
            </a:r>
          </a:p>
        </p:txBody>
      </p:sp>
      <p:sp>
        <p:nvSpPr>
          <p:cNvPr id="13" name="Rectangle 3"/>
          <p:cNvSpPr txBox="1">
            <a:spLocks noChangeArrowheads="1"/>
          </p:cNvSpPr>
          <p:nvPr/>
        </p:nvSpPr>
        <p:spPr>
          <a:xfrm>
            <a:off x="342900" y="1488281"/>
            <a:ext cx="6094810" cy="1543050"/>
          </a:xfrm>
          <a:prstGeom prst="rect">
            <a:avLst/>
          </a:prstGeom>
        </p:spPr>
        <p:txBody>
          <a:bodyPr lIns="68580" tIns="34290" rIns="68580" bIns="34290">
            <a:normAutofit/>
          </a:bodyPr>
          <a:lstStyle/>
          <a:p>
            <a:pPr algn="ctr">
              <a:spcBef>
                <a:spcPts val="1500"/>
              </a:spcBef>
              <a:buClr>
                <a:srgbClr val="660066"/>
              </a:buClr>
              <a:defRPr/>
            </a:pPr>
            <a:endParaRPr lang="en-US" sz="2400" dirty="0">
              <a:solidFill>
                <a:schemeClr val="tx1">
                  <a:lumMod val="65000"/>
                  <a:lumOff val="35000"/>
                </a:schemeClr>
              </a:solidFill>
              <a:ea typeface="+mn-ea"/>
            </a:endParaRPr>
          </a:p>
        </p:txBody>
      </p:sp>
      <p:sp>
        <p:nvSpPr>
          <p:cNvPr id="7" name="Rectangle 3"/>
          <p:cNvSpPr txBox="1">
            <a:spLocks noChangeArrowheads="1"/>
          </p:cNvSpPr>
          <p:nvPr/>
        </p:nvSpPr>
        <p:spPr bwMode="auto">
          <a:xfrm>
            <a:off x="171450" y="1029616"/>
            <a:ext cx="6515100" cy="40034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lstStyle>
            <a:lvl1pPr marL="342900" indent="-342900" eaLnBrk="0" hangingPunct="0">
              <a:defRPr sz="2400">
                <a:solidFill>
                  <a:schemeClr val="tx1"/>
                </a:solidFill>
                <a:latin typeface="Calibri" charset="0"/>
                <a:ea typeface="ＭＳ Ｐゴシック" charset="0"/>
                <a:cs typeface="ＭＳ Ｐゴシック" charset="0"/>
              </a:defRPr>
            </a:lvl1pPr>
            <a:lvl2pPr marL="800100" indent="-34290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indent="0" algn="ctr" eaLnBrk="1" hangingPunct="1">
              <a:spcBef>
                <a:spcPts val="600"/>
              </a:spcBef>
              <a:spcAft>
                <a:spcPts val="900"/>
              </a:spcAft>
              <a:buClr>
                <a:schemeClr val="accent1"/>
              </a:buClr>
            </a:pPr>
            <a:r>
              <a:rPr lang="en-US" sz="2800" b="1" i="1" dirty="0">
                <a:latin typeface="Arial" charset="0"/>
                <a:cs typeface="Arial" charset="0"/>
              </a:rPr>
              <a:t>Form small groups and read the scenario assigned to you</a:t>
            </a:r>
            <a:r>
              <a:rPr lang="en-US" sz="2800" b="1" i="1" dirty="0" smtClean="0">
                <a:latin typeface="Arial" charset="0"/>
                <a:cs typeface="Arial" charset="0"/>
              </a:rPr>
              <a:t>.</a:t>
            </a:r>
            <a:endParaRPr lang="en-US" sz="2600" b="1" i="1" dirty="0" smtClean="0">
              <a:latin typeface="Arial" charset="0"/>
              <a:cs typeface="Arial" charset="0"/>
            </a:endParaRPr>
          </a:p>
          <a:p>
            <a:pPr marL="0" indent="0" algn="ctr" eaLnBrk="1" hangingPunct="1">
              <a:spcBef>
                <a:spcPts val="600"/>
              </a:spcBef>
              <a:spcAft>
                <a:spcPts val="900"/>
              </a:spcAft>
              <a:buClr>
                <a:schemeClr val="accent1"/>
              </a:buClr>
            </a:pPr>
            <a:endParaRPr lang="en-US" sz="2600" b="1" i="1" dirty="0">
              <a:latin typeface="Arial" charset="0"/>
              <a:cs typeface="Arial" charset="0"/>
            </a:endParaRPr>
          </a:p>
          <a:p>
            <a:pPr marL="0" indent="0" algn="ctr" eaLnBrk="1" hangingPunct="1">
              <a:spcBef>
                <a:spcPts val="600"/>
              </a:spcBef>
              <a:spcAft>
                <a:spcPts val="900"/>
              </a:spcAft>
              <a:buClr>
                <a:schemeClr val="accent1"/>
              </a:buClr>
            </a:pPr>
            <a:r>
              <a:rPr lang="en-US" sz="2600" b="1" i="1" dirty="0" smtClean="0">
                <a:latin typeface="Arial" charset="0"/>
                <a:cs typeface="Arial" charset="0"/>
              </a:rPr>
              <a:t>Describe </a:t>
            </a:r>
            <a:r>
              <a:rPr lang="en-US" sz="2600" b="1" i="1" dirty="0" smtClean="0">
                <a:latin typeface="Arial" charset="0"/>
                <a:cs typeface="Arial" charset="0"/>
              </a:rPr>
              <a:t>how the teacher took opportunities to stop within the Data Nugget and check in with their students.</a:t>
            </a:r>
          </a:p>
          <a:p>
            <a:pPr marL="0" indent="0" algn="ctr" eaLnBrk="1" hangingPunct="1">
              <a:spcBef>
                <a:spcPts val="600"/>
              </a:spcBef>
              <a:spcAft>
                <a:spcPts val="900"/>
              </a:spcAft>
              <a:buClr>
                <a:schemeClr val="accent1"/>
              </a:buClr>
            </a:pPr>
            <a:endParaRPr lang="en-US" sz="2600" b="1" i="1" dirty="0" smtClean="0">
              <a:latin typeface="Arial" charset="0"/>
              <a:cs typeface="Arial" charset="0"/>
            </a:endParaRPr>
          </a:p>
          <a:p>
            <a:pPr marL="0" indent="0" algn="ctr" eaLnBrk="1" hangingPunct="1">
              <a:spcBef>
                <a:spcPts val="600"/>
              </a:spcBef>
              <a:spcAft>
                <a:spcPts val="900"/>
              </a:spcAft>
              <a:buClr>
                <a:schemeClr val="accent1"/>
              </a:buClr>
            </a:pPr>
            <a:r>
              <a:rPr lang="en-US" sz="2600" b="1" i="1" dirty="0" smtClean="0">
                <a:latin typeface="Arial" charset="0"/>
                <a:cs typeface="Arial" charset="0"/>
              </a:rPr>
              <a:t>Were </a:t>
            </a:r>
            <a:r>
              <a:rPr lang="en-US" sz="2600" b="1" i="1" dirty="0" smtClean="0">
                <a:latin typeface="Arial" charset="0"/>
                <a:cs typeface="Arial" charset="0"/>
              </a:rPr>
              <a:t>there any missed opportunities? </a:t>
            </a:r>
            <a:endParaRPr lang="en-US" sz="2600" b="1" i="1" dirty="0" smtClean="0">
              <a:latin typeface="Arial" charset="0"/>
              <a:cs typeface="Arial" charset="0"/>
            </a:endParaRPr>
          </a:p>
          <a:p>
            <a:pPr marL="0" indent="0" algn="ctr" eaLnBrk="1" hangingPunct="1">
              <a:spcBef>
                <a:spcPts val="600"/>
              </a:spcBef>
              <a:spcAft>
                <a:spcPts val="900"/>
              </a:spcAft>
              <a:buClr>
                <a:schemeClr val="accent1"/>
              </a:buClr>
            </a:pPr>
            <a:endParaRPr lang="en-US" sz="2600" b="1" i="1" dirty="0">
              <a:latin typeface="Arial"/>
              <a:cs typeface="Arial"/>
            </a:endParaRPr>
          </a:p>
          <a:p>
            <a:pPr marL="0" indent="0" algn="ctr" eaLnBrk="1" hangingPunct="1">
              <a:spcBef>
                <a:spcPts val="600"/>
              </a:spcBef>
              <a:spcAft>
                <a:spcPts val="900"/>
              </a:spcAft>
              <a:buClr>
                <a:schemeClr val="accent1"/>
              </a:buClr>
            </a:pPr>
            <a:endParaRPr lang="en-US" sz="1500" b="1" i="1" dirty="0">
              <a:latin typeface="Arial" charset="0"/>
              <a:cs typeface="Arial" charset="0"/>
            </a:endParaRPr>
          </a:p>
        </p:txBody>
      </p:sp>
    </p:spTree>
    <p:extLst>
      <p:ext uri="{BB962C8B-B14F-4D97-AF65-F5344CB8AC3E}">
        <p14:creationId xmlns:p14="http://schemas.microsoft.com/office/powerpoint/2010/main" val="136323490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17872"/>
            <a:ext cx="6858000" cy="685800"/>
          </a:xfrm>
          <a:prstGeom prst="rect">
            <a:avLst/>
          </a:prstGeom>
          <a:solidFill>
            <a:srgbClr val="121D0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p>
        </p:txBody>
      </p:sp>
      <p:sp>
        <p:nvSpPr>
          <p:cNvPr id="5" name="Title 1"/>
          <p:cNvSpPr txBox="1">
            <a:spLocks/>
          </p:cNvSpPr>
          <p:nvPr/>
        </p:nvSpPr>
        <p:spPr bwMode="auto">
          <a:xfrm>
            <a:off x="1" y="174990"/>
            <a:ext cx="6857999" cy="62865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b="1" dirty="0">
                <a:ln w="3175" cmpd="sng">
                  <a:noFill/>
                  <a:prstDash val="solid"/>
                </a:ln>
                <a:solidFill>
                  <a:srgbClr val="FFFFFF"/>
                </a:solidFill>
                <a:latin typeface="Arial"/>
                <a:cs typeface="Arial"/>
              </a:rPr>
              <a:t> </a:t>
            </a:r>
          </a:p>
          <a:p>
            <a:pPr eaLnBrk="1" hangingPunct="1">
              <a:defRPr/>
            </a:pPr>
            <a:r>
              <a:rPr lang="en-US" sz="2800" b="1" dirty="0" smtClean="0">
                <a:ln w="3175" cmpd="sng">
                  <a:noFill/>
                  <a:prstDash val="solid"/>
                </a:ln>
                <a:solidFill>
                  <a:srgbClr val="FFFFFF"/>
                </a:solidFill>
                <a:latin typeface="Arial"/>
                <a:cs typeface="Arial"/>
              </a:rPr>
              <a:t>Planning for DNs in the classroom</a:t>
            </a:r>
            <a:endParaRPr lang="en-US" sz="2800" b="1" dirty="0">
              <a:ln w="3175" cmpd="sng">
                <a:noFill/>
                <a:prstDash val="solid"/>
              </a:ln>
              <a:solidFill>
                <a:srgbClr val="FFFFFF"/>
              </a:solidFill>
              <a:latin typeface="Arial"/>
              <a:cs typeface="Arial"/>
            </a:endParaRPr>
          </a:p>
          <a:p>
            <a:pPr eaLnBrk="1" hangingPunct="1">
              <a:defRPr/>
            </a:pPr>
            <a:r>
              <a:rPr lang="en-US" sz="4050" b="1" dirty="0">
                <a:ln w="3175" cmpd="sng">
                  <a:noFill/>
                  <a:prstDash val="solid"/>
                </a:ln>
                <a:noFill/>
                <a:latin typeface="Arial"/>
                <a:cs typeface="Arial"/>
              </a:rPr>
              <a:t>_  </a:t>
            </a:r>
          </a:p>
        </p:txBody>
      </p:sp>
      <p:pic>
        <p:nvPicPr>
          <p:cNvPr id="30723" name="Picture 5" descr="Screen Shot 2014-03-03 at 11.39.58 AM.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914400"/>
            <a:ext cx="6858000" cy="422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870447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7-07-11 at 2.00.01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7752" y="0"/>
            <a:ext cx="6259838" cy="5143500"/>
          </a:xfrm>
          <a:prstGeom prst="rect">
            <a:avLst/>
          </a:prstGeom>
        </p:spPr>
      </p:pic>
    </p:spTree>
    <p:extLst>
      <p:ext uri="{BB962C8B-B14F-4D97-AF65-F5344CB8AC3E}">
        <p14:creationId xmlns:p14="http://schemas.microsoft.com/office/powerpoint/2010/main" val="121242755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7-07-11 at 2.01.19 PM.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6858000" cy="3670767"/>
          </a:xfrm>
          <a:prstGeom prst="rect">
            <a:avLst/>
          </a:prstGeom>
        </p:spPr>
      </p:pic>
      <p:pic>
        <p:nvPicPr>
          <p:cNvPr id="5" name="Picture 4" descr="Screen Shot 2017-07-11 at 2.01.40 PM.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0965" y="3653348"/>
            <a:ext cx="6817035" cy="1490152"/>
          </a:xfrm>
          <a:prstGeom prst="rect">
            <a:avLst/>
          </a:prstGeom>
        </p:spPr>
      </p:pic>
    </p:spTree>
    <p:extLst>
      <p:ext uri="{BB962C8B-B14F-4D97-AF65-F5344CB8AC3E}">
        <p14:creationId xmlns:p14="http://schemas.microsoft.com/office/powerpoint/2010/main" val="2074720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7-11 at 2.06.21 PM.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6858000" cy="5143500"/>
          </a:xfrm>
          <a:prstGeom prst="rect">
            <a:avLst/>
          </a:prstGeom>
        </p:spPr>
      </p:pic>
    </p:spTree>
    <p:extLst>
      <p:ext uri="{BB962C8B-B14F-4D97-AF65-F5344CB8AC3E}">
        <p14:creationId xmlns:p14="http://schemas.microsoft.com/office/powerpoint/2010/main" val="392387014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28600"/>
            <a:ext cx="6858000" cy="685800"/>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anchor="ctr"/>
          <a:lstStyle/>
          <a:p>
            <a:pPr algn="ctr">
              <a:defRPr/>
            </a:pPr>
            <a:endParaRPr lang="en-US"/>
          </a:p>
        </p:txBody>
      </p:sp>
      <p:sp>
        <p:nvSpPr>
          <p:cNvPr id="6" name="Title 1"/>
          <p:cNvSpPr txBox="1">
            <a:spLocks/>
          </p:cNvSpPr>
          <p:nvPr/>
        </p:nvSpPr>
        <p:spPr bwMode="auto">
          <a:xfrm>
            <a:off x="-38695" y="314051"/>
            <a:ext cx="6857999" cy="62865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b="1" dirty="0">
                <a:ln w="3175" cmpd="sng">
                  <a:noFill/>
                  <a:prstDash val="solid"/>
                </a:ln>
                <a:solidFill>
                  <a:srgbClr val="FFFFFF"/>
                </a:solidFill>
                <a:latin typeface="Arial"/>
                <a:cs typeface="Arial"/>
              </a:rPr>
              <a:t> </a:t>
            </a:r>
          </a:p>
          <a:p>
            <a:pPr eaLnBrk="1" hangingPunct="1">
              <a:defRPr/>
            </a:pPr>
            <a:r>
              <a:rPr lang="en-US" sz="3200" b="1" dirty="0" smtClean="0">
                <a:ln w="3175" cmpd="sng">
                  <a:noFill/>
                  <a:prstDash val="solid"/>
                </a:ln>
                <a:solidFill>
                  <a:srgbClr val="FFFFFF"/>
                </a:solidFill>
                <a:latin typeface="Arial"/>
                <a:cs typeface="Arial"/>
              </a:rPr>
              <a:t>Course Planning Time</a:t>
            </a:r>
            <a:endParaRPr lang="en-US" sz="3200" b="1" dirty="0">
              <a:ln w="3175" cmpd="sng">
                <a:noFill/>
                <a:prstDash val="solid"/>
              </a:ln>
              <a:solidFill>
                <a:srgbClr val="FFFFFF"/>
              </a:solidFill>
              <a:latin typeface="Arial"/>
              <a:cs typeface="Arial"/>
            </a:endParaRPr>
          </a:p>
          <a:p>
            <a:pPr eaLnBrk="1" hangingPunct="1">
              <a:defRPr/>
            </a:pPr>
            <a:r>
              <a:rPr lang="en-US" sz="4100" b="1" dirty="0">
                <a:ln w="3175" cmpd="sng">
                  <a:noFill/>
                  <a:prstDash val="solid"/>
                </a:ln>
                <a:noFill/>
                <a:latin typeface="Arial"/>
                <a:cs typeface="Arial"/>
              </a:rPr>
              <a:t>_  </a:t>
            </a:r>
          </a:p>
        </p:txBody>
      </p:sp>
      <p:sp>
        <p:nvSpPr>
          <p:cNvPr id="13" name="Rectangle 3"/>
          <p:cNvSpPr txBox="1">
            <a:spLocks noChangeArrowheads="1"/>
          </p:cNvSpPr>
          <p:nvPr/>
        </p:nvSpPr>
        <p:spPr>
          <a:xfrm>
            <a:off x="342900" y="1488281"/>
            <a:ext cx="6094810" cy="1543050"/>
          </a:xfrm>
          <a:prstGeom prst="rect">
            <a:avLst/>
          </a:prstGeom>
        </p:spPr>
        <p:txBody>
          <a:bodyPr lIns="68580" tIns="34290" rIns="68580" bIns="34290">
            <a:normAutofit/>
          </a:bodyPr>
          <a:lstStyle/>
          <a:p>
            <a:pPr algn="ctr">
              <a:spcBef>
                <a:spcPts val="1500"/>
              </a:spcBef>
              <a:buClr>
                <a:srgbClr val="660066"/>
              </a:buClr>
              <a:defRPr/>
            </a:pPr>
            <a:endParaRPr lang="en-US" sz="2400" dirty="0">
              <a:solidFill>
                <a:schemeClr val="tx1">
                  <a:lumMod val="65000"/>
                  <a:lumOff val="35000"/>
                </a:schemeClr>
              </a:solidFill>
              <a:ea typeface="+mn-ea"/>
            </a:endParaRPr>
          </a:p>
        </p:txBody>
      </p:sp>
      <p:sp>
        <p:nvSpPr>
          <p:cNvPr id="7" name="Rectangle 3"/>
          <p:cNvSpPr txBox="1">
            <a:spLocks noChangeArrowheads="1"/>
          </p:cNvSpPr>
          <p:nvPr/>
        </p:nvSpPr>
        <p:spPr bwMode="auto">
          <a:xfrm>
            <a:off x="171450" y="1029616"/>
            <a:ext cx="6515100" cy="40034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lstStyle>
            <a:lvl1pPr marL="342900" indent="-342900" eaLnBrk="0" hangingPunct="0">
              <a:defRPr sz="2400">
                <a:solidFill>
                  <a:schemeClr val="tx1"/>
                </a:solidFill>
                <a:latin typeface="Calibri" charset="0"/>
                <a:ea typeface="ＭＳ Ｐゴシック" charset="0"/>
                <a:cs typeface="ＭＳ Ｐゴシック" charset="0"/>
              </a:defRPr>
            </a:lvl1pPr>
            <a:lvl2pPr marL="800100" indent="-34290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indent="0" eaLnBrk="1" hangingPunct="1">
              <a:spcBef>
                <a:spcPts val="600"/>
              </a:spcBef>
              <a:spcAft>
                <a:spcPts val="900"/>
              </a:spcAft>
              <a:buClr>
                <a:schemeClr val="accent1"/>
              </a:buClr>
            </a:pPr>
            <a:r>
              <a:rPr lang="en-US" sz="2800" b="1" i="1" dirty="0" smtClean="0">
                <a:latin typeface="Arial" charset="0"/>
                <a:cs typeface="Arial" charset="0"/>
              </a:rPr>
              <a:t>Discuss:</a:t>
            </a:r>
          </a:p>
          <a:p>
            <a:pPr eaLnBrk="1" hangingPunct="1">
              <a:spcBef>
                <a:spcPts val="600"/>
              </a:spcBef>
              <a:spcAft>
                <a:spcPts val="900"/>
              </a:spcAft>
              <a:buClr>
                <a:schemeClr val="accent1"/>
              </a:buClr>
              <a:buFont typeface="Arial"/>
              <a:buChar char="•"/>
            </a:pPr>
            <a:r>
              <a:rPr lang="en-US" sz="2800" b="1" i="1" dirty="0" smtClean="0">
                <a:latin typeface="Arial" charset="0"/>
                <a:cs typeface="Arial" charset="0"/>
              </a:rPr>
              <a:t>integrating </a:t>
            </a:r>
            <a:r>
              <a:rPr lang="en-US" sz="2800" b="1" i="1" dirty="0">
                <a:latin typeface="Arial" charset="0"/>
                <a:cs typeface="Arial" charset="0"/>
              </a:rPr>
              <a:t>Data Nuggets into your treatment class</a:t>
            </a:r>
          </a:p>
          <a:p>
            <a:pPr eaLnBrk="1" hangingPunct="1">
              <a:spcBef>
                <a:spcPts val="600"/>
              </a:spcBef>
              <a:spcAft>
                <a:spcPts val="900"/>
              </a:spcAft>
              <a:buClr>
                <a:schemeClr val="accent1"/>
              </a:buClr>
              <a:buFont typeface="Arial"/>
              <a:buChar char="•"/>
            </a:pPr>
            <a:r>
              <a:rPr lang="en-US" sz="2800" b="1" i="1" dirty="0" smtClean="0">
                <a:latin typeface="Arial" charset="0"/>
                <a:cs typeface="Arial" charset="0"/>
              </a:rPr>
              <a:t>alternative </a:t>
            </a:r>
            <a:r>
              <a:rPr lang="en-US" sz="2800" b="1" i="1" dirty="0">
                <a:latin typeface="Arial" charset="0"/>
                <a:cs typeface="Arial" charset="0"/>
              </a:rPr>
              <a:t>lessons for your comparison </a:t>
            </a:r>
            <a:r>
              <a:rPr lang="en-US" sz="2800" b="1" i="1" dirty="0" smtClean="0">
                <a:latin typeface="Arial" charset="0"/>
                <a:cs typeface="Arial" charset="0"/>
              </a:rPr>
              <a:t>class</a:t>
            </a:r>
            <a:endParaRPr lang="en-US" sz="2800" b="1" i="1" dirty="0">
              <a:latin typeface="Arial" charset="0"/>
              <a:cs typeface="Arial" charset="0"/>
            </a:endParaRPr>
          </a:p>
        </p:txBody>
      </p:sp>
      <p:sp>
        <p:nvSpPr>
          <p:cNvPr id="2" name="TextBox 1"/>
          <p:cNvSpPr txBox="1"/>
          <p:nvPr/>
        </p:nvSpPr>
        <p:spPr>
          <a:xfrm>
            <a:off x="0" y="3646369"/>
            <a:ext cx="6858000" cy="1292661"/>
          </a:xfrm>
          <a:prstGeom prst="rect">
            <a:avLst/>
          </a:prstGeom>
          <a:noFill/>
        </p:spPr>
        <p:txBody>
          <a:bodyPr wrap="square" rtlCol="0">
            <a:spAutoFit/>
          </a:bodyPr>
          <a:lstStyle/>
          <a:p>
            <a:pPr algn="ctr"/>
            <a:r>
              <a:rPr lang="en-US" sz="2800" dirty="0" smtClean="0">
                <a:hlinkClick r:id="rId3"/>
              </a:rPr>
              <a:t>http://datanuggets.org/study</a:t>
            </a:r>
            <a:endParaRPr lang="en-US" sz="2800" dirty="0" smtClean="0"/>
          </a:p>
          <a:p>
            <a:pPr algn="ctr"/>
            <a:endParaRPr lang="en-US" sz="800" dirty="0"/>
          </a:p>
          <a:p>
            <a:pPr algn="ctr"/>
            <a:r>
              <a:rPr lang="en-US" sz="2800" dirty="0" smtClean="0">
                <a:hlinkClick r:id="rId4"/>
              </a:rPr>
              <a:t>http://tinyurl.com/BAU-lessons</a:t>
            </a:r>
            <a:endParaRPr lang="en-US" sz="2800" dirty="0" smtClean="0"/>
          </a:p>
          <a:p>
            <a:endParaRPr lang="en-US" dirty="0"/>
          </a:p>
        </p:txBody>
      </p:sp>
    </p:spTree>
    <p:extLst>
      <p:ext uri="{BB962C8B-B14F-4D97-AF65-F5344CB8AC3E}">
        <p14:creationId xmlns:p14="http://schemas.microsoft.com/office/powerpoint/2010/main" val="39275989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6" descr="Image 17.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919714"/>
            <a:ext cx="3233837" cy="42237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6" name="Rectangle 3"/>
          <p:cNvSpPr txBox="1">
            <a:spLocks noChangeArrowheads="1"/>
          </p:cNvSpPr>
          <p:nvPr/>
        </p:nvSpPr>
        <p:spPr bwMode="auto">
          <a:xfrm>
            <a:off x="3304692" y="1086466"/>
            <a:ext cx="3396488" cy="39427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lstStyle>
            <a:lvl1pPr marL="342900" indent="-342900"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ts val="1050"/>
              </a:spcBef>
              <a:buClr>
                <a:srgbClr val="660066"/>
              </a:buClr>
              <a:buFont typeface="Wingdings 2" charset="0"/>
              <a:buChar char=""/>
            </a:pPr>
            <a:r>
              <a:rPr lang="en-US" sz="2100" dirty="0">
                <a:solidFill>
                  <a:srgbClr val="000000"/>
                </a:solidFill>
                <a:latin typeface="Arial" charset="0"/>
                <a:cs typeface="Arial" charset="0"/>
              </a:rPr>
              <a:t>Co-created with teachers as part of NSF GK-12</a:t>
            </a:r>
          </a:p>
          <a:p>
            <a:pPr eaLnBrk="1" hangingPunct="1">
              <a:spcBef>
                <a:spcPts val="1050"/>
              </a:spcBef>
              <a:buClr>
                <a:srgbClr val="660066"/>
              </a:buClr>
              <a:buFont typeface="Wingdings 2" charset="0"/>
              <a:buChar char=""/>
            </a:pPr>
            <a:r>
              <a:rPr lang="en-US" sz="2100" dirty="0">
                <a:solidFill>
                  <a:srgbClr val="000000"/>
                </a:solidFill>
                <a:latin typeface="Arial" charset="0"/>
                <a:cs typeface="Arial" charset="0"/>
              </a:rPr>
              <a:t>Graduate students gain teaching experience</a:t>
            </a:r>
          </a:p>
          <a:p>
            <a:pPr eaLnBrk="1" hangingPunct="1">
              <a:spcBef>
                <a:spcPts val="1050"/>
              </a:spcBef>
              <a:buClr>
                <a:srgbClr val="660066"/>
              </a:buClr>
              <a:buFont typeface="Wingdings 2" charset="0"/>
              <a:buChar char=""/>
            </a:pPr>
            <a:r>
              <a:rPr lang="en-US" sz="2100" dirty="0">
                <a:solidFill>
                  <a:srgbClr val="000000"/>
                </a:solidFill>
                <a:latin typeface="Arial" charset="0"/>
                <a:cs typeface="Arial" charset="0"/>
              </a:rPr>
              <a:t>Teachers are exposed to contemporary science </a:t>
            </a:r>
          </a:p>
          <a:p>
            <a:pPr eaLnBrk="1" hangingPunct="1">
              <a:spcBef>
                <a:spcPts val="1050"/>
              </a:spcBef>
              <a:buClr>
                <a:srgbClr val="660066"/>
              </a:buClr>
              <a:buFont typeface="Wingdings 2" charset="0"/>
              <a:buChar char=""/>
            </a:pPr>
            <a:r>
              <a:rPr lang="en-US" sz="2100" dirty="0">
                <a:solidFill>
                  <a:srgbClr val="000000"/>
                </a:solidFill>
                <a:latin typeface="Arial" charset="0"/>
                <a:cs typeface="Arial" charset="0"/>
              </a:rPr>
              <a:t>Students practice scientific inquiry </a:t>
            </a:r>
          </a:p>
        </p:txBody>
      </p:sp>
      <p:sp>
        <p:nvSpPr>
          <p:cNvPr id="8" name="Rectangle 7"/>
          <p:cNvSpPr/>
          <p:nvPr/>
        </p:nvSpPr>
        <p:spPr>
          <a:xfrm>
            <a:off x="0" y="228600"/>
            <a:ext cx="6858000" cy="685800"/>
          </a:xfrm>
          <a:prstGeom prst="rect">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p>
        </p:txBody>
      </p:sp>
      <p:sp>
        <p:nvSpPr>
          <p:cNvPr id="9" name="Title 1"/>
          <p:cNvSpPr txBox="1">
            <a:spLocks/>
          </p:cNvSpPr>
          <p:nvPr/>
        </p:nvSpPr>
        <p:spPr bwMode="auto">
          <a:xfrm>
            <a:off x="-38695" y="314051"/>
            <a:ext cx="6857999" cy="62865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b="1" dirty="0">
                <a:ln w="3175" cmpd="sng">
                  <a:noFill/>
                  <a:prstDash val="solid"/>
                </a:ln>
                <a:solidFill>
                  <a:srgbClr val="FFFFFF"/>
                </a:solidFill>
                <a:latin typeface="Arial"/>
                <a:cs typeface="Arial"/>
              </a:rPr>
              <a:t> </a:t>
            </a:r>
          </a:p>
          <a:p>
            <a:pPr eaLnBrk="1" hangingPunct="1">
              <a:defRPr/>
            </a:pPr>
            <a:r>
              <a:rPr lang="en-US" sz="3150" b="1" dirty="0" smtClean="0">
                <a:ln w="3175" cmpd="sng">
                  <a:noFill/>
                  <a:prstDash val="solid"/>
                </a:ln>
                <a:solidFill>
                  <a:srgbClr val="FFFFFF"/>
                </a:solidFill>
                <a:latin typeface="Arial"/>
                <a:cs typeface="Arial"/>
              </a:rPr>
              <a:t>How Data Nuggets got their start</a:t>
            </a:r>
            <a:endParaRPr lang="en-US" sz="3150" b="1" dirty="0">
              <a:ln w="3175" cmpd="sng">
                <a:noFill/>
                <a:prstDash val="solid"/>
              </a:ln>
              <a:solidFill>
                <a:srgbClr val="FFFFFF"/>
              </a:solidFill>
              <a:latin typeface="Arial"/>
              <a:cs typeface="Arial"/>
            </a:endParaRPr>
          </a:p>
          <a:p>
            <a:pPr eaLnBrk="1" hangingPunct="1">
              <a:defRPr/>
            </a:pPr>
            <a:r>
              <a:rPr lang="en-US" sz="4050" b="1" dirty="0">
                <a:ln w="3175" cmpd="sng">
                  <a:noFill/>
                  <a:prstDash val="solid"/>
                </a:ln>
                <a:noFill/>
                <a:latin typeface="Arial"/>
                <a:cs typeface="Arial"/>
              </a:rPr>
              <a:t>_  </a:t>
            </a:r>
          </a:p>
        </p:txBody>
      </p:sp>
    </p:spTree>
    <p:extLst>
      <p:ext uri="{BB962C8B-B14F-4D97-AF65-F5344CB8AC3E}">
        <p14:creationId xmlns:p14="http://schemas.microsoft.com/office/powerpoint/2010/main" val="6512240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7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61925"/>
            <a:ext cx="6858000" cy="1323975"/>
          </a:xfrm>
          <a:prstGeom prst="rect">
            <a:avLst/>
          </a:prstGeom>
          <a:solidFill>
            <a:srgbClr val="121D0A">
              <a:alpha val="61000"/>
            </a:srgbClr>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anchor="ctr"/>
          <a:lstStyle/>
          <a:p>
            <a:pPr algn="ctr">
              <a:defRPr/>
            </a:pPr>
            <a:endParaRPr lang="en-US" dirty="0"/>
          </a:p>
        </p:txBody>
      </p:sp>
      <p:sp>
        <p:nvSpPr>
          <p:cNvPr id="5" name="Rectangle 3"/>
          <p:cNvSpPr txBox="1">
            <a:spLocks noChangeArrowheads="1"/>
          </p:cNvSpPr>
          <p:nvPr/>
        </p:nvSpPr>
        <p:spPr>
          <a:xfrm>
            <a:off x="147423" y="2111723"/>
            <a:ext cx="6710577" cy="2650777"/>
          </a:xfrm>
          <a:prstGeom prst="rect">
            <a:avLst/>
          </a:prstGeom>
        </p:spPr>
        <p:txBody>
          <a:bodyPr lIns="68580" tIns="34290" rIns="68580" bIns="34290"/>
          <a:lstStyle/>
          <a:p>
            <a:pPr marL="257175" indent="-257175">
              <a:spcBef>
                <a:spcPts val="1500"/>
              </a:spcBef>
              <a:buClr>
                <a:srgbClr val="660066"/>
              </a:buClr>
              <a:buFont typeface="Wingdings 2" pitchFamily="18" charset="2"/>
              <a:buChar char=""/>
              <a:defRPr/>
            </a:pPr>
            <a:r>
              <a:rPr lang="en-US" sz="2100" dirty="0" smtClean="0">
                <a:ea typeface="+mn-ea"/>
              </a:rPr>
              <a:t>Free activities </a:t>
            </a:r>
            <a:r>
              <a:rPr lang="en-US" sz="2100" dirty="0">
                <a:ea typeface="+mn-ea"/>
              </a:rPr>
              <a:t>that bring real data into the classroom, along with all its messiness </a:t>
            </a:r>
            <a:r>
              <a:rPr lang="en-US" sz="2100" dirty="0" smtClean="0">
                <a:ea typeface="+mn-ea"/>
              </a:rPr>
              <a:t>&amp; complexity</a:t>
            </a:r>
            <a:endParaRPr lang="en-US" sz="2100" dirty="0">
              <a:ea typeface="+mn-ea"/>
            </a:endParaRPr>
          </a:p>
          <a:p>
            <a:pPr marL="257175" indent="-257175">
              <a:spcBef>
                <a:spcPts val="1500"/>
              </a:spcBef>
              <a:buClr>
                <a:srgbClr val="660066"/>
              </a:buClr>
              <a:buFont typeface="Wingdings 2" pitchFamily="18" charset="2"/>
              <a:buChar char=""/>
              <a:defRPr/>
            </a:pPr>
            <a:r>
              <a:rPr lang="en-US" sz="2100" dirty="0">
                <a:ea typeface="+mn-ea"/>
              </a:rPr>
              <a:t>Based on authentic cutting edge research</a:t>
            </a:r>
          </a:p>
          <a:p>
            <a:pPr marL="257175" indent="-257175">
              <a:spcBef>
                <a:spcPts val="1500"/>
              </a:spcBef>
              <a:buClr>
                <a:srgbClr val="660066"/>
              </a:buClr>
              <a:buFont typeface="Wingdings 2" pitchFamily="18" charset="2"/>
              <a:buChar char=""/>
              <a:defRPr/>
            </a:pPr>
            <a:r>
              <a:rPr lang="en-US" sz="2100" dirty="0">
                <a:ea typeface="+mn-ea"/>
              </a:rPr>
              <a:t>Guide students through the entire process of science, including data analysis &amp; interpretation</a:t>
            </a:r>
          </a:p>
          <a:p>
            <a:pPr marL="257175" indent="-257175">
              <a:spcBef>
                <a:spcPts val="1500"/>
              </a:spcBef>
              <a:buClr>
                <a:srgbClr val="660066"/>
              </a:buClr>
              <a:buFont typeface="Wingdings 2" pitchFamily="18" charset="2"/>
              <a:buChar char=""/>
              <a:defRPr/>
            </a:pPr>
            <a:r>
              <a:rPr lang="en-US" sz="2100" dirty="0" smtClean="0">
                <a:ea typeface="+mn-ea"/>
              </a:rPr>
              <a:t>Typically take 1-2 class periods &amp; follow </a:t>
            </a:r>
            <a:r>
              <a:rPr lang="en-US" sz="2100" dirty="0">
                <a:ea typeface="+mn-ea"/>
              </a:rPr>
              <a:t>familiar template</a:t>
            </a:r>
          </a:p>
        </p:txBody>
      </p:sp>
      <p:sp>
        <p:nvSpPr>
          <p:cNvPr id="6" name="Picture 3" descr="cyber_c.jpg"/>
          <p:cNvSpPr>
            <a:spLocks noChangeAspect="1"/>
          </p:cNvSpPr>
          <p:nvPr/>
        </p:nvSpPr>
        <p:spPr bwMode="auto">
          <a:xfrm>
            <a:off x="0" y="161925"/>
            <a:ext cx="6858000" cy="13227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lstStyle/>
          <a:p>
            <a:endParaRPr lang="en-US" dirty="0"/>
          </a:p>
        </p:txBody>
      </p:sp>
      <p:pic>
        <p:nvPicPr>
          <p:cNvPr id="9" name="Picture 8"/>
          <p:cNvPicPr>
            <a:picLocks noChangeAspect="1"/>
          </p:cNvPicPr>
          <p:nvPr/>
        </p:nvPicPr>
        <p:blipFill>
          <a:blip r:embed="rId2"/>
          <a:stretch>
            <a:fillRect/>
          </a:stretch>
        </p:blipFill>
        <p:spPr>
          <a:xfrm>
            <a:off x="1200521" y="0"/>
            <a:ext cx="4355647" cy="1570577"/>
          </a:xfrm>
          <a:prstGeom prst="rect">
            <a:avLst/>
          </a:prstGeom>
        </p:spPr>
      </p:pic>
      <p:sp>
        <p:nvSpPr>
          <p:cNvPr id="2" name="TextBox 1"/>
          <p:cNvSpPr txBox="1"/>
          <p:nvPr/>
        </p:nvSpPr>
        <p:spPr>
          <a:xfrm>
            <a:off x="0" y="1478966"/>
            <a:ext cx="6858000" cy="461665"/>
          </a:xfrm>
          <a:prstGeom prst="rect">
            <a:avLst/>
          </a:prstGeom>
          <a:noFill/>
        </p:spPr>
        <p:txBody>
          <a:bodyPr wrap="square" rtlCol="0">
            <a:spAutoFit/>
          </a:bodyPr>
          <a:lstStyle/>
          <a:p>
            <a:pPr algn="ctr"/>
            <a:r>
              <a:rPr lang="en-US" sz="2400" u="sng" dirty="0" smtClean="0">
                <a:solidFill>
                  <a:schemeClr val="accent5"/>
                </a:solidFill>
              </a:rPr>
              <a:t>http://datanuggets.org</a:t>
            </a:r>
            <a:endParaRPr lang="en-US" sz="2400" u="sng" dirty="0">
              <a:solidFill>
                <a:schemeClr val="accent5"/>
              </a:solidFill>
            </a:endParaRPr>
          </a:p>
        </p:txBody>
      </p:sp>
    </p:spTree>
    <p:extLst>
      <p:ext uri="{BB962C8B-B14F-4D97-AF65-F5344CB8AC3E}">
        <p14:creationId xmlns:p14="http://schemas.microsoft.com/office/powerpoint/2010/main" val="2325928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17872"/>
            <a:ext cx="6858000" cy="685800"/>
          </a:xfrm>
          <a:prstGeom prst="rect">
            <a:avLst/>
          </a:prstGeom>
          <a:solidFill>
            <a:srgbClr val="121D0A"/>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anchor="ctr"/>
          <a:lstStyle/>
          <a:p>
            <a:pPr algn="ctr">
              <a:defRPr/>
            </a:pPr>
            <a:endParaRPr lang="en-US"/>
          </a:p>
        </p:txBody>
      </p:sp>
      <p:sp>
        <p:nvSpPr>
          <p:cNvPr id="5" name="Title 1"/>
          <p:cNvSpPr txBox="1">
            <a:spLocks/>
          </p:cNvSpPr>
          <p:nvPr/>
        </p:nvSpPr>
        <p:spPr bwMode="auto">
          <a:xfrm>
            <a:off x="1" y="174990"/>
            <a:ext cx="6857999" cy="62865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b="1" dirty="0">
                <a:ln w="3175" cmpd="sng">
                  <a:noFill/>
                  <a:prstDash val="solid"/>
                </a:ln>
                <a:solidFill>
                  <a:srgbClr val="FFFFFF"/>
                </a:solidFill>
                <a:latin typeface="Arial"/>
                <a:cs typeface="Arial"/>
              </a:rPr>
              <a:t> </a:t>
            </a:r>
          </a:p>
          <a:p>
            <a:pPr eaLnBrk="1" hangingPunct="1">
              <a:defRPr/>
            </a:pPr>
            <a:r>
              <a:rPr lang="en-US" sz="3600" b="1" dirty="0" smtClean="0">
                <a:ln w="3175" cmpd="sng">
                  <a:noFill/>
                  <a:prstDash val="solid"/>
                </a:ln>
                <a:solidFill>
                  <a:srgbClr val="FFFFFF"/>
                </a:solidFill>
                <a:latin typeface="Arial"/>
                <a:cs typeface="Arial"/>
              </a:rPr>
              <a:t>Complete a Data Nugget</a:t>
            </a:r>
          </a:p>
          <a:p>
            <a:pPr eaLnBrk="1" hangingPunct="1">
              <a:defRPr/>
            </a:pPr>
            <a:r>
              <a:rPr lang="en-US" sz="4100" b="1" dirty="0">
                <a:ln w="3175" cmpd="sng">
                  <a:noFill/>
                  <a:prstDash val="solid"/>
                </a:ln>
                <a:noFill/>
                <a:latin typeface="Arial"/>
                <a:cs typeface="Arial"/>
              </a:rPr>
              <a:t>_  </a:t>
            </a:r>
          </a:p>
        </p:txBody>
      </p:sp>
      <p:pic>
        <p:nvPicPr>
          <p:cNvPr id="7" name="Picture 6" descr="IMG_3203-Anna Carter-small.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33459" y="2432418"/>
            <a:ext cx="3424541" cy="2568406"/>
          </a:xfrm>
          <a:prstGeom prst="rect">
            <a:avLst/>
          </a:prstGeom>
          <a:noFill/>
          <a:ln w="12700">
            <a:solidFill>
              <a:schemeClr val="tx1"/>
            </a:solidFill>
            <a:miter lim="800000"/>
            <a:headEnd/>
            <a:tailEnd/>
          </a:ln>
        </p:spPr>
      </p:pic>
      <p:pic>
        <p:nvPicPr>
          <p:cNvPr id="8" name="Picture 7" descr="Screen Shot 2017-07-03 at 10.08.40 A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438811" y="948618"/>
            <a:ext cx="3419189" cy="1296209"/>
          </a:xfrm>
          <a:prstGeom prst="rect">
            <a:avLst/>
          </a:prstGeom>
        </p:spPr>
      </p:pic>
      <p:pic>
        <p:nvPicPr>
          <p:cNvPr id="9" name="Picture 3" descr="IMG_1559.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bwMode="auto">
          <a:xfrm>
            <a:off x="14270" y="2429740"/>
            <a:ext cx="3447742" cy="2569464"/>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0" name="Picture 9" descr="Screen Shot 2017-07-03 at 10.11.33 AM.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2807" y="999664"/>
            <a:ext cx="3338928" cy="1240365"/>
          </a:xfrm>
          <a:prstGeom prst="rect">
            <a:avLst/>
          </a:prstGeom>
        </p:spPr>
      </p:pic>
      <p:cxnSp>
        <p:nvCxnSpPr>
          <p:cNvPr id="12" name="Straight Connector 11"/>
          <p:cNvCxnSpPr>
            <a:stCxn id="5" idx="2"/>
          </p:cNvCxnSpPr>
          <p:nvPr/>
        </p:nvCxnSpPr>
        <p:spPr>
          <a:xfrm>
            <a:off x="3429001" y="803640"/>
            <a:ext cx="52616" cy="433986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632179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Picture 3" descr="cyber_c.jpg"/>
          <p:cNvSpPr>
            <a:spLocks noChangeAspect="1"/>
          </p:cNvSpPr>
          <p:nvPr/>
        </p:nvSpPr>
        <p:spPr bwMode="auto">
          <a:xfrm>
            <a:off x="0" y="161925"/>
            <a:ext cx="6858000" cy="13227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lstStyle/>
          <a:p>
            <a:endParaRPr lang="en-US" dirty="0"/>
          </a:p>
        </p:txBody>
      </p:sp>
      <p:sp>
        <p:nvSpPr>
          <p:cNvPr id="7" name="Rectangle 3"/>
          <p:cNvSpPr txBox="1">
            <a:spLocks noChangeArrowheads="1"/>
          </p:cNvSpPr>
          <p:nvPr/>
        </p:nvSpPr>
        <p:spPr>
          <a:xfrm>
            <a:off x="262716" y="1226336"/>
            <a:ext cx="6283308" cy="3745713"/>
          </a:xfrm>
          <a:prstGeom prst="rect">
            <a:avLst/>
          </a:prstGeom>
        </p:spPr>
        <p:txBody>
          <a:bodyPr lIns="68580" tIns="34290" rIns="68580" bIns="34290"/>
          <a:lstStyle/>
          <a:p>
            <a:pPr lvl="3" algn="ctr">
              <a:spcBef>
                <a:spcPts val="1500"/>
              </a:spcBef>
              <a:buClr>
                <a:srgbClr val="660066"/>
              </a:buClr>
              <a:defRPr/>
            </a:pPr>
            <a:r>
              <a:rPr lang="en-US" sz="2800" b="1" i="1" dirty="0"/>
              <a:t>Whole group report-out</a:t>
            </a:r>
          </a:p>
          <a:p>
            <a:pPr lvl="3" algn="ctr">
              <a:spcBef>
                <a:spcPts val="1500"/>
              </a:spcBef>
              <a:buClr>
                <a:srgbClr val="660066"/>
              </a:buClr>
              <a:defRPr/>
            </a:pPr>
            <a:r>
              <a:rPr lang="en-US" sz="2800" i="1" dirty="0" smtClean="0">
                <a:ea typeface="+mn-ea"/>
              </a:rPr>
              <a:t>Summarize the research in your       Data Nugget</a:t>
            </a:r>
          </a:p>
          <a:p>
            <a:pPr lvl="3" algn="ctr">
              <a:spcBef>
                <a:spcPts val="1500"/>
              </a:spcBef>
              <a:buClr>
                <a:srgbClr val="660066"/>
              </a:buClr>
              <a:defRPr/>
            </a:pPr>
            <a:r>
              <a:rPr lang="en-US" sz="2800" i="1" dirty="0" smtClean="0">
                <a:ea typeface="+mn-ea"/>
              </a:rPr>
              <a:t>What quantitative reasoning themes were present?</a:t>
            </a:r>
          </a:p>
        </p:txBody>
      </p:sp>
      <p:sp>
        <p:nvSpPr>
          <p:cNvPr id="8" name="Rectangle 7"/>
          <p:cNvSpPr/>
          <p:nvPr/>
        </p:nvSpPr>
        <p:spPr>
          <a:xfrm>
            <a:off x="0" y="228600"/>
            <a:ext cx="6858000" cy="685800"/>
          </a:xfrm>
          <a:prstGeom prst="rect">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p>
        </p:txBody>
      </p:sp>
      <p:sp>
        <p:nvSpPr>
          <p:cNvPr id="9" name="Title 1"/>
          <p:cNvSpPr txBox="1">
            <a:spLocks/>
          </p:cNvSpPr>
          <p:nvPr/>
        </p:nvSpPr>
        <p:spPr bwMode="auto">
          <a:xfrm>
            <a:off x="-38695" y="314051"/>
            <a:ext cx="6857999" cy="62865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b="1" dirty="0">
                <a:ln w="3175" cmpd="sng">
                  <a:noFill/>
                  <a:prstDash val="solid"/>
                </a:ln>
                <a:solidFill>
                  <a:srgbClr val="FFFFFF"/>
                </a:solidFill>
                <a:latin typeface="Arial"/>
                <a:cs typeface="Arial"/>
              </a:rPr>
              <a:t> </a:t>
            </a:r>
          </a:p>
          <a:p>
            <a:pPr eaLnBrk="1" hangingPunct="1">
              <a:defRPr/>
            </a:pPr>
            <a:r>
              <a:rPr lang="en-US" sz="3150" b="1" dirty="0" smtClean="0">
                <a:ln w="3175" cmpd="sng">
                  <a:noFill/>
                  <a:prstDash val="solid"/>
                </a:ln>
                <a:solidFill>
                  <a:srgbClr val="FFFFFF"/>
                </a:solidFill>
                <a:latin typeface="Arial"/>
                <a:cs typeface="Arial"/>
              </a:rPr>
              <a:t>Data Nugget Discussion</a:t>
            </a:r>
            <a:endParaRPr lang="en-US" sz="3150" b="1" dirty="0">
              <a:ln w="3175" cmpd="sng">
                <a:noFill/>
                <a:prstDash val="solid"/>
              </a:ln>
              <a:solidFill>
                <a:srgbClr val="FFFFFF"/>
              </a:solidFill>
              <a:latin typeface="Arial"/>
              <a:cs typeface="Arial"/>
            </a:endParaRPr>
          </a:p>
          <a:p>
            <a:pPr eaLnBrk="1" hangingPunct="1">
              <a:defRPr/>
            </a:pPr>
            <a:r>
              <a:rPr lang="en-US" sz="4050" b="1" dirty="0">
                <a:ln w="3175" cmpd="sng">
                  <a:noFill/>
                  <a:prstDash val="solid"/>
                </a:ln>
                <a:noFill/>
                <a:latin typeface="Arial"/>
                <a:cs typeface="Arial"/>
              </a:rPr>
              <a:t>_  </a:t>
            </a:r>
          </a:p>
        </p:txBody>
      </p:sp>
    </p:spTree>
    <p:extLst>
      <p:ext uri="{BB962C8B-B14F-4D97-AF65-F5344CB8AC3E}">
        <p14:creationId xmlns:p14="http://schemas.microsoft.com/office/powerpoint/2010/main" val="32689609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28600"/>
            <a:ext cx="6858000" cy="685800"/>
          </a:xfrm>
          <a:prstGeom prst="rect">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anchor="ctr"/>
          <a:lstStyle/>
          <a:p>
            <a:pPr algn="ctr">
              <a:defRPr/>
            </a:pPr>
            <a:endParaRPr lang="en-US"/>
          </a:p>
        </p:txBody>
      </p:sp>
      <p:sp>
        <p:nvSpPr>
          <p:cNvPr id="6" name="Title 1"/>
          <p:cNvSpPr txBox="1">
            <a:spLocks/>
          </p:cNvSpPr>
          <p:nvPr/>
        </p:nvSpPr>
        <p:spPr bwMode="auto">
          <a:xfrm>
            <a:off x="-38695" y="314051"/>
            <a:ext cx="6857999" cy="62865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b="1" dirty="0">
                <a:ln w="3175" cmpd="sng">
                  <a:noFill/>
                  <a:prstDash val="solid"/>
                </a:ln>
                <a:solidFill>
                  <a:srgbClr val="FFFFFF"/>
                </a:solidFill>
                <a:latin typeface="Arial"/>
                <a:cs typeface="Arial"/>
              </a:rPr>
              <a:t> </a:t>
            </a:r>
          </a:p>
          <a:p>
            <a:pPr eaLnBrk="1" hangingPunct="1">
              <a:defRPr/>
            </a:pPr>
            <a:r>
              <a:rPr lang="en-US" sz="3200" b="1" dirty="0">
                <a:ln w="3175" cmpd="sng">
                  <a:noFill/>
                  <a:prstDash val="solid"/>
                </a:ln>
                <a:solidFill>
                  <a:srgbClr val="FFFFFF"/>
                </a:solidFill>
                <a:latin typeface="Arial"/>
                <a:cs typeface="Arial"/>
              </a:rPr>
              <a:t>Revisit workshop goals</a:t>
            </a:r>
          </a:p>
          <a:p>
            <a:pPr eaLnBrk="1" hangingPunct="1">
              <a:defRPr/>
            </a:pPr>
            <a:r>
              <a:rPr lang="en-US" sz="4100" b="1" dirty="0">
                <a:ln w="3175" cmpd="sng">
                  <a:noFill/>
                  <a:prstDash val="solid"/>
                </a:ln>
                <a:noFill/>
                <a:latin typeface="Arial"/>
                <a:cs typeface="Arial"/>
              </a:rPr>
              <a:t>_  </a:t>
            </a:r>
          </a:p>
        </p:txBody>
      </p:sp>
      <p:sp>
        <p:nvSpPr>
          <p:cNvPr id="13" name="Rectangle 3"/>
          <p:cNvSpPr txBox="1">
            <a:spLocks noChangeArrowheads="1"/>
          </p:cNvSpPr>
          <p:nvPr/>
        </p:nvSpPr>
        <p:spPr>
          <a:xfrm>
            <a:off x="342900" y="1488281"/>
            <a:ext cx="6094810" cy="1543050"/>
          </a:xfrm>
          <a:prstGeom prst="rect">
            <a:avLst/>
          </a:prstGeom>
        </p:spPr>
        <p:txBody>
          <a:bodyPr lIns="68580" tIns="34290" rIns="68580" bIns="34290">
            <a:normAutofit/>
          </a:bodyPr>
          <a:lstStyle/>
          <a:p>
            <a:pPr algn="ctr">
              <a:spcBef>
                <a:spcPts val="1500"/>
              </a:spcBef>
              <a:buClr>
                <a:srgbClr val="660066"/>
              </a:buClr>
              <a:defRPr/>
            </a:pPr>
            <a:endParaRPr lang="en-US" sz="2400" dirty="0">
              <a:solidFill>
                <a:schemeClr val="tx1">
                  <a:lumMod val="65000"/>
                  <a:lumOff val="35000"/>
                </a:schemeClr>
              </a:solidFill>
              <a:ea typeface="+mn-ea"/>
            </a:endParaRPr>
          </a:p>
        </p:txBody>
      </p:sp>
      <p:sp>
        <p:nvSpPr>
          <p:cNvPr id="7" name="Rectangle 3"/>
          <p:cNvSpPr txBox="1">
            <a:spLocks noChangeArrowheads="1"/>
          </p:cNvSpPr>
          <p:nvPr/>
        </p:nvSpPr>
        <p:spPr bwMode="auto">
          <a:xfrm>
            <a:off x="171450" y="1029616"/>
            <a:ext cx="6515100" cy="40034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lstStyle>
            <a:lvl1pPr marL="342900" indent="-342900" eaLnBrk="0" hangingPunct="0">
              <a:defRPr sz="2400">
                <a:solidFill>
                  <a:schemeClr val="tx1"/>
                </a:solidFill>
                <a:latin typeface="Calibri" charset="0"/>
                <a:ea typeface="ＭＳ Ｐゴシック" charset="0"/>
                <a:cs typeface="ＭＳ Ｐゴシック" charset="0"/>
              </a:defRPr>
            </a:lvl1pPr>
            <a:lvl2pPr marL="800100" indent="-34290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indent="0" algn="ctr" eaLnBrk="1" hangingPunct="1">
              <a:spcBef>
                <a:spcPts val="600"/>
              </a:spcBef>
              <a:spcAft>
                <a:spcPts val="900"/>
              </a:spcAft>
              <a:buClr>
                <a:schemeClr val="accent1"/>
              </a:buClr>
            </a:pPr>
            <a:r>
              <a:rPr lang="en-US" b="1" i="1" dirty="0">
                <a:latin typeface="Arial" charset="0"/>
                <a:cs typeface="Arial" charset="0"/>
              </a:rPr>
              <a:t>Workshop In Context:</a:t>
            </a:r>
          </a:p>
          <a:p>
            <a:pPr marL="0" indent="0" algn="ctr" eaLnBrk="1" hangingPunct="1">
              <a:spcBef>
                <a:spcPts val="600"/>
              </a:spcBef>
              <a:spcAft>
                <a:spcPts val="900"/>
              </a:spcAft>
              <a:buClr>
                <a:schemeClr val="accent1"/>
              </a:buClr>
            </a:pPr>
            <a:r>
              <a:rPr lang="en-US" b="1" i="1" dirty="0">
                <a:latin typeface="Arial" charset="0"/>
                <a:cs typeface="Arial" charset="0"/>
              </a:rPr>
              <a:t>We will revisit these </a:t>
            </a:r>
            <a:r>
              <a:rPr lang="en-US" b="1" i="1" dirty="0" smtClean="0">
                <a:latin typeface="Arial" charset="0"/>
                <a:cs typeface="Arial" charset="0"/>
              </a:rPr>
              <a:t>Data Nuggets throughout </a:t>
            </a:r>
            <a:r>
              <a:rPr lang="en-US" b="1" i="1" dirty="0">
                <a:latin typeface="Arial" charset="0"/>
                <a:cs typeface="Arial" charset="0"/>
              </a:rPr>
              <a:t>the workshop</a:t>
            </a:r>
            <a:r>
              <a:rPr lang="en-US" b="1" i="1" dirty="0" smtClean="0">
                <a:latin typeface="Arial" charset="0"/>
                <a:cs typeface="Arial" charset="0"/>
              </a:rPr>
              <a:t>.</a:t>
            </a:r>
            <a:endParaRPr lang="en-US" b="1" i="1" dirty="0">
              <a:latin typeface="Arial" charset="0"/>
              <a:cs typeface="Arial" charset="0"/>
            </a:endParaRPr>
          </a:p>
        </p:txBody>
      </p:sp>
    </p:spTree>
    <p:extLst>
      <p:ext uri="{BB962C8B-B14F-4D97-AF65-F5344CB8AC3E}">
        <p14:creationId xmlns:p14="http://schemas.microsoft.com/office/powerpoint/2010/main" val="545353546"/>
      </p:ext>
    </p:extLst>
  </p:cSld>
  <p:clrMapOvr>
    <a:masterClrMapping/>
  </p:clrMapOvr>
  <p:timing>
    <p:tnLst>
      <p:par>
        <p:cTn id="1" dur="indefinite" restart="never" nodeType="tmRoot"/>
      </p:par>
    </p:tnLst>
  </p:timing>
</p:sld>
</file>

<file path=ppt/theme/theme1.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3327</TotalTime>
  <Words>3453</Words>
  <Application>Microsoft Macintosh PowerPoint</Application>
  <PresentationFormat>Custom</PresentationFormat>
  <Paragraphs>302</Paragraphs>
  <Slides>48</Slides>
  <Notes>40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48</vt:i4>
      </vt:variant>
    </vt:vector>
  </HeadingPairs>
  <TitlesOfParts>
    <vt:vector size="56" baseType="lpstr">
      <vt:lpstr>American Typewriter</vt:lpstr>
      <vt:lpstr>Calibri</vt:lpstr>
      <vt:lpstr>Courier</vt:lpstr>
      <vt:lpstr>ＭＳ Ｐゴシック</vt:lpstr>
      <vt:lpstr>Wingdings</vt:lpstr>
      <vt:lpstr>Wingdings 2</vt:lpstr>
      <vt:lpstr>Arial</vt:lpstr>
      <vt:lpstr>simple-light-2</vt:lpstr>
      <vt:lpstr>PowerPoint Presentation</vt:lpstr>
      <vt:lpstr>PD DAY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PD DAY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Nuggets in the Classroom</dc:title>
  <dc:creator>Cheryl Hach</dc:creator>
  <cp:lastModifiedBy>Melissa Kjelvik</cp:lastModifiedBy>
  <cp:revision>199</cp:revision>
  <dcterms:modified xsi:type="dcterms:W3CDTF">2017-07-21T19:53:20Z</dcterms:modified>
</cp:coreProperties>
</file>