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7" r:id="rId2"/>
    <p:sldId id="302" r:id="rId3"/>
    <p:sldId id="324" r:id="rId4"/>
    <p:sldId id="312" r:id="rId5"/>
    <p:sldId id="308" r:id="rId6"/>
    <p:sldId id="309" r:id="rId7"/>
    <p:sldId id="325" r:id="rId8"/>
    <p:sldId id="326" r:id="rId9"/>
    <p:sldId id="270" r:id="rId10"/>
    <p:sldId id="273" r:id="rId11"/>
    <p:sldId id="313" r:id="rId12"/>
    <p:sldId id="328" r:id="rId13"/>
    <p:sldId id="329" r:id="rId14"/>
    <p:sldId id="315" r:id="rId15"/>
    <p:sldId id="330" r:id="rId16"/>
    <p:sldId id="331" r:id="rId17"/>
    <p:sldId id="332" r:id="rId18"/>
    <p:sldId id="338" r:id="rId19"/>
    <p:sldId id="339" r:id="rId20"/>
    <p:sldId id="337" r:id="rId21"/>
    <p:sldId id="333" r:id="rId22"/>
    <p:sldId id="334" r:id="rId23"/>
    <p:sldId id="335" r:id="rId24"/>
    <p:sldId id="345" r:id="rId25"/>
    <p:sldId id="343" r:id="rId26"/>
    <p:sldId id="346" r:id="rId27"/>
    <p:sldId id="347" r:id="rId28"/>
    <p:sldId id="348" r:id="rId29"/>
    <p:sldId id="349" r:id="rId30"/>
    <p:sldId id="350" r:id="rId31"/>
    <p:sldId id="351" r:id="rId32"/>
    <p:sldId id="370" r:id="rId33"/>
    <p:sldId id="37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 id="369" r:id="rId47"/>
    <p:sldId id="364" r:id="rId48"/>
    <p:sldId id="365" r:id="rId49"/>
    <p:sldId id="366" r:id="rId50"/>
    <p:sldId id="368" r:id="rId51"/>
    <p:sldId id="307" r:id="rId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71"/>
    <p:restoredTop sz="84636"/>
  </p:normalViewPr>
  <p:slideViewPr>
    <p:cSldViewPr snapToGrid="0" snapToObjects="1">
      <p:cViewPr>
        <p:scale>
          <a:sx n="80" d="100"/>
          <a:sy n="80" d="100"/>
        </p:scale>
        <p:origin x="-10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3A7642A-3FD3-2046-B0C3-44465E9058CE}" type="datetimeFigureOut">
              <a:rPr lang="en-US"/>
              <a:pPr>
                <a:defRPr/>
              </a:pPr>
              <a:t>10/31/16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1350A43-2585-DB4C-BE7A-2113D6A2DEBC}" type="slidenum">
              <a:rPr lang="en-US"/>
              <a:pPr>
                <a:defRPr/>
              </a:pPr>
              <a:t>‹#›</a:t>
            </a:fld>
            <a:endParaRPr lang="en-US"/>
          </a:p>
        </p:txBody>
      </p:sp>
    </p:spTree>
    <p:extLst>
      <p:ext uri="{BB962C8B-B14F-4D97-AF65-F5344CB8AC3E}">
        <p14:creationId xmlns:p14="http://schemas.microsoft.com/office/powerpoint/2010/main" val="318546312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Flesch%E2%80%93Kincaid_readability_tests" TargetMode="External"/><Relationship Id="rId4" Type="http://schemas.openxmlformats.org/officeDocument/2006/relationships/hyperlink" Target="http://datanuggets.org/data-nuggets-addressing-science-standards/"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i="1">
                <a:latin typeface="Arial" charset="0"/>
                <a:cs typeface="Arial" charset="0"/>
              </a:rPr>
              <a:t>Ask participants why they came and how they see Data Nuggets helping them</a:t>
            </a:r>
            <a:r>
              <a:rPr lang="en-US">
                <a:latin typeface="Arial" charset="0"/>
                <a:cs typeface="Arial" charset="0"/>
              </a:rPr>
              <a:t>. Creating a Data Nugget will help you think about the essence of your work and how it can be framed to captivate diverse audiences - from elementary students to fellow scientists. Data Nuggets are an </a:t>
            </a:r>
            <a:r>
              <a:rPr lang="en-US" b="1">
                <a:latin typeface="Arial" charset="0"/>
                <a:cs typeface="Arial" charset="0"/>
              </a:rPr>
              <a:t>avenue toward broader impacts</a:t>
            </a:r>
            <a:r>
              <a:rPr lang="en-US">
                <a:latin typeface="Arial" charset="0"/>
                <a:cs typeface="Arial" charset="0"/>
              </a:rPr>
              <a:t> as your research will be shared with K-16 audiences and </a:t>
            </a:r>
            <a:r>
              <a:rPr lang="en-US" b="1">
                <a:latin typeface="Arial" charset="0"/>
                <a:cs typeface="Arial" charset="0"/>
              </a:rPr>
              <a:t>improve the understanding of science in society</a:t>
            </a:r>
            <a:r>
              <a:rPr lang="en-US">
                <a:latin typeface="Arial" charset="0"/>
                <a:cs typeface="Arial" charset="0"/>
              </a:rPr>
              <a:t>.</a:t>
            </a: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3</a:t>
            </a:fld>
            <a:endParaRPr lang="en-US"/>
          </a:p>
        </p:txBody>
      </p:sp>
    </p:spTree>
    <p:extLst>
      <p:ext uri="{BB962C8B-B14F-4D97-AF65-F5344CB8AC3E}">
        <p14:creationId xmlns:p14="http://schemas.microsoft.com/office/powerpoint/2010/main" val="280762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74E2CD9-0E3F-8743-AE7A-0D53BFDF3559}" type="slidenum">
              <a:rPr lang="en-US" sz="1200"/>
              <a:pPr eaLnBrk="1" fontAlgn="base" hangingPunct="1">
                <a:spcBef>
                  <a:spcPct val="0"/>
                </a:spcBef>
                <a:spcAft>
                  <a:spcPct val="0"/>
                </a:spcAft>
              </a:pPr>
              <a:t>14</a:t>
            </a:fld>
            <a:endParaRPr lang="en-US" sz="1200"/>
          </a:p>
        </p:txBody>
      </p:sp>
    </p:spTree>
    <p:extLst>
      <p:ext uri="{BB962C8B-B14F-4D97-AF65-F5344CB8AC3E}">
        <p14:creationId xmlns:p14="http://schemas.microsoft.com/office/powerpoint/2010/main" val="537048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Second, activities are coded according to the graphing skills required. Type A activities provide the graph for the students, (allowing a focus on graph interpretation, making claims based on evidence, and explaining reasoning), Type B activities provide axis labels but requires students to graph the data, and Type C provides an unlabeled grid on which to draw a graph.</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15</a:t>
            </a:fld>
            <a:endParaRPr lang="en-US"/>
          </a:p>
        </p:txBody>
      </p:sp>
    </p:spTree>
    <p:extLst>
      <p:ext uri="{BB962C8B-B14F-4D97-AF65-F5344CB8AC3E}">
        <p14:creationId xmlns:p14="http://schemas.microsoft.com/office/powerpoint/2010/main" val="1918057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16</a:t>
            </a:fld>
            <a:endParaRPr lang="en-US"/>
          </a:p>
        </p:txBody>
      </p:sp>
    </p:spTree>
    <p:extLst>
      <p:ext uri="{BB962C8B-B14F-4D97-AF65-F5344CB8AC3E}">
        <p14:creationId xmlns:p14="http://schemas.microsoft.com/office/powerpoint/2010/main" val="738274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17</a:t>
            </a:fld>
            <a:endParaRPr lang="en-US"/>
          </a:p>
        </p:txBody>
      </p:sp>
    </p:spTree>
    <p:extLst>
      <p:ext uri="{BB962C8B-B14F-4D97-AF65-F5344CB8AC3E}">
        <p14:creationId xmlns:p14="http://schemas.microsoft.com/office/powerpoint/2010/main" val="576796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We will host your Nugget on our website</a:t>
            </a:r>
          </a:p>
        </p:txBody>
      </p:sp>
      <p:sp>
        <p:nvSpPr>
          <p:cNvPr id="4" name="Slide Number Placeholder 3"/>
          <p:cNvSpPr>
            <a:spLocks noGrp="1"/>
          </p:cNvSpPr>
          <p:nvPr>
            <p:ph type="sldNum" sz="quarter" idx="5"/>
          </p:nvPr>
        </p:nvSpPr>
        <p:spPr/>
        <p:txBody>
          <a:bodyPr/>
          <a:lstStyle/>
          <a:p>
            <a:pPr>
              <a:defRPr/>
            </a:pPr>
            <a:fld id="{8BD4CDEC-8E3F-1444-878C-51FFA59EE3F9}" type="slidenum">
              <a:rPr lang="en-US" smtClean="0"/>
              <a:pPr>
                <a:defRPr/>
              </a:pPr>
              <a:t>18</a:t>
            </a:fld>
            <a:endParaRPr lang="en-US"/>
          </a:p>
        </p:txBody>
      </p:sp>
    </p:spTree>
    <p:extLst>
      <p:ext uri="{BB962C8B-B14F-4D97-AF65-F5344CB8AC3E}">
        <p14:creationId xmlns:p14="http://schemas.microsoft.com/office/powerpoint/2010/main" val="838403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ts val="1400"/>
              </a:spcBef>
              <a:buClr>
                <a:srgbClr val="660066"/>
              </a:buClr>
              <a:buFont typeface="Wingdings 2" charset="0"/>
              <a:buNone/>
            </a:pPr>
            <a:endParaRPr lang="en-US">
              <a:latin typeface="Arial" charset="0"/>
              <a:cs typeface="Arial"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406421-48A8-F94E-9109-A3761D295B20}" type="slidenum">
              <a:rPr lang="en-US" sz="1200">
                <a:latin typeface="Calibri" charset="0"/>
              </a:rPr>
              <a:pPr eaLnBrk="1" hangingPunct="1"/>
              <a:t>21</a:t>
            </a:fld>
            <a:endParaRPr lang="en-US" sz="1200">
              <a:latin typeface="Calibri" charset="0"/>
            </a:endParaRPr>
          </a:p>
        </p:txBody>
      </p:sp>
    </p:spTree>
    <p:extLst>
      <p:ext uri="{BB962C8B-B14F-4D97-AF65-F5344CB8AC3E}">
        <p14:creationId xmlns:p14="http://schemas.microsoft.com/office/powerpoint/2010/main" val="2048448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ts val="1400"/>
              </a:spcBef>
              <a:buClr>
                <a:srgbClr val="660066"/>
              </a:buClr>
              <a:buFont typeface="Wingdings 2" charset="0"/>
              <a:buNone/>
            </a:pPr>
            <a:endParaRPr lang="en-US">
              <a:latin typeface="Arial" charset="0"/>
              <a:cs typeface="Arial"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61760C-CF9B-0F4D-9044-D131630DBB4F}" type="slidenum">
              <a:rPr lang="en-US" sz="1200">
                <a:latin typeface="Calibri" charset="0"/>
              </a:rPr>
              <a:pPr eaLnBrk="1" hangingPunct="1"/>
              <a:t>22</a:t>
            </a:fld>
            <a:endParaRPr lang="en-US" sz="1200">
              <a:latin typeface="Calibri" charset="0"/>
            </a:endParaRPr>
          </a:p>
        </p:txBody>
      </p:sp>
    </p:spTree>
    <p:extLst>
      <p:ext uri="{BB962C8B-B14F-4D97-AF65-F5344CB8AC3E}">
        <p14:creationId xmlns:p14="http://schemas.microsoft.com/office/powerpoint/2010/main" val="562860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a:buChar char="•"/>
              <a:defRPr/>
            </a:pPr>
            <a:r>
              <a:rPr lang="en-US" dirty="0" smtClean="0"/>
              <a:t>After four years of iterative development we have observed the use of Data Nuggets in many classrooms and by hundreds of students, grades 4-12. Our preliminary observations indicate Data Nuggets are an effective tool to address the critical needs in STEM education today. </a:t>
            </a:r>
          </a:p>
          <a:p>
            <a:pPr marL="171450" indent="-171450">
              <a:buFont typeface="Arial"/>
              <a:buChar char="•"/>
              <a:defRPr/>
            </a:pPr>
            <a:r>
              <a:rPr lang="en-US" dirty="0" smtClean="0"/>
              <a:t>The survey was sent out to 163 K-12 teachers directly, including 135 in the Kellogg Biological Station K-12 partnership and 28 who attended Data Nuggets workshops at national and regional education conferences. Respondents were excited about the assessment of Data Nuggets, and 82% said they would like to be contacted to participate. </a:t>
            </a:r>
          </a:p>
          <a:p>
            <a:pPr>
              <a:defRPr/>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7B1223A-79C0-DF4D-8D0F-518E9224A200}" type="slidenum">
              <a:rPr lang="en-US" smtClean="0"/>
              <a:pPr>
                <a:defRPr/>
              </a:pPr>
              <a:t>23</a:t>
            </a:fld>
            <a:endParaRPr lang="en-US"/>
          </a:p>
        </p:txBody>
      </p:sp>
    </p:spTree>
    <p:extLst>
      <p:ext uri="{BB962C8B-B14F-4D97-AF65-F5344CB8AC3E}">
        <p14:creationId xmlns:p14="http://schemas.microsoft.com/office/powerpoint/2010/main" val="1736333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1400"/>
              </a:spcBef>
              <a:buClr>
                <a:srgbClr val="660066"/>
              </a:buClr>
              <a:buFont typeface="Wingdings 2" charset="2"/>
              <a:buNone/>
            </a:pPr>
            <a:r>
              <a:rPr lang="en-US" altLang="en-US">
                <a:ea typeface="ＭＳ Ｐゴシック" charset="-128"/>
              </a:rPr>
              <a:t>A two-level hierarchical linear model (Raudenbush &amp; Bryk, 2002) will be used to estimate the main effect of treatment. Specifically, student outcomes will be modeled at level 1 as a function of baseline achievement (pretest) and demographic variables, including free/reduced-price lunch status, gender, English language learner status, and race/ethnicity, all centered around the grand mean. Mean achievement for students in a given class will be modeled at level 2 as a function of a treatment indicator variable as well as a class-level mean baseline outcome score. The treatment effects of each site (teacher) will be modeled at level three as a function of teacher-level variables and the intercept of this model will represent the overall treatment effect. </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EB9DCE3-2F8F-6949-9826-DDAA8BEAC7B3}" type="slidenum">
              <a:rPr lang="en-US" altLang="en-US" sz="1200">
                <a:latin typeface="Calibri" charset="0"/>
              </a:rPr>
              <a:pPr eaLnBrk="1" hangingPunct="1"/>
              <a:t>24</a:t>
            </a:fld>
            <a:endParaRPr lang="en-US" altLang="en-US" sz="1200">
              <a:latin typeface="Calibri" charset="0"/>
            </a:endParaRPr>
          </a:p>
        </p:txBody>
      </p:sp>
    </p:spTree>
    <p:extLst>
      <p:ext uri="{BB962C8B-B14F-4D97-AF65-F5344CB8AC3E}">
        <p14:creationId xmlns:p14="http://schemas.microsoft.com/office/powerpoint/2010/main" val="1262425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i="1">
                <a:latin typeface="Arial" charset="0"/>
                <a:cs typeface="Arial" charset="0"/>
              </a:rPr>
              <a:t>Ask participants why they came and how they see Data Nuggets helping them</a:t>
            </a:r>
            <a:r>
              <a:rPr lang="en-US">
                <a:latin typeface="Arial" charset="0"/>
                <a:cs typeface="Arial" charset="0"/>
              </a:rPr>
              <a:t>. Creating a Data Nugget will help you think about the essence of your work and how it can be framed to captivate diverse audiences - from elementary students to fellow scientists. Data Nuggets are an </a:t>
            </a:r>
            <a:r>
              <a:rPr lang="en-US" b="1">
                <a:latin typeface="Arial" charset="0"/>
                <a:cs typeface="Arial" charset="0"/>
              </a:rPr>
              <a:t>avenue toward broader impacts</a:t>
            </a:r>
            <a:r>
              <a:rPr lang="en-US">
                <a:latin typeface="Arial" charset="0"/>
                <a:cs typeface="Arial" charset="0"/>
              </a:rPr>
              <a:t> as your research will be shared with K-16 audiences and </a:t>
            </a:r>
            <a:r>
              <a:rPr lang="en-US" b="1">
                <a:latin typeface="Arial" charset="0"/>
                <a:cs typeface="Arial" charset="0"/>
              </a:rPr>
              <a:t>improve the understanding of science in society</a:t>
            </a:r>
            <a:r>
              <a:rPr lang="en-US">
                <a:latin typeface="Arial" charset="0"/>
                <a:cs typeface="Arial" charset="0"/>
              </a:rPr>
              <a:t>.</a:t>
            </a: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27</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Data Nuggets are built around data from recent and ongoing research, providing several benefits for researcher and student alike. </a:t>
            </a:r>
          </a:p>
        </p:txBody>
      </p:sp>
      <p:sp>
        <p:nvSpPr>
          <p:cNvPr id="4" name="Slide Number Placeholder 3"/>
          <p:cNvSpPr>
            <a:spLocks noGrp="1"/>
          </p:cNvSpPr>
          <p:nvPr>
            <p:ph type="sldNum" sz="quarter" idx="5"/>
          </p:nvPr>
        </p:nvSpPr>
        <p:spPr/>
        <p:txBody>
          <a:bodyPr/>
          <a:lstStyle/>
          <a:p>
            <a:pPr>
              <a:defRPr/>
            </a:pPr>
            <a:fld id="{EFE5FFE2-01D9-A74B-BBA2-A76502CB9C01}" type="slidenum">
              <a:rPr lang="en-US" smtClean="0"/>
              <a:pPr>
                <a:defRPr/>
              </a:pPr>
              <a:t>4</a:t>
            </a:fld>
            <a:endParaRPr lang="en-US"/>
          </a:p>
        </p:txBody>
      </p:sp>
    </p:spTree>
    <p:extLst>
      <p:ext uri="{BB962C8B-B14F-4D97-AF65-F5344CB8AC3E}">
        <p14:creationId xmlns:p14="http://schemas.microsoft.com/office/powerpoint/2010/main" val="81679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1400"/>
              </a:spcBef>
              <a:buClr>
                <a:srgbClr val="660066"/>
              </a:buClr>
              <a:buFont typeface="Wingdings 2" charset="0"/>
              <a:buNone/>
            </a:pPr>
            <a:r>
              <a:rPr lang="en-US" sz="2800">
                <a:solidFill>
                  <a:srgbClr val="000000"/>
                </a:solidFill>
                <a:latin typeface="Arial" charset="0"/>
                <a:cs typeface="Arial" charset="0"/>
              </a:rPr>
              <a:t>If you can explain it to a 4</a:t>
            </a:r>
            <a:r>
              <a:rPr lang="en-US" sz="2800" baseline="30000">
                <a:solidFill>
                  <a:srgbClr val="000000"/>
                </a:solidFill>
                <a:latin typeface="Arial" charset="0"/>
                <a:cs typeface="Arial" charset="0"/>
              </a:rPr>
              <a:t>th</a:t>
            </a:r>
            <a:r>
              <a:rPr lang="en-US" sz="2800">
                <a:solidFill>
                  <a:srgbClr val="000000"/>
                </a:solidFill>
                <a:latin typeface="Arial" charset="0"/>
                <a:cs typeface="Arial" charset="0"/>
              </a:rPr>
              <a:t> grader you can explain your work to fellow scientists and other members of society.</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22D3E43-A2B5-7C42-A7BB-1DEE5A236EFC}" type="slidenum">
              <a:rPr lang="en-US" sz="1200"/>
              <a:pPr eaLnBrk="1" fontAlgn="base" hangingPunct="1">
                <a:spcBef>
                  <a:spcPct val="0"/>
                </a:spcBef>
                <a:spcAft>
                  <a:spcPct val="0"/>
                </a:spcAft>
              </a:pPr>
              <a:t>28</a:t>
            </a:fld>
            <a:endParaRPr lang="en-US" sz="1200"/>
          </a:p>
        </p:txBody>
      </p:sp>
    </p:spTree>
    <p:extLst>
      <p:ext uri="{BB962C8B-B14F-4D97-AF65-F5344CB8AC3E}">
        <p14:creationId xmlns:p14="http://schemas.microsoft.com/office/powerpoint/2010/main" val="1603819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Arial" charset="0"/>
                <a:cs typeface="Arial" charset="0"/>
              </a:rPr>
              <a:t>Is there a topic</a:t>
            </a:r>
            <a:r>
              <a:rPr lang="en-US" baseline="0" dirty="0" smtClean="0">
                <a:latin typeface="Arial" charset="0"/>
                <a:cs typeface="Arial" charset="0"/>
              </a:rPr>
              <a:t> you want to share with students? </a:t>
            </a:r>
            <a:r>
              <a:rPr lang="en-US" baseline="0" dirty="0">
                <a:latin typeface="Arial" charset="0"/>
                <a:cs typeface="Arial" charset="0"/>
              </a:rPr>
              <a:t> </a:t>
            </a:r>
            <a:r>
              <a:rPr lang="en-US" baseline="0" dirty="0" smtClean="0">
                <a:latin typeface="Arial" charset="0"/>
                <a:cs typeface="Arial" charset="0"/>
              </a:rPr>
              <a:t>What do you want them to come away knowing more about?</a:t>
            </a:r>
          </a:p>
          <a:p>
            <a:pPr eaLnBrk="1" hangingPunct="1"/>
            <a:endParaRPr lang="en-US" baseline="0" dirty="0" smtClean="0">
              <a:latin typeface="Arial" charset="0"/>
              <a:cs typeface="Arial" charset="0"/>
            </a:endParaRPr>
          </a:p>
          <a:p>
            <a:pPr eaLnBrk="1" hangingPunct="1"/>
            <a:r>
              <a:rPr lang="en-US" baseline="0" dirty="0" smtClean="0">
                <a:latin typeface="Arial" charset="0"/>
                <a:cs typeface="Arial" charset="0"/>
              </a:rPr>
              <a:t>You have the stalk-eyed fly example – more examples up front</a:t>
            </a:r>
          </a:p>
          <a:p>
            <a:pPr eaLnBrk="1" hangingPunct="1"/>
            <a:endParaRPr lang="en-US" baseline="0"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29</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31</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4213"/>
            <a:ext cx="4570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z="1100">
                <a:solidFill>
                  <a:schemeClr val="dk1"/>
                </a:solidFill>
                <a:latin typeface="Calibri"/>
                <a:ea typeface="Calibri"/>
                <a:cs typeface="Calibri"/>
                <a:sym typeface="Calibri"/>
              </a:rPr>
              <a:pPr>
                <a:buSzPct val="25000"/>
              </a:pPr>
              <a:t>32</a:t>
            </a:fld>
            <a:endParaRPr lang="en-US"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2508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33</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34</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35</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36</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37</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each Data Nugget we have created a Teacher Guide to help facilitate use in the classroom and provide the teacher with any additional information they might need. This guide has the same structure as the student handouts, but has example student graphs and written responses, as well as suggested stopping points for class discussion and clarifications. There are three types of stopping points:</a:t>
            </a:r>
          </a:p>
          <a:p>
            <a:pPr marL="171450" indent="-171450">
              <a:buFont typeface="Arial"/>
              <a:buChar char="•"/>
            </a:pPr>
            <a:r>
              <a:rPr lang="en-US" sz="1200" b="1" kern="1200" dirty="0" smtClean="0">
                <a:solidFill>
                  <a:schemeClr val="tx1"/>
                </a:solidFill>
                <a:latin typeface="+mn-lt"/>
                <a:ea typeface="+mn-ea"/>
                <a:cs typeface="+mn-cs"/>
              </a:rPr>
              <a:t>Teacher Notes</a:t>
            </a:r>
            <a:r>
              <a:rPr lang="en-US" sz="1200" b="0" kern="1200" dirty="0" smtClean="0">
                <a:solidFill>
                  <a:schemeClr val="tx1"/>
                </a:solidFill>
                <a:latin typeface="+mn-lt"/>
                <a:ea typeface="+mn-ea"/>
                <a:cs typeface="+mn-cs"/>
              </a:rPr>
              <a:t>: Provide additional background information for teachers, as well as suggestions for discussion topics. For example, we may share information provided by the scientist, detailing what their next research steps were after collecting the data presented in the activity. </a:t>
            </a:r>
          </a:p>
          <a:p>
            <a:pPr marL="171450" indent="-171450">
              <a:buFont typeface="Arial"/>
              <a:buChar char="•"/>
            </a:pPr>
            <a:r>
              <a:rPr lang="en-US" sz="1200" b="1" kern="1200" dirty="0" smtClean="0">
                <a:solidFill>
                  <a:schemeClr val="tx1"/>
                </a:solidFill>
                <a:latin typeface="+mn-lt"/>
                <a:ea typeface="+mn-ea"/>
                <a:cs typeface="+mn-cs"/>
              </a:rPr>
              <a:t>Checks for Understanding</a:t>
            </a:r>
            <a:r>
              <a:rPr lang="en-US" sz="1200" b="0" kern="1200" dirty="0" smtClean="0">
                <a:solidFill>
                  <a:schemeClr val="tx1"/>
                </a:solidFill>
                <a:latin typeface="+mn-lt"/>
                <a:ea typeface="+mn-ea"/>
                <a:cs typeface="+mn-cs"/>
              </a:rPr>
              <a:t>: Provide stopping points for teachers to assess student understanding. These are particularly useful after students finish reading the Background Information sections or have just started to view and work with the data. </a:t>
            </a:r>
          </a:p>
          <a:p>
            <a:pPr marL="171450" indent="-171450">
              <a:buFont typeface="Arial"/>
              <a:buChar char="•"/>
            </a:pPr>
            <a:r>
              <a:rPr lang="en-US" sz="1200" b="1" kern="1200" dirty="0" smtClean="0">
                <a:solidFill>
                  <a:schemeClr val="tx1"/>
                </a:solidFill>
                <a:latin typeface="+mn-lt"/>
                <a:ea typeface="+mn-ea"/>
                <a:cs typeface="+mn-cs"/>
              </a:rPr>
              <a:t>Meta Moments</a:t>
            </a:r>
            <a:r>
              <a:rPr lang="en-US" sz="1200" b="0" kern="1200" dirty="0" smtClean="0">
                <a:solidFill>
                  <a:schemeClr val="tx1"/>
                </a:solidFill>
                <a:latin typeface="+mn-lt"/>
                <a:ea typeface="+mn-ea"/>
                <a:cs typeface="+mn-cs"/>
              </a:rPr>
              <a:t>: Provide stopping points for teachers to have a conversation with their students about the process of science itself. Stepping back from the research, students can discuss the decisions they are making as they work though the Data Nugget, such as the way they chose to visualize their data to ease interpretation and support their claims.</a:t>
            </a:r>
          </a:p>
        </p:txBody>
      </p:sp>
      <p:sp>
        <p:nvSpPr>
          <p:cNvPr id="4" name="Slide Number Placeholder 3"/>
          <p:cNvSpPr>
            <a:spLocks noGrp="1"/>
          </p:cNvSpPr>
          <p:nvPr>
            <p:ph type="sldNum" sz="quarter" idx="10"/>
          </p:nvPr>
        </p:nvSpPr>
        <p:spPr/>
        <p:txBody>
          <a:bodyPr/>
          <a:lstStyle/>
          <a:p>
            <a:fld id="{FDC9C712-C341-4347-B62B-A10ED44CB7E3}" type="slidenum">
              <a:rPr lang="en-US" smtClean="0"/>
              <a:t>38</a:t>
            </a:fld>
            <a:endParaRPr lang="en-US"/>
          </a:p>
        </p:txBody>
      </p:sp>
    </p:spTree>
    <p:extLst>
      <p:ext uri="{BB962C8B-B14F-4D97-AF65-F5344CB8AC3E}">
        <p14:creationId xmlns:p14="http://schemas.microsoft.com/office/powerpoint/2010/main" val="54097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spcBef>
                <a:spcPts val="1400"/>
              </a:spcBef>
              <a:buClr>
                <a:srgbClr val="660066"/>
              </a:buClr>
              <a:buFont typeface="Wingdings 2" charset="0"/>
              <a:buChar char=""/>
            </a:pPr>
            <a:r>
              <a:rPr lang="en-US">
                <a:latin typeface="Arial" charset="0"/>
                <a:cs typeface="Arial" charset="0"/>
              </a:rPr>
              <a:t>K-12 Partnership at KBS: 15 rural school districts. Over 80 teachers involved and ~10 graduate student teaching fellows</a:t>
            </a:r>
          </a:p>
          <a:p>
            <a:pPr marL="342900" indent="-342900" eaLnBrk="1" hangingPunct="1">
              <a:spcBef>
                <a:spcPts val="1400"/>
              </a:spcBef>
              <a:buClr>
                <a:srgbClr val="660066"/>
              </a:buClr>
              <a:buFont typeface="Wingdings 2" charset="0"/>
              <a:buChar char=""/>
            </a:pPr>
            <a:r>
              <a:rPr lang="en-US">
                <a:solidFill>
                  <a:srgbClr val="000000"/>
                </a:solidFill>
                <a:latin typeface="Arial" charset="0"/>
                <a:cs typeface="Arial" charset="0"/>
              </a:rPr>
              <a:t>Graduate students gain teaching experience. Teachers are exposed to contemporary science. Students practice scientific inquiry</a:t>
            </a:r>
            <a:endParaRPr lang="en-US">
              <a:latin typeface="Arial" charset="0"/>
              <a:cs typeface="Arial"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1D0B23D-4F74-F843-B663-029F1E701A8D}" type="slidenum">
              <a:rPr lang="en-US" sz="1200"/>
              <a:pPr eaLnBrk="1" fontAlgn="base" hangingPunct="1">
                <a:spcBef>
                  <a:spcPct val="0"/>
                </a:spcBef>
                <a:spcAft>
                  <a:spcPct val="0"/>
                </a:spcAft>
              </a:pPr>
              <a:t>5</a:t>
            </a:fld>
            <a:endParaRPr lang="en-US" sz="1200"/>
          </a:p>
        </p:txBody>
      </p:sp>
    </p:spTree>
    <p:extLst>
      <p:ext uri="{BB962C8B-B14F-4D97-AF65-F5344CB8AC3E}">
        <p14:creationId xmlns:p14="http://schemas.microsoft.com/office/powerpoint/2010/main" val="544600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DC9C712-C341-4347-B62B-A10ED44CB7E3}" type="slidenum">
              <a:rPr lang="en-US" smtClean="0"/>
              <a:t>39</a:t>
            </a:fld>
            <a:endParaRPr lang="en-US"/>
          </a:p>
        </p:txBody>
      </p:sp>
    </p:spTree>
    <p:extLst>
      <p:ext uri="{BB962C8B-B14F-4D97-AF65-F5344CB8AC3E}">
        <p14:creationId xmlns:p14="http://schemas.microsoft.com/office/powerpoint/2010/main" val="540975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each Data Nugget we have created a Teacher Guide to help facilitate use in the classroom and provide the teacher with any additional information they might need. This guide has the same structure as the student handouts, but has example student graphs and written responses, as well as suggested stopping points for class discussion and clarifications. There are three types of stopping points:</a:t>
            </a:r>
          </a:p>
          <a:p>
            <a:pPr marL="171450" indent="-171450">
              <a:buFont typeface="Arial"/>
              <a:buChar char="•"/>
            </a:pPr>
            <a:r>
              <a:rPr lang="en-US" sz="1200" b="1" kern="1200" dirty="0" smtClean="0">
                <a:solidFill>
                  <a:schemeClr val="tx1"/>
                </a:solidFill>
                <a:latin typeface="+mn-lt"/>
                <a:ea typeface="+mn-ea"/>
                <a:cs typeface="+mn-cs"/>
              </a:rPr>
              <a:t>Teacher Notes</a:t>
            </a:r>
            <a:r>
              <a:rPr lang="en-US" sz="1200" b="0" kern="1200" dirty="0" smtClean="0">
                <a:solidFill>
                  <a:schemeClr val="tx1"/>
                </a:solidFill>
                <a:latin typeface="+mn-lt"/>
                <a:ea typeface="+mn-ea"/>
                <a:cs typeface="+mn-cs"/>
              </a:rPr>
              <a:t>: Provide additional background information for teachers, as well as suggestions for discussion topics. For example, we may share information provided by the scientist, detailing what their next research steps were after collecting the data presented in the activity. </a:t>
            </a:r>
          </a:p>
          <a:p>
            <a:pPr marL="171450" indent="-171450">
              <a:buFont typeface="Arial"/>
              <a:buChar char="•"/>
            </a:pPr>
            <a:r>
              <a:rPr lang="en-US" sz="1200" b="1" kern="1200" dirty="0" smtClean="0">
                <a:solidFill>
                  <a:schemeClr val="tx1"/>
                </a:solidFill>
                <a:latin typeface="+mn-lt"/>
                <a:ea typeface="+mn-ea"/>
                <a:cs typeface="+mn-cs"/>
              </a:rPr>
              <a:t>Checks for Understanding</a:t>
            </a:r>
            <a:r>
              <a:rPr lang="en-US" sz="1200" b="0" kern="1200" dirty="0" smtClean="0">
                <a:solidFill>
                  <a:schemeClr val="tx1"/>
                </a:solidFill>
                <a:latin typeface="+mn-lt"/>
                <a:ea typeface="+mn-ea"/>
                <a:cs typeface="+mn-cs"/>
              </a:rPr>
              <a:t>: Provide stopping points for teachers to assess student understanding. These are particularly useful after students finish reading the Background Information sections or have just started to view and work with the data. </a:t>
            </a:r>
          </a:p>
          <a:p>
            <a:pPr marL="171450" indent="-171450">
              <a:buFont typeface="Arial"/>
              <a:buChar char="•"/>
            </a:pPr>
            <a:r>
              <a:rPr lang="en-US" sz="1200" b="1" kern="1200" dirty="0" smtClean="0">
                <a:solidFill>
                  <a:schemeClr val="tx1"/>
                </a:solidFill>
                <a:latin typeface="+mn-lt"/>
                <a:ea typeface="+mn-ea"/>
                <a:cs typeface="+mn-cs"/>
              </a:rPr>
              <a:t>Meta Moments</a:t>
            </a:r>
            <a:r>
              <a:rPr lang="en-US" sz="1200" b="0" kern="1200" dirty="0" smtClean="0">
                <a:solidFill>
                  <a:schemeClr val="tx1"/>
                </a:solidFill>
                <a:latin typeface="+mn-lt"/>
                <a:ea typeface="+mn-ea"/>
                <a:cs typeface="+mn-cs"/>
              </a:rPr>
              <a:t>: Provide stopping points for teachers to have a conversation with their students about the process of science itself. Stepping back from the research, students can discuss the decisions they are making as they work though the Data Nugget, such as the way they chose to visualize their data to ease interpretation and support their claims.</a:t>
            </a:r>
          </a:p>
        </p:txBody>
      </p:sp>
      <p:sp>
        <p:nvSpPr>
          <p:cNvPr id="4" name="Slide Number Placeholder 3"/>
          <p:cNvSpPr>
            <a:spLocks noGrp="1"/>
          </p:cNvSpPr>
          <p:nvPr>
            <p:ph type="sldNum" sz="quarter" idx="10"/>
          </p:nvPr>
        </p:nvSpPr>
        <p:spPr/>
        <p:txBody>
          <a:bodyPr/>
          <a:lstStyle/>
          <a:p>
            <a:fld id="{FDC9C712-C341-4347-B62B-A10ED44CB7E3}" type="slidenum">
              <a:rPr lang="en-US" smtClean="0"/>
              <a:t>40</a:t>
            </a:fld>
            <a:endParaRPr lang="en-US"/>
          </a:p>
        </p:txBody>
      </p:sp>
    </p:spTree>
    <p:extLst>
      <p:ext uri="{BB962C8B-B14F-4D97-AF65-F5344CB8AC3E}">
        <p14:creationId xmlns:p14="http://schemas.microsoft.com/office/powerpoint/2010/main" val="540975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42</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43</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45</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46</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we just added a “Meet the Scientists” page where we have a blurb</a:t>
            </a:r>
            <a:r>
              <a:rPr lang="en-US" baseline="0" dirty="0" smtClean="0"/>
              <a:t> about the scientist and their interests. There is also a link to their professional webpage and the Data Nuggets that they have created. This allows students to explore more about the work going on in the lab if they are interested in doing a follow up project on the </a:t>
            </a:r>
            <a:r>
              <a:rPr lang="en-US" baseline="0" smtClean="0"/>
              <a:t>Data Nugget. </a:t>
            </a:r>
            <a:endParaRPr lang="en-US"/>
          </a:p>
        </p:txBody>
      </p:sp>
      <p:sp>
        <p:nvSpPr>
          <p:cNvPr id="4" name="Slide Number Placeholder 3"/>
          <p:cNvSpPr>
            <a:spLocks noGrp="1"/>
          </p:cNvSpPr>
          <p:nvPr>
            <p:ph type="sldNum" sz="quarter" idx="10"/>
          </p:nvPr>
        </p:nvSpPr>
        <p:spPr/>
        <p:txBody>
          <a:bodyPr/>
          <a:lstStyle/>
          <a:p>
            <a:fld id="{FDC9C712-C341-4347-B62B-A10ED44CB7E3}" type="slidenum">
              <a:rPr lang="en-US" smtClean="0"/>
              <a:t>47</a:t>
            </a:fld>
            <a:endParaRPr lang="en-US"/>
          </a:p>
        </p:txBody>
      </p:sp>
    </p:spTree>
    <p:extLst>
      <p:ext uri="{BB962C8B-B14F-4D97-AF65-F5344CB8AC3E}">
        <p14:creationId xmlns:p14="http://schemas.microsoft.com/office/powerpoint/2010/main" val="125903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48</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4213"/>
            <a:ext cx="4570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z="1100">
                <a:solidFill>
                  <a:schemeClr val="dk1"/>
                </a:solidFill>
                <a:latin typeface="Calibri"/>
                <a:ea typeface="Calibri"/>
                <a:cs typeface="Calibri"/>
                <a:sym typeface="Calibri"/>
              </a:rPr>
              <a:pPr>
                <a:buSzPct val="25000"/>
              </a:pPr>
              <a:t>49</a:t>
            </a:fld>
            <a:endParaRPr lang="en-US"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2508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50</a:t>
            </a:fld>
            <a:endParaRPr lang="en-US"/>
          </a:p>
        </p:txBody>
      </p:sp>
    </p:spTree>
    <p:extLst>
      <p:ext uri="{BB962C8B-B14F-4D97-AF65-F5344CB8AC3E}">
        <p14:creationId xmlns:p14="http://schemas.microsoft.com/office/powerpoint/2010/main" val="178508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Data Nuggets have been under development since 2011 and originated through conversations between science teachers and graduate students during the NSF GK-12 project “New GK- 12: Using the STEM Dimensions of Bioenergy Sustainability to Bring Leading-edge Graduate Research to K-12 Learning Settings” (NSF DGE 0947896). This unique opportunity for collaboration between teachers and scientists led to the creation of teacher-inspired resources. Teachers shared that they were lacking educational resources that helped their students practice working with real, messy data like that collected during classroom inquiry-based projects. Graduate students in the sciences, however, have lots of practice working with messy data and surprising results. </a:t>
            </a:r>
          </a:p>
        </p:txBody>
      </p:sp>
      <p:sp>
        <p:nvSpPr>
          <p:cNvPr id="4" name="Slide Number Placeholder 3"/>
          <p:cNvSpPr>
            <a:spLocks noGrp="1"/>
          </p:cNvSpPr>
          <p:nvPr>
            <p:ph type="sldNum" sz="quarter" idx="5"/>
          </p:nvPr>
        </p:nvSpPr>
        <p:spPr/>
        <p:txBody>
          <a:bodyPr/>
          <a:lstStyle/>
          <a:p>
            <a:pPr>
              <a:defRPr/>
            </a:pPr>
            <a:fld id="{02B88A87-DDB4-2F4A-BA42-52550B5F1C2F}" type="slidenum">
              <a:rPr lang="en-US" smtClean="0"/>
              <a:pPr>
                <a:defRPr/>
              </a:pPr>
              <a:t>6</a:t>
            </a:fld>
            <a:endParaRPr lang="en-US"/>
          </a:p>
        </p:txBody>
      </p:sp>
    </p:spTree>
    <p:extLst>
      <p:ext uri="{BB962C8B-B14F-4D97-AF65-F5344CB8AC3E}">
        <p14:creationId xmlns:p14="http://schemas.microsoft.com/office/powerpoint/2010/main" val="519804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NIMBioS Working Group: Expanding Data Nuggets Meeting 1 participants (L to R): Louise Mead, Melissa Kjelvik, Molly Stuhlsatz, Laurel Hartley, Julie Morris, Paul Strode, Kristin Jenkins, Elizabeth Schultheis, Jeremy Wojdak, Ariel Cintron-Arias, Robert Mayes, Gordon Uno</a:t>
            </a:r>
            <a:endParaRPr lang="en-US">
              <a:latin typeface="Arial" charset="0"/>
              <a:cs typeface="Arial"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9C90B93-A493-B34C-85B5-6398C17694FF}" type="slidenum">
              <a:rPr lang="en-US" sz="1200"/>
              <a:pPr eaLnBrk="1" fontAlgn="base" hangingPunct="1">
                <a:spcBef>
                  <a:spcPct val="0"/>
                </a:spcBef>
                <a:spcAft>
                  <a:spcPct val="0"/>
                </a:spcAft>
              </a:pPr>
              <a:t>51</a:t>
            </a:fld>
            <a:endParaRPr lang="en-US" sz="1200"/>
          </a:p>
        </p:txBody>
      </p:sp>
    </p:spTree>
    <p:extLst>
      <p:ext uri="{BB962C8B-B14F-4D97-AF65-F5344CB8AC3E}">
        <p14:creationId xmlns:p14="http://schemas.microsoft.com/office/powerpoint/2010/main" val="1572008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C9C712-C341-4347-B62B-A10ED44CB7E3}" type="slidenum">
              <a:rPr lang="en-US" smtClean="0"/>
              <a:t>7</a:t>
            </a:fld>
            <a:endParaRPr lang="en-US"/>
          </a:p>
        </p:txBody>
      </p:sp>
    </p:spTree>
    <p:extLst>
      <p:ext uri="{BB962C8B-B14F-4D97-AF65-F5344CB8AC3E}">
        <p14:creationId xmlns:p14="http://schemas.microsoft.com/office/powerpoint/2010/main" val="671346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C9C712-C341-4347-B62B-A10ED44CB7E3}" type="slidenum">
              <a:rPr lang="en-US" smtClean="0"/>
              <a:t>8</a:t>
            </a:fld>
            <a:endParaRPr lang="en-US"/>
          </a:p>
        </p:txBody>
      </p:sp>
    </p:spTree>
    <p:extLst>
      <p:ext uri="{BB962C8B-B14F-4D97-AF65-F5344CB8AC3E}">
        <p14:creationId xmlns:p14="http://schemas.microsoft.com/office/powerpoint/2010/main" val="134761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use of current research has the added benefit of capturing the attention of students by engaging them with more than just the conclusions of a study, but the story and process of the researcher behind the ideas and data. While using Data Nuggets, students get excited about a research topic while increasing their quantitative skills and competency with the scientific method. </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66062C6-73B7-884B-BA39-6D00090DAD9A}" type="slidenum">
              <a:rPr lang="en-US" sz="1200"/>
              <a:pPr eaLnBrk="1" fontAlgn="base" hangingPunct="1">
                <a:spcBef>
                  <a:spcPct val="0"/>
                </a:spcBef>
                <a:spcAft>
                  <a:spcPct val="0"/>
                </a:spcAft>
              </a:pPr>
              <a:t>9</a:t>
            </a:fld>
            <a:endParaRPr lang="en-US" sz="1200"/>
          </a:p>
        </p:txBody>
      </p:sp>
    </p:spTree>
    <p:extLst>
      <p:ext uri="{BB962C8B-B14F-4D97-AF65-F5344CB8AC3E}">
        <p14:creationId xmlns:p14="http://schemas.microsoft.com/office/powerpoint/2010/main" val="401871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The standard format of each Nugget provides a brief background about a researcher, their study system, and a real dataset from that work. Within each Nugget, students are challenged to answer a scientific question, are guided through the construction of graphs to facilitate data interpretation, and use data to support their claims. Data Nuggets serve to </a:t>
            </a:r>
            <a:r>
              <a:rPr lang="en-US" i="1" dirty="0">
                <a:latin typeface="Calibri" charset="0"/>
              </a:rPr>
              <a:t>supplement existing science curriculum</a:t>
            </a:r>
            <a:r>
              <a:rPr lang="en-US" dirty="0">
                <a:latin typeface="Calibri" charset="0"/>
              </a:rPr>
              <a:t>; because of their simplicity and flexibility, Data Nuggets can be used across grade levels and throughout the school year as students build confidence in their quantitative and scientific skills. </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2F6E237-34DF-AA4A-B7C2-F1E3016CE903}" type="slidenum">
              <a:rPr lang="en-US" sz="1200"/>
              <a:pPr eaLnBrk="1" fontAlgn="base" hangingPunct="1">
                <a:spcBef>
                  <a:spcPct val="0"/>
                </a:spcBef>
                <a:spcAft>
                  <a:spcPct val="0"/>
                </a:spcAft>
              </a:pPr>
              <a:t>11</a:t>
            </a:fld>
            <a:endParaRPr lang="en-US" sz="1200"/>
          </a:p>
        </p:txBody>
      </p:sp>
    </p:spTree>
    <p:extLst>
      <p:ext uri="{BB962C8B-B14F-4D97-AF65-F5344CB8AC3E}">
        <p14:creationId xmlns:p14="http://schemas.microsoft.com/office/powerpoint/2010/main" val="1619669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First, each Data Nugget activity is ranked from 1-4 according to the reading, vocabulary, and content level of the background information provided to students. Readability for each activity is determined using the </a:t>
            </a:r>
            <a:r>
              <a:rPr lang="en-US" sz="1200" kern="1200" dirty="0" smtClean="0">
                <a:solidFill>
                  <a:schemeClr val="tx1"/>
                </a:solidFill>
                <a:latin typeface="+mn-lt"/>
                <a:ea typeface="+mn-ea"/>
                <a:cs typeface="+mn-cs"/>
                <a:hlinkClick r:id="rId3"/>
              </a:rPr>
              <a:t>Flesch–Kincaid Reading Grade Level, </a:t>
            </a:r>
            <a:r>
              <a:rPr lang="en-US" sz="1200" kern="1200" dirty="0" smtClean="0">
                <a:solidFill>
                  <a:schemeClr val="tx1"/>
                </a:solidFill>
                <a:latin typeface="+mn-lt"/>
                <a:ea typeface="+mn-ea"/>
                <a:cs typeface="+mn-cs"/>
              </a:rPr>
              <a:t>which calculates how difficult a reading passage in English is to understand. Content level is determined by aligning each activity with </a:t>
            </a:r>
            <a:r>
              <a:rPr lang="en-US" sz="1200" kern="1200" dirty="0" smtClean="0">
                <a:solidFill>
                  <a:schemeClr val="tx1"/>
                </a:solidFill>
                <a:latin typeface="+mn-lt"/>
                <a:ea typeface="+mn-ea"/>
                <a:cs typeface="+mn-cs"/>
                <a:hlinkClick r:id="rId4"/>
              </a:rPr>
              <a:t>science standards </a:t>
            </a:r>
            <a:r>
              <a:rPr lang="en-US" sz="1200" kern="1200" dirty="0" smtClean="0">
                <a:solidFill>
                  <a:schemeClr val="tx1"/>
                </a:solidFill>
                <a:latin typeface="+mn-lt"/>
                <a:ea typeface="+mn-ea"/>
                <a:cs typeface="+mn-cs"/>
              </a:rPr>
              <a:t>and discussions with our advisor panel of K-12 teachers. Activities of the highest level (4) are probably inappropriate for younger students, but level 1 activities are still appropriate to use with higher-level students if the quantitative skills they teach are relevant.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A7933FE-B694-7B44-82CC-B792B62CF5CA}" type="slidenum">
              <a:rPr lang="en-US" smtClean="0"/>
              <a:pPr>
                <a:defRPr/>
              </a:pPr>
              <a:t>13</a:t>
            </a:fld>
            <a:endParaRPr lang="en-US"/>
          </a:p>
        </p:txBody>
      </p:sp>
    </p:spTree>
    <p:extLst>
      <p:ext uri="{BB962C8B-B14F-4D97-AF65-F5344CB8AC3E}">
        <p14:creationId xmlns:p14="http://schemas.microsoft.com/office/powerpoint/2010/main" val="202399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891BE78-92ED-DE48-BA39-13A3CAFF27C6}" type="datetimeFigureOut">
              <a:rPr lang="en-US"/>
              <a:pPr>
                <a:defRPr/>
              </a:pPr>
              <a:t>10/31/16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38B32E-8E52-6D49-9330-765E09B941FF}" type="slidenum">
              <a:rPr lang="en-US"/>
              <a:pPr>
                <a:defRPr/>
              </a:pPr>
              <a:t>‹#›</a:t>
            </a:fld>
            <a:endParaRPr lang="en-US"/>
          </a:p>
        </p:txBody>
      </p:sp>
    </p:spTree>
    <p:extLst>
      <p:ext uri="{BB962C8B-B14F-4D97-AF65-F5344CB8AC3E}">
        <p14:creationId xmlns:p14="http://schemas.microsoft.com/office/powerpoint/2010/main" val="42721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40350C-0B62-2A4A-8323-0F54539532A6}" type="datetimeFigureOut">
              <a:rPr lang="en-US"/>
              <a:pPr>
                <a:defRPr/>
              </a:pPr>
              <a:t>10/31/16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0A1F2B-FD16-DC48-A50D-141C4DDF3D8E}" type="slidenum">
              <a:rPr lang="en-US"/>
              <a:pPr>
                <a:defRPr/>
              </a:pPr>
              <a:t>‹#›</a:t>
            </a:fld>
            <a:endParaRPr lang="en-US"/>
          </a:p>
        </p:txBody>
      </p:sp>
    </p:spTree>
    <p:extLst>
      <p:ext uri="{BB962C8B-B14F-4D97-AF65-F5344CB8AC3E}">
        <p14:creationId xmlns:p14="http://schemas.microsoft.com/office/powerpoint/2010/main" val="177819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089F2B-07B6-564E-A2CC-651AB74775A4}" type="datetimeFigureOut">
              <a:rPr lang="en-US"/>
              <a:pPr>
                <a:defRPr/>
              </a:pPr>
              <a:t>10/31/16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8F56C1-8FCE-7547-A736-05BDD83E8049}" type="slidenum">
              <a:rPr lang="en-US"/>
              <a:pPr>
                <a:defRPr/>
              </a:pPr>
              <a:t>‹#›</a:t>
            </a:fld>
            <a:endParaRPr lang="en-US"/>
          </a:p>
        </p:txBody>
      </p:sp>
    </p:spTree>
    <p:extLst>
      <p:ext uri="{BB962C8B-B14F-4D97-AF65-F5344CB8AC3E}">
        <p14:creationId xmlns:p14="http://schemas.microsoft.com/office/powerpoint/2010/main" val="198070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E62019-B31C-F64F-8945-D4F109401CD7}" type="datetimeFigureOut">
              <a:rPr lang="en-US"/>
              <a:pPr>
                <a:defRPr/>
              </a:pPr>
              <a:t>10/31/16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351307-5C8C-E441-84EC-37851A15B6DF}" type="slidenum">
              <a:rPr lang="en-US"/>
              <a:pPr>
                <a:defRPr/>
              </a:pPr>
              <a:t>‹#›</a:t>
            </a:fld>
            <a:endParaRPr lang="en-US"/>
          </a:p>
        </p:txBody>
      </p:sp>
    </p:spTree>
    <p:extLst>
      <p:ext uri="{BB962C8B-B14F-4D97-AF65-F5344CB8AC3E}">
        <p14:creationId xmlns:p14="http://schemas.microsoft.com/office/powerpoint/2010/main" val="26241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2975BF-0B02-DE44-827C-990245C4B16F}" type="datetimeFigureOut">
              <a:rPr lang="en-US"/>
              <a:pPr>
                <a:defRPr/>
              </a:pPr>
              <a:t>10/31/16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A4EB14-3E10-0D4B-BAB6-4DA2034DC5A6}" type="slidenum">
              <a:rPr lang="en-US"/>
              <a:pPr>
                <a:defRPr/>
              </a:pPr>
              <a:t>‹#›</a:t>
            </a:fld>
            <a:endParaRPr lang="en-US"/>
          </a:p>
        </p:txBody>
      </p:sp>
    </p:spTree>
    <p:extLst>
      <p:ext uri="{BB962C8B-B14F-4D97-AF65-F5344CB8AC3E}">
        <p14:creationId xmlns:p14="http://schemas.microsoft.com/office/powerpoint/2010/main" val="428579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E59808-FDBF-7142-B695-48683015C345}" type="datetimeFigureOut">
              <a:rPr lang="en-US"/>
              <a:pPr>
                <a:defRPr/>
              </a:pPr>
              <a:t>10/31/16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E7249A-5E60-8E48-A81A-41928D821AF7}" type="slidenum">
              <a:rPr lang="en-US"/>
              <a:pPr>
                <a:defRPr/>
              </a:pPr>
              <a:t>‹#›</a:t>
            </a:fld>
            <a:endParaRPr lang="en-US"/>
          </a:p>
        </p:txBody>
      </p:sp>
    </p:spTree>
    <p:extLst>
      <p:ext uri="{BB962C8B-B14F-4D97-AF65-F5344CB8AC3E}">
        <p14:creationId xmlns:p14="http://schemas.microsoft.com/office/powerpoint/2010/main" val="1232867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3F93324-A1A5-6C47-B27C-23B0A31B92BB}" type="datetimeFigureOut">
              <a:rPr lang="en-US"/>
              <a:pPr>
                <a:defRPr/>
              </a:pPr>
              <a:t>10/31/16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1A6A7C-CB27-3F4A-82B3-FF8A3418B021}" type="slidenum">
              <a:rPr lang="en-US"/>
              <a:pPr>
                <a:defRPr/>
              </a:pPr>
              <a:t>‹#›</a:t>
            </a:fld>
            <a:endParaRPr lang="en-US"/>
          </a:p>
        </p:txBody>
      </p:sp>
    </p:spTree>
    <p:extLst>
      <p:ext uri="{BB962C8B-B14F-4D97-AF65-F5344CB8AC3E}">
        <p14:creationId xmlns:p14="http://schemas.microsoft.com/office/powerpoint/2010/main" val="28641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65B22B8-A082-9B43-848B-50998112416C}" type="datetimeFigureOut">
              <a:rPr lang="en-US"/>
              <a:pPr>
                <a:defRPr/>
              </a:pPr>
              <a:t>10/31/16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AA7EC35-1E3D-0443-8EF1-039B59E47B8B}" type="slidenum">
              <a:rPr lang="en-US"/>
              <a:pPr>
                <a:defRPr/>
              </a:pPr>
              <a:t>‹#›</a:t>
            </a:fld>
            <a:endParaRPr lang="en-US"/>
          </a:p>
        </p:txBody>
      </p:sp>
    </p:spTree>
    <p:extLst>
      <p:ext uri="{BB962C8B-B14F-4D97-AF65-F5344CB8AC3E}">
        <p14:creationId xmlns:p14="http://schemas.microsoft.com/office/powerpoint/2010/main" val="255759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178BC4-619A-4D48-9492-02B2B03C2CE0}" type="datetimeFigureOut">
              <a:rPr lang="en-US"/>
              <a:pPr>
                <a:defRPr/>
              </a:pPr>
              <a:t>10/31/16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852E157-DBD9-DF4A-A804-B8B257D993E4}" type="slidenum">
              <a:rPr lang="en-US"/>
              <a:pPr>
                <a:defRPr/>
              </a:pPr>
              <a:t>‹#›</a:t>
            </a:fld>
            <a:endParaRPr lang="en-US"/>
          </a:p>
        </p:txBody>
      </p:sp>
    </p:spTree>
    <p:extLst>
      <p:ext uri="{BB962C8B-B14F-4D97-AF65-F5344CB8AC3E}">
        <p14:creationId xmlns:p14="http://schemas.microsoft.com/office/powerpoint/2010/main" val="61639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71E847-D4CF-B14B-8B04-7F7105A6C216}" type="datetimeFigureOut">
              <a:rPr lang="en-US"/>
              <a:pPr>
                <a:defRPr/>
              </a:pPr>
              <a:t>10/31/16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1EF316-E5D9-7349-8746-022FE8B71577}" type="slidenum">
              <a:rPr lang="en-US"/>
              <a:pPr>
                <a:defRPr/>
              </a:pPr>
              <a:t>‹#›</a:t>
            </a:fld>
            <a:endParaRPr lang="en-US"/>
          </a:p>
        </p:txBody>
      </p:sp>
    </p:spTree>
    <p:extLst>
      <p:ext uri="{BB962C8B-B14F-4D97-AF65-F5344CB8AC3E}">
        <p14:creationId xmlns:p14="http://schemas.microsoft.com/office/powerpoint/2010/main" val="3938429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D38BAC0-E673-E245-867D-F86A08C0726C}" type="datetimeFigureOut">
              <a:rPr lang="en-US"/>
              <a:pPr>
                <a:defRPr/>
              </a:pPr>
              <a:t>10/31/16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9AD1A5-8415-9E4A-BCDE-65EFE091080F}" type="slidenum">
              <a:rPr lang="en-US"/>
              <a:pPr>
                <a:defRPr/>
              </a:pPr>
              <a:t>‹#›</a:t>
            </a:fld>
            <a:endParaRPr lang="en-US"/>
          </a:p>
        </p:txBody>
      </p:sp>
    </p:spTree>
    <p:extLst>
      <p:ext uri="{BB962C8B-B14F-4D97-AF65-F5344CB8AC3E}">
        <p14:creationId xmlns:p14="http://schemas.microsoft.com/office/powerpoint/2010/main" val="16491963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0493CAAE-0C7C-BE4A-8892-B87FCC6043DE}" type="datetimeFigureOut">
              <a:rPr lang="en-US"/>
              <a:pPr>
                <a:defRPr/>
              </a:pPr>
              <a:t>10/31/16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49708B0-A96E-554D-BA11-8863706EB2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g"/><Relationship Id="rId7" Type="http://schemas.openxmlformats.org/officeDocument/2006/relationships/image" Target="../media/image18.jpeg"/><Relationship Id="rId8" Type="http://schemas.openxmlformats.org/officeDocument/2006/relationships/image" Target="../media/image19.png"/><Relationship Id="rId9" Type="http://schemas.openxmlformats.org/officeDocument/2006/relationships/image" Target="../media/image20.jpeg"/><Relationship Id="rId10" Type="http://schemas.openxmlformats.org/officeDocument/2006/relationships/image" Target="../media/image21.jpeg"/><Relationship Id="rId11"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emf"/><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jpeg"/><Relationship Id="rId7" Type="http://schemas.openxmlformats.org/officeDocument/2006/relationships/image" Target="../media/image59.png"/><Relationship Id="rId8" Type="http://schemas.openxmlformats.org/officeDocument/2006/relationships/image" Target="../media/image60.emf"/><Relationship Id="rId9"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4966955"/>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ubtitle 2"/>
          <p:cNvSpPr txBox="1">
            <a:spLocks/>
          </p:cNvSpPr>
          <p:nvPr/>
        </p:nvSpPr>
        <p:spPr bwMode="auto">
          <a:xfrm>
            <a:off x="802153" y="5140161"/>
            <a:ext cx="7489639" cy="134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defRPr/>
            </a:pPr>
            <a:r>
              <a:rPr lang="en-US" b="1" dirty="0" smtClean="0">
                <a:ln w="12700" cmpd="sng">
                  <a:solidFill>
                    <a:srgbClr val="121D0A"/>
                  </a:solidFill>
                  <a:prstDash val="solid"/>
                </a:ln>
                <a:solidFill>
                  <a:srgbClr val="8EB4E3"/>
                </a:solidFill>
                <a:latin typeface="Arial"/>
                <a:cs typeface="Arial"/>
              </a:rPr>
              <a:t>Melissa Kjelvik </a:t>
            </a:r>
            <a:r>
              <a:rPr lang="en-US" b="1" dirty="0" smtClean="0">
                <a:ln w="12700" cmpd="sng">
                  <a:solidFill>
                    <a:srgbClr val="121D0A"/>
                  </a:solidFill>
                  <a:prstDash val="solid"/>
                </a:ln>
                <a:solidFill>
                  <a:srgbClr val="8EB4E3"/>
                </a:solidFill>
                <a:latin typeface="Arial"/>
                <a:cs typeface="Arial"/>
              </a:rPr>
              <a:t>, </a:t>
            </a:r>
            <a:r>
              <a:rPr lang="en-US" b="1" dirty="0" err="1" smtClean="0">
                <a:ln w="12700" cmpd="sng">
                  <a:solidFill>
                    <a:srgbClr val="121D0A"/>
                  </a:solidFill>
                  <a:prstDash val="solid"/>
                </a:ln>
                <a:solidFill>
                  <a:srgbClr val="8EB4E3"/>
                </a:solidFill>
                <a:latin typeface="Arial"/>
                <a:cs typeface="Arial"/>
              </a:rPr>
              <a:t>Alexa</a:t>
            </a:r>
            <a:r>
              <a:rPr lang="en-US" b="1" dirty="0" smtClean="0">
                <a:ln w="12700" cmpd="sng">
                  <a:solidFill>
                    <a:srgbClr val="121D0A"/>
                  </a:solidFill>
                  <a:prstDash val="solid"/>
                </a:ln>
                <a:solidFill>
                  <a:srgbClr val="8EB4E3"/>
                </a:solidFill>
                <a:latin typeface="Arial"/>
                <a:cs typeface="Arial"/>
              </a:rPr>
              <a:t> Warwick, and Elizabeth Schultheis</a:t>
            </a:r>
            <a:endParaRPr lang="en-US" sz="1200" b="1" dirty="0" smtClean="0">
              <a:ln w="12700" cmpd="sng">
                <a:solidFill>
                  <a:srgbClr val="121D0A"/>
                </a:solidFill>
                <a:prstDash val="solid"/>
              </a:ln>
              <a:solidFill>
                <a:srgbClr val="8EB4E3"/>
              </a:solidFill>
              <a:latin typeface="Arial"/>
              <a:cs typeface="Arial"/>
            </a:endParaRPr>
          </a:p>
          <a:p>
            <a:pPr marL="0" indent="0" algn="ctr" eaLnBrk="1" hangingPunct="1">
              <a:buFont typeface="Arial" charset="0"/>
              <a:buNone/>
              <a:defRPr/>
            </a:pPr>
            <a:r>
              <a:rPr lang="en-US" sz="2000" b="1" dirty="0" smtClean="0">
                <a:ln w="12700" cmpd="sng">
                  <a:solidFill>
                    <a:srgbClr val="121D0A"/>
                  </a:solidFill>
                  <a:prstDash val="solid"/>
                </a:ln>
                <a:solidFill>
                  <a:srgbClr val="418D12"/>
                </a:solidFill>
                <a:latin typeface="Arial"/>
                <a:cs typeface="Arial"/>
              </a:rPr>
              <a:t>MSU BEACON Center</a:t>
            </a:r>
          </a:p>
        </p:txBody>
      </p:sp>
      <p:sp>
        <p:nvSpPr>
          <p:cNvPr id="14338" name="TextBox 1"/>
          <p:cNvSpPr txBox="1">
            <a:spLocks noChangeArrowheads="1"/>
          </p:cNvSpPr>
          <p:nvPr/>
        </p:nvSpPr>
        <p:spPr bwMode="auto">
          <a:xfrm>
            <a:off x="143435" y="3294471"/>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4000" b="1" dirty="0" smtClean="0">
                <a:latin typeface="Arial"/>
                <a:cs typeface="Arial"/>
              </a:rPr>
              <a:t>Increase </a:t>
            </a:r>
            <a:r>
              <a:rPr lang="en-US" sz="4000" b="1" dirty="0">
                <a:latin typeface="Arial"/>
                <a:cs typeface="Arial"/>
              </a:rPr>
              <a:t>your broader impacts while improving science education</a:t>
            </a:r>
            <a:endParaRPr lang="en-US" sz="4000" dirty="0">
              <a:latin typeface="Arial"/>
              <a:cs typeface="Arial"/>
            </a:endParaRPr>
          </a:p>
        </p:txBody>
      </p:sp>
      <p:pic>
        <p:nvPicPr>
          <p:cNvPr id="1433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435" y="9961"/>
            <a:ext cx="86995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7163"/>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3332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What makes a Data Nugget?</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0723" name="Picture 5" descr="Screen Shot 2014-03-03 at 11.39.58 AM.png"/>
          <p:cNvPicPr>
            <a:picLocks noChangeAspect="1"/>
          </p:cNvPicPr>
          <p:nvPr/>
        </p:nvPicPr>
        <p:blipFill>
          <a:blip r:embed="rId2">
            <a:extLst>
              <a:ext uri="{28A0092B-C50C-407E-A947-70E740481C1C}">
                <a14:useLocalDpi xmlns:a14="http://schemas.microsoft.com/office/drawing/2010/main" val="0"/>
              </a:ext>
            </a:extLst>
          </a:blip>
          <a:srcRect b="6409"/>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Screen Shot 2013-06-29 at 2.53.5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486400"/>
            <a:ext cx="7239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3"/>
          <p:cNvSpPr txBox="1">
            <a:spLocks noChangeArrowheads="1"/>
          </p:cNvSpPr>
          <p:nvPr/>
        </p:nvSpPr>
        <p:spPr>
          <a:xfrm>
            <a:off x="0" y="5105400"/>
            <a:ext cx="9144000" cy="533400"/>
          </a:xfrm>
          <a:prstGeom prst="rect">
            <a:avLst/>
          </a:prstGeom>
        </p:spPr>
        <p:txBody>
          <a:bodyPr>
            <a:normAutofit/>
          </a:bodyPr>
          <a:lstStyle/>
          <a:p>
            <a:pPr algn="ctr" fontAlgn="auto">
              <a:spcBef>
                <a:spcPts val="2000"/>
              </a:spcBef>
              <a:spcAft>
                <a:spcPts val="0"/>
              </a:spcAft>
              <a:buClr>
                <a:srgbClr val="660066"/>
              </a:buClr>
              <a:defRPr/>
            </a:pPr>
            <a:r>
              <a:rPr lang="en-US" sz="2600" u="sng" dirty="0">
                <a:solidFill>
                  <a:schemeClr val="tx1">
                    <a:lumMod val="65000"/>
                    <a:lumOff val="35000"/>
                  </a:schemeClr>
                </a:solidFill>
                <a:latin typeface="Arial"/>
                <a:ea typeface="+mn-ea"/>
                <a:cs typeface="Arial"/>
              </a:rPr>
              <a:t>Question and Hypothesis</a:t>
            </a:r>
            <a:endParaRPr lang="en-US" sz="2600" dirty="0">
              <a:solidFill>
                <a:schemeClr val="tx1">
                  <a:lumMod val="65000"/>
                  <a:lumOff val="35000"/>
                </a:schemeClr>
              </a:solidFill>
              <a:latin typeface="Arial"/>
              <a:ea typeface="+mn-ea"/>
              <a:cs typeface="Arial"/>
            </a:endParaRPr>
          </a:p>
        </p:txBody>
      </p:sp>
      <p:sp>
        <p:nvSpPr>
          <p:cNvPr id="12" name="Rectangle 3"/>
          <p:cNvSpPr txBox="1">
            <a:spLocks noChangeArrowheads="1"/>
          </p:cNvSpPr>
          <p:nvPr/>
        </p:nvSpPr>
        <p:spPr>
          <a:xfrm>
            <a:off x="1863725" y="2084388"/>
            <a:ext cx="5029200" cy="609600"/>
          </a:xfrm>
          <a:prstGeom prst="rect">
            <a:avLst/>
          </a:prstGeom>
        </p:spPr>
        <p:txBody>
          <a:bodyPr>
            <a:normAutofit/>
          </a:bodyPr>
          <a:lstStyle/>
          <a:p>
            <a:pPr algn="ctr" fontAlgn="auto">
              <a:spcBef>
                <a:spcPts val="2000"/>
              </a:spcBef>
              <a:spcAft>
                <a:spcPts val="0"/>
              </a:spcAft>
              <a:buClr>
                <a:srgbClr val="660066"/>
              </a:buClr>
              <a:defRPr/>
            </a:pPr>
            <a:r>
              <a:rPr lang="en-US" sz="2600" u="sng" dirty="0">
                <a:solidFill>
                  <a:schemeClr val="tx1">
                    <a:lumMod val="65000"/>
                    <a:lumOff val="35000"/>
                  </a:schemeClr>
                </a:solidFill>
                <a:latin typeface="Arial"/>
                <a:ea typeface="+mn-ea"/>
                <a:cs typeface="Arial"/>
              </a:rPr>
              <a:t>Background information</a:t>
            </a:r>
          </a:p>
          <a:p>
            <a:pPr algn="ctr" fontAlgn="auto">
              <a:spcBef>
                <a:spcPts val="2000"/>
              </a:spcBef>
              <a:spcAft>
                <a:spcPts val="0"/>
              </a:spcAft>
              <a:buClr>
                <a:srgbClr val="660066"/>
              </a:buClr>
              <a:defRPr/>
            </a:pPr>
            <a:endParaRPr lang="en-US" sz="2600" dirty="0">
              <a:solidFill>
                <a:schemeClr val="tx1">
                  <a:lumMod val="65000"/>
                  <a:lumOff val="35000"/>
                </a:schemeClr>
              </a:solidFill>
              <a:latin typeface="Arial"/>
              <a:ea typeface="+mn-ea"/>
              <a:cs typeface="Arial"/>
            </a:endParaRPr>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Parts of a Data Nugget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1751" name="Picture 1" descr="Screen Shot 2013-06-29 at 2.52.09 PM.png"/>
          <p:cNvPicPr>
            <a:picLocks noChangeAspect="1"/>
          </p:cNvPicPr>
          <p:nvPr/>
        </p:nvPicPr>
        <p:blipFill>
          <a:blip r:embed="rId4">
            <a:extLst>
              <a:ext uri="{28A0092B-C50C-407E-A947-70E740481C1C}">
                <a14:useLocalDpi xmlns:a14="http://schemas.microsoft.com/office/drawing/2010/main" val="0"/>
              </a:ext>
            </a:extLst>
          </a:blip>
          <a:srcRect t="4729"/>
          <a:stretch>
            <a:fillRect/>
          </a:stretch>
        </p:blipFill>
        <p:spPr bwMode="auto">
          <a:xfrm>
            <a:off x="1946275" y="2597150"/>
            <a:ext cx="50292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lison Coring Callitris.JPG.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70028" y="0"/>
            <a:ext cx="2143257" cy="2857676"/>
          </a:xfrm>
          <a:prstGeom prst="rect">
            <a:avLst/>
          </a:prstGeom>
          <a:noFill/>
          <a:ln w="12700">
            <a:solidFill>
              <a:schemeClr val="tx1"/>
            </a:solidFill>
            <a:miter lim="800000"/>
            <a:headEnd/>
            <a:tailEnd/>
          </a:ln>
        </p:spPr>
      </p:pic>
      <p:pic>
        <p:nvPicPr>
          <p:cNvPr id="6" name="Picture 4" descr="IMG_162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90975" y="0"/>
            <a:ext cx="2479053" cy="215370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IMG_1559.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2488852" cy="215370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ArnoIneAndArno_5.22_5.23.10_David 11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 y="4344456"/>
            <a:ext cx="3351391" cy="2513543"/>
          </a:xfrm>
          <a:prstGeom prst="rect">
            <a:avLst/>
          </a:prstGeom>
          <a:noFill/>
          <a:ln w="12700">
            <a:solidFill>
              <a:schemeClr val="tx1"/>
            </a:solidFill>
            <a:miter lim="800000"/>
            <a:headEnd/>
            <a:tailEnd/>
          </a:ln>
        </p:spPr>
      </p:pic>
      <p:pic>
        <p:nvPicPr>
          <p:cNvPr id="12" name="Picture 11" descr="wader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83512" y="1"/>
            <a:ext cx="2760488" cy="4353354"/>
          </a:xfrm>
          <a:prstGeom prst="rect">
            <a:avLst/>
          </a:prstGeom>
          <a:noFill/>
          <a:ln w="12700">
            <a:solidFill>
              <a:schemeClr val="tx1"/>
            </a:solidFill>
            <a:miter lim="800000"/>
            <a:headEnd/>
            <a:tailEnd/>
          </a:ln>
        </p:spPr>
      </p:pic>
      <p:pic>
        <p:nvPicPr>
          <p:cNvPr id="15" name="Picture 14" descr="Hilborn chinook chignik04.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28034" y="4353354"/>
            <a:ext cx="3339527" cy="2504645"/>
          </a:xfrm>
          <a:prstGeom prst="rect">
            <a:avLst/>
          </a:prstGeom>
          <a:noFill/>
          <a:ln w="12700">
            <a:solidFill>
              <a:schemeClr val="tx1"/>
            </a:solidFill>
            <a:miter lim="800000"/>
            <a:headEnd/>
            <a:tailEnd/>
          </a:ln>
        </p:spPr>
      </p:pic>
      <p:pic>
        <p:nvPicPr>
          <p:cNvPr id="9" name="Picture 8" descr="skyecacao.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88852" y="2153706"/>
            <a:ext cx="1881176" cy="2190750"/>
          </a:xfrm>
          <a:prstGeom prst="rect">
            <a:avLst/>
          </a:prstGeom>
          <a:noFill/>
          <a:ln w="12700">
            <a:solidFill>
              <a:schemeClr val="tx1"/>
            </a:solidFill>
            <a:miter lim="800000"/>
            <a:headEnd/>
            <a:tailEnd/>
          </a:ln>
        </p:spPr>
      </p:pic>
      <p:pic>
        <p:nvPicPr>
          <p:cNvPr id="14" name="Picture 13" descr="Everett Miller.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70029" y="2834344"/>
            <a:ext cx="2013483" cy="1510112"/>
          </a:xfrm>
          <a:prstGeom prst="rect">
            <a:avLst/>
          </a:prstGeom>
          <a:noFill/>
          <a:ln w="12700">
            <a:solidFill>
              <a:schemeClr val="tx1"/>
            </a:solidFill>
            <a:miter lim="800000"/>
            <a:headEnd/>
            <a:tailEnd/>
          </a:ln>
        </p:spPr>
      </p:pic>
      <p:pic>
        <p:nvPicPr>
          <p:cNvPr id="17" name="Picture 16" descr="JamesMorris.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 y="2153705"/>
            <a:ext cx="2535712" cy="2199649"/>
          </a:xfrm>
          <a:prstGeom prst="rect">
            <a:avLst/>
          </a:prstGeom>
          <a:noFill/>
          <a:ln w="12700">
            <a:solidFill>
              <a:schemeClr val="tx1"/>
            </a:solidFill>
            <a:miter lim="800000"/>
            <a:headEnd/>
            <a:tailEnd/>
          </a:ln>
        </p:spPr>
      </p:pic>
      <p:pic>
        <p:nvPicPr>
          <p:cNvPr id="18" name="Picture 17" descr="Herp Sampling.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383512" y="3728782"/>
            <a:ext cx="2760488" cy="3129217"/>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8209581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Content Levels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3796" name="Picture 1"/>
          <p:cNvPicPr>
            <a:picLocks noChangeAspect="1"/>
          </p:cNvPicPr>
          <p:nvPr/>
        </p:nvPicPr>
        <p:blipFill>
          <a:blip r:embed="rId3" cstate="print">
            <a:extLst>
              <a:ext uri="{28A0092B-C50C-407E-A947-70E740481C1C}">
                <a14:useLocalDpi xmlns:a14="http://schemas.microsoft.com/office/drawing/2010/main"/>
              </a:ext>
            </a:extLst>
          </a:blip>
          <a:srcRect l="21481" r="21678"/>
          <a:stretch>
            <a:fillRect/>
          </a:stretch>
        </p:blipFill>
        <p:spPr bwMode="auto">
          <a:xfrm>
            <a:off x="228600" y="2254250"/>
            <a:ext cx="88249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29027" y="4753428"/>
            <a:ext cx="8824913" cy="834571"/>
          </a:xfrm>
          <a:prstGeom prst="rect">
            <a:avLst/>
          </a:prstGeom>
        </p:spPr>
        <p:txBody>
          <a:bodyPr>
            <a:normAutofit fontScale="92500" lnSpcReduction="20000"/>
          </a:bodyPr>
          <a:lstStyle/>
          <a:p>
            <a:pPr marL="800100" lvl="1" indent="-342900" fontAlgn="auto">
              <a:spcBef>
                <a:spcPts val="2000"/>
              </a:spcBef>
              <a:spcAft>
                <a:spcPts val="0"/>
              </a:spcAft>
              <a:buClr>
                <a:schemeClr val="accent1"/>
              </a:buClr>
              <a:buFont typeface="Wingdings 2" pitchFamily="18" charset="2"/>
              <a:buChar char=""/>
              <a:defRPr/>
            </a:pPr>
            <a:r>
              <a:rPr lang="en-US" sz="2200" dirty="0" smtClean="0">
                <a:latin typeface="Arial"/>
                <a:ea typeface="+mn-ea"/>
                <a:cs typeface="Arial"/>
              </a:rPr>
              <a:t>These correspond with Flesch-Kincaid readability statistics</a:t>
            </a:r>
          </a:p>
          <a:p>
            <a:pPr marL="800100" lvl="1" indent="-342900" fontAlgn="auto">
              <a:spcBef>
                <a:spcPts val="2000"/>
              </a:spcBef>
              <a:spcAft>
                <a:spcPts val="0"/>
              </a:spcAft>
              <a:buClr>
                <a:schemeClr val="accent1"/>
              </a:buClr>
              <a:buFont typeface="Wingdings 2" pitchFamily="18" charset="2"/>
              <a:buChar char=""/>
              <a:defRPr/>
            </a:pPr>
            <a:r>
              <a:rPr lang="en-US" sz="2200" dirty="0" smtClean="0">
                <a:latin typeface="Arial"/>
                <a:cs typeface="Arial"/>
              </a:rPr>
              <a:t>Aligned with NGSS Standards</a:t>
            </a:r>
            <a:r>
              <a:rPr lang="en-US" sz="2200" dirty="0" smtClean="0">
                <a:latin typeface="Arial"/>
                <a:ea typeface="+mn-ea"/>
                <a:cs typeface="Arial"/>
              </a:rPr>
              <a:t> </a:t>
            </a:r>
            <a:endParaRPr lang="en-US" sz="2200" dirty="0">
              <a:latin typeface="Arial"/>
              <a:ea typeface="+mn-ea"/>
              <a:cs typeface="Arial"/>
            </a:endParaRPr>
          </a:p>
        </p:txBody>
      </p:sp>
    </p:spTree>
    <p:extLst>
      <p:ext uri="{BB962C8B-B14F-4D97-AF65-F5344CB8AC3E}">
        <p14:creationId xmlns:p14="http://schemas.microsoft.com/office/powerpoint/2010/main" val="7607540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3"/>
          <p:cNvSpPr txBox="1">
            <a:spLocks noChangeArrowheads="1"/>
          </p:cNvSpPr>
          <p:nvPr/>
        </p:nvSpPr>
        <p:spPr>
          <a:xfrm>
            <a:off x="4533900" y="2057400"/>
            <a:ext cx="4572000" cy="533400"/>
          </a:xfrm>
          <a:prstGeom prst="rect">
            <a:avLst/>
          </a:prstGeom>
        </p:spPr>
        <p:txBody>
          <a:bodyPr>
            <a:normAutofit/>
          </a:bodyPr>
          <a:lstStyle/>
          <a:p>
            <a:pPr algn="ctr" fontAlgn="auto">
              <a:spcBef>
                <a:spcPts val="2000"/>
              </a:spcBef>
              <a:spcAft>
                <a:spcPts val="0"/>
              </a:spcAft>
              <a:buClr>
                <a:srgbClr val="660066"/>
              </a:buClr>
              <a:defRPr/>
            </a:pPr>
            <a:r>
              <a:rPr lang="en-US" sz="2600" u="sng" dirty="0">
                <a:solidFill>
                  <a:schemeClr val="tx1">
                    <a:lumMod val="65000"/>
                    <a:lumOff val="35000"/>
                  </a:schemeClr>
                </a:solidFill>
                <a:latin typeface="Arial"/>
                <a:ea typeface="+mn-ea"/>
                <a:cs typeface="Arial"/>
              </a:rPr>
              <a:t>Data Interpretation</a:t>
            </a:r>
            <a:endParaRPr lang="en-US" sz="2600" dirty="0">
              <a:solidFill>
                <a:schemeClr val="tx1">
                  <a:lumMod val="65000"/>
                  <a:lumOff val="35000"/>
                </a:schemeClr>
              </a:solidFill>
              <a:latin typeface="Arial"/>
              <a:ea typeface="+mn-ea"/>
              <a:cs typeface="Arial"/>
            </a:endParaRPr>
          </a:p>
        </p:txBody>
      </p:sp>
      <p:sp>
        <p:nvSpPr>
          <p:cNvPr id="12" name="Rectangle 3"/>
          <p:cNvSpPr txBox="1">
            <a:spLocks noChangeArrowheads="1"/>
          </p:cNvSpPr>
          <p:nvPr/>
        </p:nvSpPr>
        <p:spPr>
          <a:xfrm>
            <a:off x="0" y="2057400"/>
            <a:ext cx="4572000" cy="609600"/>
          </a:xfrm>
          <a:prstGeom prst="rect">
            <a:avLst/>
          </a:prstGeom>
        </p:spPr>
        <p:txBody>
          <a:bodyPr>
            <a:normAutofit/>
          </a:bodyPr>
          <a:lstStyle/>
          <a:p>
            <a:pPr algn="ctr" fontAlgn="auto">
              <a:spcBef>
                <a:spcPts val="2000"/>
              </a:spcBef>
              <a:spcAft>
                <a:spcPts val="0"/>
              </a:spcAft>
              <a:buClr>
                <a:srgbClr val="660066"/>
              </a:buClr>
              <a:defRPr/>
            </a:pPr>
            <a:r>
              <a:rPr lang="en-US" sz="2600" u="sng" dirty="0">
                <a:solidFill>
                  <a:schemeClr val="tx1">
                    <a:lumMod val="65000"/>
                    <a:lumOff val="35000"/>
                  </a:schemeClr>
                </a:solidFill>
                <a:latin typeface="Arial"/>
                <a:ea typeface="+mn-ea"/>
                <a:cs typeface="Arial"/>
              </a:rPr>
              <a:t>Dataset</a:t>
            </a:r>
          </a:p>
          <a:p>
            <a:pPr algn="ctr" fontAlgn="auto">
              <a:spcBef>
                <a:spcPts val="2000"/>
              </a:spcBef>
              <a:spcAft>
                <a:spcPts val="0"/>
              </a:spcAft>
              <a:buClr>
                <a:srgbClr val="660066"/>
              </a:buClr>
              <a:defRPr/>
            </a:pPr>
            <a:endParaRPr lang="en-US" sz="2600" dirty="0">
              <a:solidFill>
                <a:schemeClr val="tx1">
                  <a:lumMod val="65000"/>
                  <a:lumOff val="35000"/>
                </a:schemeClr>
              </a:solidFill>
              <a:latin typeface="Arial"/>
              <a:ea typeface="+mn-ea"/>
              <a:cs typeface="Arial"/>
            </a:endParaRPr>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Parts of a Data Nugget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58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2667000"/>
            <a:ext cx="43068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667000"/>
            <a:ext cx="43322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3" cstate="print">
            <a:extLst>
              <a:ext uri="{28A0092B-C50C-407E-A947-70E740481C1C}">
                <a14:useLocalDpi xmlns:a14="http://schemas.microsoft.com/office/drawing/2010/main"/>
              </a:ext>
            </a:extLst>
          </a:blip>
          <a:srcRect l="20583" r="20706"/>
          <a:stretch>
            <a:fillRect/>
          </a:stretch>
        </p:blipFill>
        <p:spPr bwMode="auto">
          <a:xfrm>
            <a:off x="300038" y="2225675"/>
            <a:ext cx="86915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Graphing Levels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6" name="Rectangle 3"/>
          <p:cNvSpPr txBox="1">
            <a:spLocks noChangeArrowheads="1"/>
          </p:cNvSpPr>
          <p:nvPr/>
        </p:nvSpPr>
        <p:spPr>
          <a:xfrm>
            <a:off x="166687" y="5421701"/>
            <a:ext cx="8824913" cy="834571"/>
          </a:xfrm>
          <a:prstGeom prst="rect">
            <a:avLst/>
          </a:prstGeom>
        </p:spPr>
        <p:txBody>
          <a:bodyPr>
            <a:normAutofit fontScale="92500" lnSpcReduction="20000"/>
          </a:bodyPr>
          <a:lstStyle/>
          <a:p>
            <a:pPr marL="800100" lvl="1" indent="-342900" fontAlgn="auto">
              <a:spcBef>
                <a:spcPts val="2000"/>
              </a:spcBef>
              <a:spcAft>
                <a:spcPts val="0"/>
              </a:spcAft>
              <a:buClr>
                <a:schemeClr val="accent1"/>
              </a:buClr>
              <a:buFont typeface="Wingdings 2" pitchFamily="18" charset="2"/>
              <a:buChar char=""/>
              <a:defRPr/>
            </a:pPr>
            <a:r>
              <a:rPr lang="en-US" sz="2200" dirty="0" smtClean="0">
                <a:latin typeface="Arial"/>
                <a:ea typeface="+mn-ea"/>
                <a:cs typeface="Arial"/>
              </a:rPr>
              <a:t>Each Data Nugget is provided in each type on our website</a:t>
            </a:r>
          </a:p>
          <a:p>
            <a:pPr marL="800100" lvl="1" indent="-342900" fontAlgn="auto">
              <a:spcBef>
                <a:spcPts val="2000"/>
              </a:spcBef>
              <a:spcAft>
                <a:spcPts val="0"/>
              </a:spcAft>
              <a:buClr>
                <a:schemeClr val="accent1"/>
              </a:buClr>
              <a:buFont typeface="Wingdings 2" pitchFamily="18" charset="2"/>
              <a:buChar char=""/>
              <a:defRPr/>
            </a:pPr>
            <a:r>
              <a:rPr lang="en-US" sz="2200" dirty="0" smtClean="0">
                <a:latin typeface="Arial"/>
                <a:ea typeface="+mn-ea"/>
                <a:cs typeface="Arial"/>
              </a:rPr>
              <a:t>Scientist provides us with Type A and excel file, we make the rest</a:t>
            </a:r>
            <a:endParaRPr lang="en-US" sz="2200" dirty="0">
              <a:latin typeface="Arial"/>
              <a:ea typeface="+mn-ea"/>
              <a:cs typeface="Arial"/>
            </a:endParaRPr>
          </a:p>
        </p:txBody>
      </p:sp>
    </p:spTree>
    <p:extLst>
      <p:ext uri="{BB962C8B-B14F-4D97-AF65-F5344CB8AC3E}">
        <p14:creationId xmlns:p14="http://schemas.microsoft.com/office/powerpoint/2010/main" val="3783227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Constructing Explanations</a:t>
            </a:r>
          </a:p>
          <a:p>
            <a:pPr eaLnBrk="1" hangingPunct="1">
              <a:defRPr/>
            </a:pPr>
            <a:r>
              <a:rPr lang="en-US" sz="4000" dirty="0" smtClean="0">
                <a:ln w="3175" cmpd="sng">
                  <a:noFill/>
                  <a:prstDash val="solid"/>
                </a:ln>
                <a:solidFill>
                  <a:srgbClr val="FFFFFF"/>
                </a:solidFill>
                <a:latin typeface="Arial"/>
                <a:cs typeface="Arial"/>
              </a:rPr>
              <a:t>Claim-Evidence-Reasoning</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2" name="TextBox 1"/>
          <p:cNvSpPr txBox="1"/>
          <p:nvPr/>
        </p:nvSpPr>
        <p:spPr>
          <a:xfrm>
            <a:off x="284343" y="2180152"/>
            <a:ext cx="8397599" cy="4093428"/>
          </a:xfrm>
          <a:prstGeom prst="rect">
            <a:avLst/>
          </a:prstGeom>
          <a:noFill/>
        </p:spPr>
        <p:txBody>
          <a:bodyPr wrap="square" rtlCol="0">
            <a:spAutoFit/>
          </a:bodyPr>
          <a:lstStyle/>
          <a:p>
            <a:r>
              <a:rPr lang="en-US" sz="2000" dirty="0" smtClean="0">
                <a:latin typeface="Arial"/>
                <a:cs typeface="Arial"/>
              </a:rPr>
              <a:t>Make a claim that answers the scientific question. Describe the relationship between the dependent and independent variables and what that means.</a:t>
            </a:r>
          </a:p>
          <a:p>
            <a:r>
              <a:rPr lang="en-US" sz="2000" dirty="0" smtClean="0">
                <a:latin typeface="Arial"/>
                <a:cs typeface="Arial"/>
              </a:rPr>
              <a:t> </a:t>
            </a:r>
          </a:p>
          <a:p>
            <a:r>
              <a:rPr lang="en-US" sz="2000" dirty="0" smtClean="0">
                <a:latin typeface="Arial"/>
                <a:cs typeface="Arial"/>
              </a:rPr>
              <a:t>Support your claim using data as evidence. Reference specific parts of the table or graph. </a:t>
            </a:r>
          </a:p>
          <a:p>
            <a:r>
              <a:rPr lang="en-US" sz="2000" dirty="0" smtClean="0">
                <a:latin typeface="Arial"/>
                <a:cs typeface="Arial"/>
              </a:rPr>
              <a:t> </a:t>
            </a:r>
          </a:p>
          <a:p>
            <a:r>
              <a:rPr lang="en-US" sz="2000" dirty="0" smtClean="0">
                <a:latin typeface="Arial"/>
                <a:cs typeface="Arial"/>
              </a:rPr>
              <a:t>Explain your reasoning and how the data supports your claim. Connect the data back to what you learned about _______________.</a:t>
            </a:r>
          </a:p>
          <a:p>
            <a:r>
              <a:rPr lang="en-US" sz="2000" dirty="0" smtClean="0">
                <a:latin typeface="Arial"/>
                <a:cs typeface="Arial"/>
              </a:rPr>
              <a:t> </a:t>
            </a:r>
          </a:p>
          <a:p>
            <a:r>
              <a:rPr lang="en-US" sz="2000" dirty="0" smtClean="0">
                <a:latin typeface="Arial"/>
                <a:cs typeface="Arial"/>
              </a:rPr>
              <a:t>What do the data from this study tell us about the scientist’s hypothesis? Use evidence to explain why or why not.  If you feel the data was inconclusive, explain why.</a:t>
            </a:r>
            <a:endParaRPr lang="en-US" sz="2000" dirty="0">
              <a:latin typeface="Arial"/>
              <a:cs typeface="Arial"/>
            </a:endParaRPr>
          </a:p>
        </p:txBody>
      </p:sp>
    </p:spTree>
    <p:extLst>
      <p:ext uri="{BB962C8B-B14F-4D97-AF65-F5344CB8AC3E}">
        <p14:creationId xmlns:p14="http://schemas.microsoft.com/office/powerpoint/2010/main" val="3834912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Scientist Next Steps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2" name="Picture 1" descr="Screen Shot 2016-06-19 at 9.36.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909" y="2117267"/>
            <a:ext cx="8705887" cy="1066027"/>
          </a:xfrm>
          <a:prstGeom prst="rect">
            <a:avLst/>
          </a:prstGeom>
        </p:spPr>
      </p:pic>
      <p:pic>
        <p:nvPicPr>
          <p:cNvPr id="4" name="Picture 3" descr="Screen Shot 2016-06-19 at 9.36.43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2908" y="3113714"/>
            <a:ext cx="8656637" cy="3744286"/>
          </a:xfrm>
          <a:prstGeom prst="rect">
            <a:avLst/>
          </a:prstGeom>
        </p:spPr>
      </p:pic>
    </p:spTree>
    <p:extLst>
      <p:ext uri="{BB962C8B-B14F-4D97-AF65-F5344CB8AC3E}">
        <p14:creationId xmlns:p14="http://schemas.microsoft.com/office/powerpoint/2010/main" val="206057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Screen Shot 2014-08-19 at 8.17.1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Screen Shot 2014-03-03 at 11.45.43 AM.png"/>
          <p:cNvPicPr>
            <a:picLocks noChangeAspect="1"/>
          </p:cNvPicPr>
          <p:nvPr/>
        </p:nvPicPr>
        <p:blipFill>
          <a:blip r:embed="rId4">
            <a:extLst>
              <a:ext uri="{28A0092B-C50C-407E-A947-70E740481C1C}">
                <a14:useLocalDpi xmlns:a14="http://schemas.microsoft.com/office/drawing/2010/main" val="0"/>
              </a:ext>
            </a:extLst>
          </a:blip>
          <a:srcRect l="-98" t="3032" r="-259" b="56812"/>
          <a:stretch>
            <a:fillRect/>
          </a:stretch>
        </p:blipFill>
        <p:spPr bwMode="auto">
          <a:xfrm>
            <a:off x="28575" y="5241925"/>
            <a:ext cx="914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0620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Screen Shot 2014-08-19 at 8.15.0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4" descr="Screen Shot 2014-03-03 at 11.52.07 AM.png"/>
          <p:cNvPicPr>
            <a:picLocks noChangeAspect="1"/>
          </p:cNvPicPr>
          <p:nvPr/>
        </p:nvPicPr>
        <p:blipFill>
          <a:blip r:embed="rId3">
            <a:extLst>
              <a:ext uri="{28A0092B-C50C-407E-A947-70E740481C1C}">
                <a14:useLocalDpi xmlns:a14="http://schemas.microsoft.com/office/drawing/2010/main" val="0"/>
              </a:ext>
            </a:extLst>
          </a:blip>
          <a:srcRect l="371" b="67043"/>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1054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0" y="38100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Who we are</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13" name="Rectangle 3"/>
          <p:cNvSpPr txBox="1">
            <a:spLocks noChangeArrowheads="1"/>
          </p:cNvSpPr>
          <p:nvPr/>
        </p:nvSpPr>
        <p:spPr>
          <a:xfrm>
            <a:off x="457200" y="1984375"/>
            <a:ext cx="8126413" cy="2057400"/>
          </a:xfrm>
          <a:prstGeom prst="rect">
            <a:avLst/>
          </a:prstGeom>
        </p:spPr>
        <p:txBody>
          <a:bodyPr>
            <a:normAutofit/>
          </a:bodyPr>
          <a:lstStyle/>
          <a:p>
            <a:pPr algn="ctr" fontAlgn="auto">
              <a:spcBef>
                <a:spcPts val="2000"/>
              </a:spcBef>
              <a:spcAft>
                <a:spcPts val="0"/>
              </a:spcAft>
              <a:buClr>
                <a:srgbClr val="660066"/>
              </a:buClr>
              <a:defRPr/>
            </a:pPr>
            <a:endParaRPr lang="en-US" sz="3200" dirty="0">
              <a:solidFill>
                <a:schemeClr val="tx1">
                  <a:lumMod val="65000"/>
                  <a:lumOff val="35000"/>
                </a:schemeClr>
              </a:solidFill>
              <a:latin typeface="Arial"/>
              <a:ea typeface="+mn-ea"/>
              <a:cs typeface="Arial"/>
            </a:endParaRPr>
          </a:p>
        </p:txBody>
      </p:sp>
      <p:sp>
        <p:nvSpPr>
          <p:cNvPr id="15365" name="TextBox 11"/>
          <p:cNvSpPr txBox="1">
            <a:spLocks noChangeArrowheads="1"/>
          </p:cNvSpPr>
          <p:nvPr/>
        </p:nvSpPr>
        <p:spPr bwMode="auto">
          <a:xfrm>
            <a:off x="6858000" y="523875"/>
            <a:ext cx="2209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u="sng">
              <a:latin typeface="Arial" charset="0"/>
            </a:endParaRPr>
          </a:p>
          <a:p>
            <a:pPr eaLnBrk="1" hangingPunct="1"/>
            <a:endParaRPr lang="en-US" u="sng">
              <a:latin typeface="Arial" charset="0"/>
            </a:endParaRPr>
          </a:p>
          <a:p>
            <a:pPr eaLnBrk="1" hangingPunct="1"/>
            <a:endParaRPr lang="en-US" u="sng">
              <a:latin typeface="Arial" charset="0"/>
            </a:endParaRPr>
          </a:p>
          <a:p>
            <a:pPr eaLnBrk="1" hangingPunct="1"/>
            <a:endParaRPr lang="en-US" u="sng">
              <a:latin typeface="Arial" charset="0"/>
            </a:endParaRPr>
          </a:p>
          <a:p>
            <a:pPr eaLnBrk="1" hangingPunct="1"/>
            <a:endParaRPr lang="en-US">
              <a:latin typeface="Arial" charset="0"/>
            </a:endParaRPr>
          </a:p>
        </p:txBody>
      </p:sp>
      <p:pic>
        <p:nvPicPr>
          <p:cNvPr id="15368" name="Picture 5" descr="Screen Shot 2015-04-30 at 2.45.23 PM.png"/>
          <p:cNvPicPr>
            <a:picLocks noChangeAspect="1"/>
          </p:cNvPicPr>
          <p:nvPr/>
        </p:nvPicPr>
        <p:blipFill>
          <a:blip r:embed="rId2">
            <a:extLst>
              <a:ext uri="{28A0092B-C50C-407E-A947-70E740481C1C}">
                <a14:useLocalDpi xmlns:a14="http://schemas.microsoft.com/office/drawing/2010/main" val="0"/>
              </a:ext>
            </a:extLst>
          </a:blip>
          <a:srcRect t="3349" r="4108" b="7071"/>
          <a:stretch>
            <a:fillRect/>
          </a:stretch>
        </p:blipFill>
        <p:spPr bwMode="auto">
          <a:xfrm>
            <a:off x="981571" y="3922769"/>
            <a:ext cx="1892300" cy="1998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9" name="Picture 7" descr="Screen Shot 2015-04-30 at 2.47.45 PM.png"/>
          <p:cNvPicPr>
            <a:picLocks noChangeAspect="1"/>
          </p:cNvPicPr>
          <p:nvPr/>
        </p:nvPicPr>
        <p:blipFill>
          <a:blip r:embed="rId3">
            <a:extLst>
              <a:ext uri="{28A0092B-C50C-407E-A947-70E740481C1C}">
                <a14:useLocalDpi xmlns:a14="http://schemas.microsoft.com/office/drawing/2010/main" val="0"/>
              </a:ext>
            </a:extLst>
          </a:blip>
          <a:srcRect l="772" t="3601" r="-772" b="8131"/>
          <a:stretch>
            <a:fillRect/>
          </a:stretch>
        </p:blipFill>
        <p:spPr bwMode="auto">
          <a:xfrm>
            <a:off x="2608230" y="1493837"/>
            <a:ext cx="1892300" cy="200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Screen Shot 2015-04-30 at 2.42.38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0127" y="3922768"/>
            <a:ext cx="1889125" cy="200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Screen Shot 2015-04-30 at 2.43.08 PM.png"/>
          <p:cNvPicPr>
            <a:picLocks noChangeAspect="1"/>
          </p:cNvPicPr>
          <p:nvPr/>
        </p:nvPicPr>
        <p:blipFill>
          <a:blip r:embed="rId5">
            <a:extLst>
              <a:ext uri="{28A0092B-C50C-407E-A947-70E740481C1C}">
                <a14:useLocalDpi xmlns:a14="http://schemas.microsoft.com/office/drawing/2010/main" val="0"/>
              </a:ext>
            </a:extLst>
          </a:blip>
          <a:srcRect b="7385"/>
          <a:stretch>
            <a:fillRect/>
          </a:stretch>
        </p:blipFill>
        <p:spPr bwMode="auto">
          <a:xfrm>
            <a:off x="3629024" y="3922768"/>
            <a:ext cx="1885950" cy="1998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4"/>
          <p:cNvSpPr txBox="1">
            <a:spLocks noChangeArrowheads="1"/>
          </p:cNvSpPr>
          <p:nvPr/>
        </p:nvSpPr>
        <p:spPr bwMode="auto">
          <a:xfrm>
            <a:off x="-1" y="1408113"/>
            <a:ext cx="262327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u="sng" dirty="0">
                <a:latin typeface="Arial" charset="0"/>
              </a:rPr>
              <a:t>Melissa Kjelvik</a:t>
            </a:r>
          </a:p>
          <a:p>
            <a:pPr eaLnBrk="1" hangingPunct="1"/>
            <a:r>
              <a:rPr lang="en-US" sz="2200" dirty="0" smtClean="0">
                <a:latin typeface="Arial" charset="0"/>
              </a:rPr>
              <a:t>Postdoc: Science Education</a:t>
            </a:r>
            <a:endParaRPr lang="en-US" sz="2200" dirty="0">
              <a:latin typeface="Arial" charset="0"/>
            </a:endParaRPr>
          </a:p>
          <a:p>
            <a:pPr eaLnBrk="1" hangingPunct="1"/>
            <a:r>
              <a:rPr lang="en-US" sz="2200" dirty="0" smtClean="0">
                <a:latin typeface="Arial" charset="0"/>
              </a:rPr>
              <a:t>PhD: Ecology and Animal behavior</a:t>
            </a:r>
            <a:endParaRPr lang="en-US" sz="2200" dirty="0">
              <a:latin typeface="Arial" charset="0"/>
            </a:endParaRPr>
          </a:p>
        </p:txBody>
      </p:sp>
      <p:pic>
        <p:nvPicPr>
          <p:cNvPr id="2" name="Picture 1"/>
          <p:cNvPicPr>
            <a:picLocks noChangeAspect="1"/>
          </p:cNvPicPr>
          <p:nvPr/>
        </p:nvPicPr>
        <p:blipFill rotWithShape="1">
          <a:blip r:embed="rId6"/>
          <a:srcRect b="25974"/>
          <a:stretch/>
        </p:blipFill>
        <p:spPr>
          <a:xfrm>
            <a:off x="4673346" y="1493837"/>
            <a:ext cx="1892808" cy="2012950"/>
          </a:xfrm>
          <a:prstGeom prst="rect">
            <a:avLst/>
          </a:prstGeom>
          <a:ln>
            <a:solidFill>
              <a:schemeClr val="tx1"/>
            </a:solidFill>
          </a:ln>
        </p:spPr>
      </p:pic>
      <p:sp>
        <p:nvSpPr>
          <p:cNvPr id="15" name="TextBox 4"/>
          <p:cNvSpPr txBox="1">
            <a:spLocks noChangeArrowheads="1"/>
          </p:cNvSpPr>
          <p:nvPr/>
        </p:nvSpPr>
        <p:spPr bwMode="auto">
          <a:xfrm>
            <a:off x="6651560" y="1423094"/>
            <a:ext cx="249243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u="sng" dirty="0" smtClean="0">
                <a:latin typeface="Arial" charset="0"/>
              </a:rPr>
              <a:t>Alexa Warwick</a:t>
            </a:r>
            <a:endParaRPr lang="en-US" u="sng" dirty="0">
              <a:latin typeface="Arial" charset="0"/>
            </a:endParaRPr>
          </a:p>
          <a:p>
            <a:pPr eaLnBrk="1" hangingPunct="1"/>
            <a:r>
              <a:rPr lang="en-US" sz="2200" dirty="0" smtClean="0">
                <a:latin typeface="Arial" charset="0"/>
              </a:rPr>
              <a:t>Postdoc: Science Education</a:t>
            </a:r>
            <a:endParaRPr lang="en-US" sz="2200" dirty="0">
              <a:latin typeface="Arial" charset="0"/>
            </a:endParaRPr>
          </a:p>
          <a:p>
            <a:pPr eaLnBrk="1" hangingPunct="1"/>
            <a:r>
              <a:rPr lang="en-US" sz="2200" dirty="0" smtClean="0">
                <a:latin typeface="Arial" charset="0"/>
              </a:rPr>
              <a:t>PhD: Evolutionary biology</a:t>
            </a:r>
            <a:endParaRPr lang="en-US" sz="2200" dirty="0">
              <a:latin typeface="Arial" charset="0"/>
            </a:endParaRPr>
          </a:p>
        </p:txBody>
      </p:sp>
      <p:sp>
        <p:nvSpPr>
          <p:cNvPr id="16" name="TextBox 4"/>
          <p:cNvSpPr txBox="1">
            <a:spLocks noChangeArrowheads="1"/>
          </p:cNvSpPr>
          <p:nvPr/>
        </p:nvSpPr>
        <p:spPr bwMode="auto">
          <a:xfrm>
            <a:off x="798487" y="5921432"/>
            <a:ext cx="2294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latin typeface="Arial" charset="0"/>
              </a:rPr>
              <a:t>Elizabeth </a:t>
            </a:r>
            <a:r>
              <a:rPr lang="en-US" sz="1800" dirty="0" err="1" smtClean="0">
                <a:latin typeface="Arial" charset="0"/>
              </a:rPr>
              <a:t>Schultheis</a:t>
            </a:r>
            <a:endParaRPr lang="en-US" sz="1800" dirty="0">
              <a:latin typeface="Arial" charset="0"/>
            </a:endParaRPr>
          </a:p>
        </p:txBody>
      </p:sp>
      <p:sp>
        <p:nvSpPr>
          <p:cNvPr id="17" name="TextBox 4"/>
          <p:cNvSpPr txBox="1">
            <a:spLocks noChangeArrowheads="1"/>
          </p:cNvSpPr>
          <p:nvPr/>
        </p:nvSpPr>
        <p:spPr bwMode="auto">
          <a:xfrm>
            <a:off x="3683691" y="5943576"/>
            <a:ext cx="1953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latin typeface="Arial" charset="0"/>
              </a:rPr>
              <a:t>Molly </a:t>
            </a:r>
            <a:r>
              <a:rPr lang="en-US" sz="1800" dirty="0" err="1" smtClean="0">
                <a:latin typeface="Arial" charset="0"/>
              </a:rPr>
              <a:t>Stuhlsatz</a:t>
            </a:r>
            <a:endParaRPr lang="en-US" sz="1800" dirty="0">
              <a:latin typeface="Arial" charset="0"/>
            </a:endParaRPr>
          </a:p>
        </p:txBody>
      </p:sp>
      <p:sp>
        <p:nvSpPr>
          <p:cNvPr id="18" name="TextBox 4"/>
          <p:cNvSpPr txBox="1">
            <a:spLocks noChangeArrowheads="1"/>
          </p:cNvSpPr>
          <p:nvPr/>
        </p:nvSpPr>
        <p:spPr bwMode="auto">
          <a:xfrm>
            <a:off x="6471713" y="5939360"/>
            <a:ext cx="15965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smtClean="0">
                <a:latin typeface="Arial" charset="0"/>
              </a:rPr>
              <a:t>Louise Mead</a:t>
            </a:r>
            <a:endParaRPr lang="en-US" sz="18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7163"/>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3332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Current Funding</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0723" name="Picture 5" descr="Screen Shot 2014-03-03 at 11.39.58 AM.png"/>
          <p:cNvPicPr>
            <a:picLocks noChangeAspect="1"/>
          </p:cNvPicPr>
          <p:nvPr/>
        </p:nvPicPr>
        <p:blipFill>
          <a:blip r:embed="rId2">
            <a:extLst>
              <a:ext uri="{28A0092B-C50C-407E-A947-70E740481C1C}">
                <a14:useLocalDpi xmlns:a14="http://schemas.microsoft.com/office/drawing/2010/main" val="0"/>
              </a:ext>
            </a:extLst>
          </a:blip>
          <a:srcRect b="6409"/>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0643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5" name="Rectangle 3"/>
          <p:cNvSpPr txBox="1">
            <a:spLocks noChangeArrowheads="1"/>
          </p:cNvSpPr>
          <p:nvPr/>
        </p:nvSpPr>
        <p:spPr bwMode="auto">
          <a:xfrm>
            <a:off x="190500" y="2469775"/>
            <a:ext cx="8763000" cy="38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400"/>
              </a:spcBef>
              <a:buClr>
                <a:srgbClr val="660066"/>
              </a:buClr>
              <a:buFont typeface="Wingdings 2" charset="0"/>
              <a:buChar char=""/>
            </a:pPr>
            <a:r>
              <a:rPr lang="en-US" sz="2800" dirty="0" smtClean="0"/>
              <a:t>Collaboration with </a:t>
            </a:r>
            <a:r>
              <a:rPr lang="en-US" sz="2800" smtClean="0"/>
              <a:t>BSCS and MSU DN team</a:t>
            </a:r>
          </a:p>
          <a:p>
            <a:pPr eaLnBrk="1" hangingPunct="1">
              <a:spcBef>
                <a:spcPts val="1400"/>
              </a:spcBef>
              <a:buClr>
                <a:srgbClr val="660066"/>
              </a:buClr>
              <a:buFont typeface="Wingdings 2" charset="0"/>
              <a:buChar char=""/>
            </a:pPr>
            <a:r>
              <a:rPr lang="en-US" sz="2800" dirty="0" smtClean="0"/>
              <a:t>Compared to students in business-as-usual classrooms, do </a:t>
            </a:r>
            <a:r>
              <a:rPr lang="en-US" sz="2800" dirty="0"/>
              <a:t>students </a:t>
            </a:r>
            <a:r>
              <a:rPr lang="en-US" sz="2800" dirty="0" smtClean="0"/>
              <a:t>using </a:t>
            </a:r>
            <a:r>
              <a:rPr lang="en-US" sz="2800" dirty="0"/>
              <a:t>Data Nuggets </a:t>
            </a:r>
            <a:r>
              <a:rPr lang="en-US" sz="2800" dirty="0" smtClean="0"/>
              <a:t>have:</a:t>
            </a:r>
          </a:p>
          <a:p>
            <a:pPr marL="914400" lvl="1" indent="-457200" eaLnBrk="1" hangingPunct="1">
              <a:spcBef>
                <a:spcPts val="1400"/>
              </a:spcBef>
              <a:buClr>
                <a:schemeClr val="accent1">
                  <a:lumMod val="60000"/>
                  <a:lumOff val="40000"/>
                </a:schemeClr>
              </a:buClr>
              <a:buSzPct val="70000"/>
              <a:buFont typeface="Wingdings 2" charset="2"/>
              <a:buChar char=""/>
            </a:pPr>
            <a:r>
              <a:rPr lang="en-US" sz="2800" dirty="0" smtClean="0"/>
              <a:t> </a:t>
            </a:r>
            <a:r>
              <a:rPr lang="en-US" sz="2800" dirty="0"/>
              <a:t>better </a:t>
            </a:r>
            <a:r>
              <a:rPr lang="en-US" sz="2800" dirty="0" smtClean="0"/>
              <a:t>achievement in science content</a:t>
            </a:r>
            <a:endParaRPr lang="en-US" sz="2800" dirty="0"/>
          </a:p>
          <a:p>
            <a:pPr marL="914400" lvl="1" indent="-457200" eaLnBrk="1" hangingPunct="1">
              <a:spcBef>
                <a:spcPts val="1400"/>
              </a:spcBef>
              <a:buClr>
                <a:schemeClr val="accent1">
                  <a:lumMod val="60000"/>
                  <a:lumOff val="40000"/>
                </a:schemeClr>
              </a:buClr>
              <a:buSzPct val="70000"/>
              <a:buFont typeface="Wingdings 2" charset="2"/>
              <a:buChar char=""/>
            </a:pPr>
            <a:r>
              <a:rPr lang="en-US" sz="2800" dirty="0" smtClean="0"/>
              <a:t> increased interest </a:t>
            </a:r>
            <a:r>
              <a:rPr lang="en-US" sz="2800" dirty="0"/>
              <a:t>in </a:t>
            </a:r>
            <a:r>
              <a:rPr lang="en-US" sz="2800" dirty="0" smtClean="0"/>
              <a:t>science</a:t>
            </a:r>
          </a:p>
          <a:p>
            <a:pPr marL="914400" lvl="1" indent="-457200" eaLnBrk="1" hangingPunct="1">
              <a:spcBef>
                <a:spcPts val="1400"/>
              </a:spcBef>
              <a:buClr>
                <a:schemeClr val="accent1">
                  <a:lumMod val="60000"/>
                  <a:lumOff val="40000"/>
                </a:schemeClr>
              </a:buClr>
              <a:buSzPct val="70000"/>
              <a:buFont typeface="Wingdings 2" charset="2"/>
              <a:buChar char=""/>
            </a:pPr>
            <a:r>
              <a:rPr lang="en-US" sz="2800" dirty="0" smtClean="0"/>
              <a:t> higher motivation outcomes</a:t>
            </a:r>
            <a:endParaRPr lang="en-US" sz="2200" dirty="0">
              <a:solidFill>
                <a:srgbClr val="000000"/>
              </a:solidFill>
              <a:cs typeface="Arial" charset="0"/>
            </a:endParaRPr>
          </a:p>
        </p:txBody>
      </p:sp>
      <p:sp>
        <p:nvSpPr>
          <p:cNvPr id="7"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DRK-12 Efficacy Study</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54277" name="Picture 1" descr="Screen Shot 2015-04-29 at 4.11.13 PM.png"/>
          <p:cNvSpPr>
            <a:spLocks noChangeAspect="1"/>
          </p:cNvSpPr>
          <p:nvPr/>
        </p:nvSpPr>
        <p:spPr bwMode="auto">
          <a:xfrm>
            <a:off x="4648200" y="3878263"/>
            <a:ext cx="4495800"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2634152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63" name="Rectangle 3"/>
          <p:cNvSpPr txBox="1">
            <a:spLocks noChangeArrowheads="1"/>
          </p:cNvSpPr>
          <p:nvPr/>
        </p:nvSpPr>
        <p:spPr bwMode="auto">
          <a:xfrm>
            <a:off x="228600" y="2209800"/>
            <a:ext cx="8763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400"/>
              </a:spcBef>
              <a:buClr>
                <a:srgbClr val="660066"/>
              </a:buClr>
              <a:buFont typeface="Wingdings 2" charset="0"/>
              <a:buChar char=""/>
              <a:defRPr/>
            </a:pPr>
            <a:r>
              <a:rPr lang="en-US" sz="2800" dirty="0" smtClean="0"/>
              <a:t>We predict students in classrooms using Data Nuggets will demonstrate:</a:t>
            </a:r>
          </a:p>
          <a:p>
            <a:pPr marL="514350" indent="-514350" eaLnBrk="1" hangingPunct="1">
              <a:spcBef>
                <a:spcPts val="1400"/>
              </a:spcBef>
              <a:buClr>
                <a:srgbClr val="660066"/>
              </a:buClr>
              <a:buFont typeface="+mj-lt"/>
              <a:buAutoNum type="arabicPeriod"/>
              <a:defRPr/>
            </a:pPr>
            <a:r>
              <a:rPr lang="en-US" sz="2200" dirty="0" smtClean="0"/>
              <a:t>Improved </a:t>
            </a:r>
            <a:r>
              <a:rPr lang="en-US" sz="2200" b="1" dirty="0" smtClean="0"/>
              <a:t>quantitative reasoning </a:t>
            </a:r>
            <a:r>
              <a:rPr lang="en-US" sz="2200" dirty="0" smtClean="0"/>
              <a:t>in the context of science</a:t>
            </a:r>
          </a:p>
          <a:p>
            <a:pPr marL="514350" indent="-514350" eaLnBrk="1" hangingPunct="1">
              <a:spcBef>
                <a:spcPts val="1400"/>
              </a:spcBef>
              <a:buClr>
                <a:srgbClr val="660066"/>
              </a:buClr>
              <a:buFont typeface="+mj-lt"/>
              <a:buAutoNum type="arabicPeriod"/>
              <a:defRPr/>
            </a:pPr>
            <a:r>
              <a:rPr lang="en-US" sz="2200" dirty="0" smtClean="0"/>
              <a:t>Improved understanding of the </a:t>
            </a:r>
            <a:r>
              <a:rPr lang="en-US" sz="2200" b="1" dirty="0" smtClean="0"/>
              <a:t>practices and processes of science</a:t>
            </a:r>
            <a:r>
              <a:rPr lang="en-US" sz="2200" dirty="0" smtClean="0"/>
              <a:t>, particularly in the areas of analyzing and interpreting data and using mathematics and computational thinking</a:t>
            </a:r>
          </a:p>
          <a:p>
            <a:pPr marL="514350" indent="-514350" eaLnBrk="1" hangingPunct="1">
              <a:spcBef>
                <a:spcPts val="1400"/>
              </a:spcBef>
              <a:buClr>
                <a:srgbClr val="660066"/>
              </a:buClr>
              <a:buFont typeface="+mj-lt"/>
              <a:buAutoNum type="arabicPeriod"/>
              <a:defRPr/>
            </a:pPr>
            <a:r>
              <a:rPr lang="en-US" sz="2200" dirty="0" smtClean="0"/>
              <a:t>Greater </a:t>
            </a:r>
            <a:r>
              <a:rPr lang="en-US" sz="2200" b="1" dirty="0" smtClean="0"/>
              <a:t>engagement</a:t>
            </a:r>
            <a:r>
              <a:rPr lang="en-US" sz="2200" dirty="0" smtClean="0"/>
              <a:t> in the practices of science in the classroom</a:t>
            </a:r>
          </a:p>
          <a:p>
            <a:pPr marL="514350" indent="-514350" eaLnBrk="1" hangingPunct="1">
              <a:spcBef>
                <a:spcPts val="1400"/>
              </a:spcBef>
              <a:buClr>
                <a:srgbClr val="660066"/>
              </a:buClr>
              <a:buFont typeface="+mj-lt"/>
              <a:buAutoNum type="arabicPeriod"/>
              <a:defRPr/>
            </a:pPr>
            <a:r>
              <a:rPr lang="en-US" sz="2200" dirty="0" smtClean="0"/>
              <a:t>Higher </a:t>
            </a:r>
            <a:r>
              <a:rPr lang="en-US" sz="2200" b="1" dirty="0" smtClean="0"/>
              <a:t>general interest </a:t>
            </a:r>
            <a:r>
              <a:rPr lang="en-US" sz="2200" dirty="0" smtClean="0"/>
              <a:t>in science </a:t>
            </a:r>
            <a:endParaRPr lang="en-US" sz="2200" dirty="0" smtClean="0">
              <a:solidFill>
                <a:srgbClr val="000000"/>
              </a:solidFill>
              <a:cs typeface="Arial" charset="0"/>
            </a:endParaRPr>
          </a:p>
        </p:txBody>
      </p:sp>
      <p:sp>
        <p:nvSpPr>
          <p:cNvPr id="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DRK-12 Efficacy Study</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Tree>
    <p:extLst>
      <p:ext uri="{BB962C8B-B14F-4D97-AF65-F5344CB8AC3E}">
        <p14:creationId xmlns:p14="http://schemas.microsoft.com/office/powerpoint/2010/main" val="196377932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8"/>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Teacher Survey Results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8" name="Rectangle 3"/>
          <p:cNvSpPr txBox="1">
            <a:spLocks noChangeArrowheads="1"/>
          </p:cNvSpPr>
          <p:nvPr/>
        </p:nvSpPr>
        <p:spPr bwMode="auto">
          <a:xfrm>
            <a:off x="-143437" y="2019210"/>
            <a:ext cx="907228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1" eaLnBrk="1" hangingPunct="1">
              <a:spcBef>
                <a:spcPts val="800"/>
              </a:spcBef>
              <a:buClr>
                <a:schemeClr val="accent1"/>
              </a:buClr>
              <a:buFont typeface="Wingdings" charset="2"/>
              <a:buChar char="q"/>
            </a:pPr>
            <a:endParaRPr lang="en-US" sz="2000" dirty="0">
              <a:latin typeface="Arial" charset="0"/>
              <a:cs typeface="Arial" charset="0"/>
            </a:endParaRPr>
          </a:p>
          <a:p>
            <a:pPr lvl="1" eaLnBrk="1" hangingPunct="1">
              <a:spcBef>
                <a:spcPts val="800"/>
              </a:spcBef>
              <a:buClr>
                <a:schemeClr val="accent1"/>
              </a:buClr>
              <a:buFont typeface="Wingdings" charset="2"/>
              <a:buChar char="q"/>
            </a:pPr>
            <a:r>
              <a:rPr lang="en-US" dirty="0"/>
              <a:t> </a:t>
            </a:r>
            <a:r>
              <a:rPr lang="en-US" dirty="0">
                <a:latin typeface="Arial" charset="0"/>
                <a:cs typeface="Arial" charset="0"/>
              </a:rPr>
              <a:t>“Students were more interested and engaged in science because they knew they were working with real data</a:t>
            </a:r>
            <a:r>
              <a:rPr lang="en-US" dirty="0" smtClean="0">
                <a:latin typeface="Arial" charset="0"/>
                <a:cs typeface="Arial" charset="0"/>
              </a:rPr>
              <a:t>.”</a:t>
            </a:r>
          </a:p>
          <a:p>
            <a:pPr lvl="1" eaLnBrk="1" hangingPunct="1">
              <a:spcBef>
                <a:spcPts val="800"/>
              </a:spcBef>
              <a:buClr>
                <a:schemeClr val="accent1"/>
              </a:buClr>
              <a:buFont typeface="Wingdings" charset="2"/>
              <a:buChar char="q"/>
            </a:pPr>
            <a:endParaRPr lang="en-US" dirty="0">
              <a:latin typeface="Arial" charset="0"/>
              <a:cs typeface="Arial" charset="0"/>
            </a:endParaRPr>
          </a:p>
          <a:p>
            <a:pPr lvl="1" eaLnBrk="1" hangingPunct="1">
              <a:spcBef>
                <a:spcPts val="800"/>
              </a:spcBef>
              <a:buClr>
                <a:schemeClr val="accent1"/>
              </a:buClr>
              <a:buFont typeface="Wingdings" charset="2"/>
              <a:buChar char="q"/>
            </a:pPr>
            <a:r>
              <a:rPr lang="en-US" dirty="0" smtClean="0"/>
              <a:t> “</a:t>
            </a:r>
            <a:r>
              <a:rPr lang="en-US" dirty="0" smtClean="0">
                <a:latin typeface="Arial" charset="0"/>
                <a:cs typeface="Arial" charset="0"/>
              </a:rPr>
              <a:t>Students </a:t>
            </a:r>
            <a:r>
              <a:rPr lang="en-US" dirty="0">
                <a:latin typeface="Arial" charset="0"/>
                <a:cs typeface="Arial" charset="0"/>
              </a:rPr>
              <a:t>were better able to think critically about data and communicate their findings to their peers and through writing.” </a:t>
            </a:r>
            <a:endParaRPr lang="en-US" dirty="0" smtClean="0">
              <a:latin typeface="Arial" charset="0"/>
              <a:cs typeface="Arial" charset="0"/>
            </a:endParaRPr>
          </a:p>
          <a:p>
            <a:pPr lvl="1" eaLnBrk="1" hangingPunct="1">
              <a:spcBef>
                <a:spcPts val="800"/>
              </a:spcBef>
              <a:buClr>
                <a:schemeClr val="accent1"/>
              </a:buClr>
              <a:buFont typeface="Wingdings" charset="2"/>
              <a:buChar char="q"/>
            </a:pPr>
            <a:endParaRPr lang="en-US" dirty="0">
              <a:latin typeface="Arial" charset="0"/>
              <a:cs typeface="Arial" charset="0"/>
            </a:endParaRPr>
          </a:p>
          <a:p>
            <a:pPr lvl="1" eaLnBrk="1" hangingPunct="1">
              <a:spcBef>
                <a:spcPts val="800"/>
              </a:spcBef>
              <a:buClr>
                <a:schemeClr val="accent1"/>
              </a:buClr>
              <a:buFont typeface="Wingdings" charset="2"/>
              <a:buChar char="q"/>
            </a:pPr>
            <a:r>
              <a:rPr lang="en-US" dirty="0" smtClean="0"/>
              <a:t> </a:t>
            </a:r>
            <a:r>
              <a:rPr lang="en-US" dirty="0">
                <a:latin typeface="Arial" charset="0"/>
                <a:cs typeface="Arial" charset="0"/>
              </a:rPr>
              <a:t>“Because of their new comfort with data, students were more excited to conduct their own inquiry projects and graph</a:t>
            </a:r>
            <a:r>
              <a:rPr lang="en-US" dirty="0" smtClean="0">
                <a:latin typeface="Arial" charset="0"/>
                <a:cs typeface="Arial" charset="0"/>
              </a:rPr>
              <a:t>.”</a:t>
            </a:r>
          </a:p>
          <a:p>
            <a:pPr lvl="1" eaLnBrk="1" hangingPunct="1">
              <a:spcBef>
                <a:spcPts val="800"/>
              </a:spcBef>
              <a:buClr>
                <a:schemeClr val="accent1"/>
              </a:buClr>
              <a:buFont typeface="Wingdings" charset="2"/>
              <a:buChar char="q"/>
            </a:pPr>
            <a:endParaRPr lang="en-US" sz="2000" dirty="0">
              <a:latin typeface="Arial" charset="0"/>
              <a:cs typeface="Arial" charset="0"/>
            </a:endParaRPr>
          </a:p>
          <a:p>
            <a:pPr lvl="1" eaLnBrk="1" hangingPunct="1">
              <a:spcBef>
                <a:spcPts val="800"/>
              </a:spcBef>
              <a:buClr>
                <a:schemeClr val="accent1"/>
              </a:buClr>
              <a:buFont typeface="Wingdings" charset="2"/>
              <a:buChar char="q"/>
            </a:pPr>
            <a:endParaRPr lang="en-US" sz="2000" dirty="0">
              <a:latin typeface="Arial" charset="0"/>
              <a:cs typeface="Arial" charset="0"/>
            </a:endParaRPr>
          </a:p>
        </p:txBody>
      </p:sp>
    </p:spTree>
    <p:extLst>
      <p:ext uri="{BB962C8B-B14F-4D97-AF65-F5344CB8AC3E}">
        <p14:creationId xmlns:p14="http://schemas.microsoft.com/office/powerpoint/2010/main" val="330908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5425" y="2286000"/>
            <a:ext cx="503237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31" name="Rectangle 3"/>
          <p:cNvSpPr txBox="1">
            <a:spLocks noChangeArrowheads="1"/>
          </p:cNvSpPr>
          <p:nvPr/>
        </p:nvSpPr>
        <p:spPr bwMode="auto">
          <a:xfrm>
            <a:off x="228600" y="2209800"/>
            <a:ext cx="396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ts val="1400"/>
              </a:spcBef>
              <a:buClr>
                <a:srgbClr val="660066"/>
              </a:buClr>
              <a:buFont typeface="Wingdings 2" charset="2"/>
              <a:buChar char=""/>
            </a:pPr>
            <a:r>
              <a:rPr lang="en-US" altLang="en-US" sz="2800" dirty="0"/>
              <a:t>H</a:t>
            </a:r>
            <a:r>
              <a:rPr lang="en-US" altLang="en-US" sz="2800" dirty="0" smtClean="0"/>
              <a:t>igh </a:t>
            </a:r>
            <a:r>
              <a:rPr lang="en-US" altLang="en-US" sz="2800" dirty="0"/>
              <a:t>schools in MI, CO, and CA</a:t>
            </a:r>
          </a:p>
          <a:p>
            <a:pPr eaLnBrk="1" hangingPunct="1">
              <a:spcBef>
                <a:spcPts val="1400"/>
              </a:spcBef>
              <a:buClr>
                <a:srgbClr val="660066"/>
              </a:buClr>
              <a:buFont typeface="Wingdings 2" charset="2"/>
              <a:buChar char=""/>
            </a:pPr>
            <a:r>
              <a:rPr lang="en-US" altLang="en-US" sz="2800" dirty="0">
                <a:solidFill>
                  <a:srgbClr val="000000"/>
                </a:solidFill>
              </a:rPr>
              <a:t>Multi-site randomized cluster design</a:t>
            </a:r>
          </a:p>
          <a:p>
            <a:pPr lvl="1" eaLnBrk="1" hangingPunct="1">
              <a:spcBef>
                <a:spcPts val="1400"/>
              </a:spcBef>
              <a:buClr>
                <a:srgbClr val="660066"/>
              </a:buClr>
              <a:buFont typeface="Wingdings 2" charset="2"/>
              <a:buChar char=""/>
            </a:pPr>
            <a:r>
              <a:rPr lang="en-US" altLang="en-US" sz="2200" dirty="0">
                <a:solidFill>
                  <a:srgbClr val="000000"/>
                </a:solidFill>
              </a:rPr>
              <a:t>Minimum 30 </a:t>
            </a:r>
            <a:r>
              <a:rPr lang="en-US" altLang="en-US" sz="2200" dirty="0" smtClean="0">
                <a:solidFill>
                  <a:srgbClr val="000000"/>
                </a:solidFill>
              </a:rPr>
              <a:t>teachers</a:t>
            </a:r>
          </a:p>
          <a:p>
            <a:pPr lvl="1" eaLnBrk="1" hangingPunct="1">
              <a:spcBef>
                <a:spcPts val="1400"/>
              </a:spcBef>
              <a:buClr>
                <a:srgbClr val="660066"/>
              </a:buClr>
              <a:buFont typeface="Wingdings 2" charset="2"/>
              <a:buChar char=""/>
            </a:pPr>
            <a:r>
              <a:rPr lang="en-US" altLang="en-US" sz="2200" dirty="0" smtClean="0">
                <a:solidFill>
                  <a:srgbClr val="000000"/>
                </a:solidFill>
              </a:rPr>
              <a:t>Half </a:t>
            </a:r>
            <a:r>
              <a:rPr lang="en-US" altLang="en-US" sz="2200" dirty="0">
                <a:solidFill>
                  <a:srgbClr val="000000"/>
                </a:solidFill>
              </a:rPr>
              <a:t>of each teacher’s classes receive treatment, half control</a:t>
            </a:r>
          </a:p>
        </p:txBody>
      </p:sp>
      <p:sp>
        <p:nvSpPr>
          <p:cNvPr id="7"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DRK-12 Efficacy Study</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56326" name="Picture 9"/>
          <p:cNvSpPr>
            <a:spLocks noChangeAspect="1"/>
          </p:cNvSpPr>
          <p:nvPr/>
        </p:nvSpPr>
        <p:spPr bwMode="auto">
          <a:xfrm>
            <a:off x="3821113" y="2286000"/>
            <a:ext cx="532288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spTree>
    <p:extLst>
      <p:ext uri="{BB962C8B-B14F-4D97-AF65-F5344CB8AC3E}">
        <p14:creationId xmlns:p14="http://schemas.microsoft.com/office/powerpoint/2010/main" val="16394048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2" y="1069901"/>
            <a:ext cx="9144000" cy="5143500"/>
          </a:xfrm>
          <a:prstGeom prst="rect">
            <a:avLst/>
          </a:prstGeom>
        </p:spPr>
      </p:pic>
      <p:sp>
        <p:nvSpPr>
          <p:cNvPr id="5" name="Title 1"/>
          <p:cNvSpPr>
            <a:spLocks noGrp="1"/>
          </p:cNvSpPr>
          <p:nvPr>
            <p:ph type="title"/>
          </p:nvPr>
        </p:nvSpPr>
        <p:spPr/>
        <p:txBody>
          <a:bodyPr>
            <a:normAutofit/>
          </a:bodyPr>
          <a:lstStyle/>
          <a:p>
            <a:pPr algn="l"/>
            <a:r>
              <a:rPr lang="en-US" sz="3200" b="1" dirty="0" smtClean="0">
                <a:solidFill>
                  <a:srgbClr val="003D71"/>
                </a:solidFill>
                <a:latin typeface="Arial" panose="020B0604020202020204" pitchFamily="34" charset="0"/>
                <a:ea typeface="Arial"/>
                <a:cs typeface="Arial" panose="020B0604020202020204" pitchFamily="34" charset="0"/>
              </a:rPr>
              <a:t>Timeline</a:t>
            </a:r>
            <a:endParaRPr lang="en-US" sz="3200" b="1" dirty="0">
              <a:solidFill>
                <a:srgbClr val="003D71"/>
              </a:solidFill>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15505755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875"/>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18552"/>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Making your own Data Nugget</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9939" name="Picture 5" descr="Screen Shot 2014-03-03 at 11.39.58 AM.png"/>
          <p:cNvPicPr>
            <a:picLocks noChangeAspect="1"/>
          </p:cNvPicPr>
          <p:nvPr/>
        </p:nvPicPr>
        <p:blipFill>
          <a:blip r:embed="rId2">
            <a:extLst>
              <a:ext uri="{28A0092B-C50C-407E-A947-70E740481C1C}">
                <a14:useLocalDpi xmlns:a14="http://schemas.microsoft.com/office/drawing/2010/main" val="0"/>
              </a:ext>
            </a:extLst>
          </a:blip>
          <a:srcRect b="6409"/>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5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Why make a Data Nugget?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Increase your </a:t>
            </a:r>
            <a:r>
              <a:rPr lang="en-US" sz="2800" b="1" dirty="0">
                <a:solidFill>
                  <a:srgbClr val="000000"/>
                </a:solidFill>
                <a:latin typeface="Arial"/>
                <a:ea typeface="+mn-ea"/>
                <a:cs typeface="Arial"/>
              </a:rPr>
              <a:t>broader impacts</a:t>
            </a:r>
          </a:p>
          <a:p>
            <a:pPr marL="914400" lvl="1" indent="-457200" fontAlgn="auto">
              <a:lnSpc>
                <a:spcPct val="90000"/>
              </a:lnSpc>
              <a:spcBef>
                <a:spcPts val="1500"/>
              </a:spcBef>
              <a:spcAft>
                <a:spcPts val="0"/>
              </a:spcAft>
              <a:buClr>
                <a:schemeClr val="accent1"/>
              </a:buClr>
              <a:buFont typeface="Courier New"/>
              <a:buChar char="o"/>
              <a:defRPr/>
            </a:pPr>
            <a:r>
              <a:rPr lang="en-US" sz="2500" dirty="0" smtClean="0">
                <a:latin typeface="Arial"/>
                <a:ea typeface="+mn-ea"/>
                <a:cs typeface="Arial"/>
              </a:rPr>
              <a:t>Meet requirements of publicly-funded research</a:t>
            </a:r>
            <a:endParaRPr lang="en-US" sz="2500" dirty="0">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Improve </a:t>
            </a:r>
            <a:r>
              <a:rPr lang="en-US" sz="2800" dirty="0">
                <a:solidFill>
                  <a:srgbClr val="000000"/>
                </a:solidFill>
                <a:latin typeface="Arial"/>
                <a:ea typeface="+mn-ea"/>
                <a:cs typeface="Arial"/>
              </a:rPr>
              <a:t>your </a:t>
            </a:r>
            <a:r>
              <a:rPr lang="en-US" sz="2800" b="1" dirty="0">
                <a:solidFill>
                  <a:srgbClr val="000000"/>
                </a:solidFill>
                <a:latin typeface="Arial"/>
                <a:ea typeface="+mn-ea"/>
                <a:cs typeface="Arial"/>
              </a:rPr>
              <a:t>communication skills</a:t>
            </a:r>
          </a:p>
          <a:p>
            <a:pPr marL="914400" lvl="1" indent="-457200" fontAlgn="auto">
              <a:lnSpc>
                <a:spcPct val="90000"/>
              </a:lnSpc>
              <a:spcBef>
                <a:spcPts val="1500"/>
              </a:spcBef>
              <a:spcAft>
                <a:spcPts val="0"/>
              </a:spcAft>
              <a:buClr>
                <a:schemeClr val="accent1"/>
              </a:buClr>
              <a:buFont typeface="Courier New"/>
              <a:buChar char="o"/>
              <a:defRPr/>
            </a:pPr>
            <a:r>
              <a:rPr lang="en-US" sz="2500" dirty="0">
                <a:latin typeface="Arial"/>
                <a:ea typeface="+mn-ea"/>
                <a:cs typeface="Arial"/>
              </a:rPr>
              <a:t>Uncover the core message of your work</a:t>
            </a:r>
          </a:p>
          <a:p>
            <a:pPr marL="914400" lvl="1" indent="-457200" fontAlgn="auto">
              <a:lnSpc>
                <a:spcPct val="90000"/>
              </a:lnSpc>
              <a:spcBef>
                <a:spcPts val="1500"/>
              </a:spcBef>
              <a:spcAft>
                <a:spcPts val="0"/>
              </a:spcAft>
              <a:buClr>
                <a:schemeClr val="accent1"/>
              </a:buClr>
              <a:buFont typeface="Courier New"/>
              <a:buChar char="o"/>
              <a:defRPr/>
            </a:pPr>
            <a:r>
              <a:rPr lang="en-US" sz="2500" dirty="0" smtClean="0">
                <a:latin typeface="Arial"/>
                <a:ea typeface="+mn-ea"/>
                <a:cs typeface="Arial"/>
              </a:rPr>
              <a:t>Explain </a:t>
            </a:r>
            <a:r>
              <a:rPr lang="en-US" sz="2500" dirty="0">
                <a:latin typeface="Arial"/>
                <a:ea typeface="+mn-ea"/>
                <a:cs typeface="Arial"/>
              </a:rPr>
              <a:t>your research to a variety of </a:t>
            </a:r>
            <a:r>
              <a:rPr lang="en-US" sz="2500" dirty="0" smtClean="0">
                <a:latin typeface="Arial"/>
                <a:ea typeface="+mn-ea"/>
                <a:cs typeface="Arial"/>
              </a:rPr>
              <a:t>audiences</a:t>
            </a:r>
          </a:p>
          <a:p>
            <a:pPr marL="914400" lvl="1" indent="-457200" fontAlgn="auto">
              <a:lnSpc>
                <a:spcPct val="90000"/>
              </a:lnSpc>
              <a:spcBef>
                <a:spcPts val="1500"/>
              </a:spcBef>
              <a:spcAft>
                <a:spcPts val="0"/>
              </a:spcAft>
              <a:buClr>
                <a:schemeClr val="accent1"/>
              </a:buClr>
              <a:buFont typeface="Courier New"/>
              <a:buChar char="o"/>
              <a:defRPr/>
            </a:pPr>
            <a:r>
              <a:rPr lang="en-US" sz="2500" dirty="0">
                <a:latin typeface="Arial"/>
                <a:cs typeface="Arial"/>
              </a:rPr>
              <a:t>I</a:t>
            </a:r>
            <a:r>
              <a:rPr lang="en-US" sz="2500" dirty="0" smtClean="0">
                <a:latin typeface="Arial"/>
                <a:cs typeface="Arial"/>
              </a:rPr>
              <a:t>mprove your research skills</a:t>
            </a:r>
            <a:r>
              <a:rPr lang="en-US" sz="2000" dirty="0" smtClean="0">
                <a:latin typeface="Arial"/>
                <a:cs typeface="Arial"/>
              </a:rPr>
              <a:t> (</a:t>
            </a:r>
            <a:r>
              <a:rPr lang="en-US" sz="2000" dirty="0" err="1" smtClean="0">
                <a:latin typeface="Arial"/>
                <a:cs typeface="Arial"/>
              </a:rPr>
              <a:t>Feldon</a:t>
            </a:r>
            <a:r>
              <a:rPr lang="en-US" sz="2000" dirty="0" smtClean="0">
                <a:latin typeface="Arial"/>
                <a:cs typeface="Arial"/>
              </a:rPr>
              <a:t> </a:t>
            </a:r>
            <a:r>
              <a:rPr lang="en-US" sz="2000" dirty="0">
                <a:latin typeface="Arial"/>
                <a:cs typeface="Arial"/>
              </a:rPr>
              <a:t>et al. </a:t>
            </a:r>
            <a:r>
              <a:rPr lang="en-US" sz="2000" dirty="0" smtClean="0">
                <a:latin typeface="Arial"/>
                <a:cs typeface="Arial"/>
              </a:rPr>
              <a:t>2011)</a:t>
            </a:r>
            <a:endParaRPr lang="en-US" sz="2700" dirty="0">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cs typeface="Arial"/>
              </a:rPr>
              <a:t>Use them in your undergraduate classroom</a:t>
            </a:r>
            <a:endParaRPr lang="en-US" sz="2800" dirty="0">
              <a:solidFill>
                <a:srgbClr val="000000"/>
              </a:solidFill>
              <a:latin typeface="Arial"/>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spTree>
    <p:extLst>
      <p:ext uri="{BB962C8B-B14F-4D97-AF65-F5344CB8AC3E}">
        <p14:creationId xmlns:p14="http://schemas.microsoft.com/office/powerpoint/2010/main" val="3878352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explain it simpl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7880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Steps for Making a DN</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5"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Think about your own data and scientific questions</a:t>
            </a:r>
            <a:endParaRPr lang="en-US" sz="2800" dirty="0">
              <a:solidFill>
                <a:srgbClr val="000000"/>
              </a:solidFill>
              <a:latin typeface="Arial"/>
              <a:ea typeface="+mn-ea"/>
              <a:cs typeface="Arial"/>
            </a:endParaRPr>
          </a:p>
          <a:p>
            <a:pPr marL="914400" lvl="1" indent="-457200" fontAlgn="auto">
              <a:lnSpc>
                <a:spcPct val="90000"/>
              </a:lnSpc>
              <a:spcBef>
                <a:spcPts val="1500"/>
              </a:spcBef>
              <a:spcAft>
                <a:spcPts val="0"/>
              </a:spcAft>
              <a:buClr>
                <a:schemeClr val="accent1"/>
              </a:buClr>
              <a:buFont typeface="Courier New"/>
              <a:buChar char="o"/>
              <a:defRPr/>
            </a:pPr>
            <a:r>
              <a:rPr lang="en-US" sz="2500" dirty="0" smtClean="0">
                <a:latin typeface="Arial"/>
                <a:ea typeface="+mn-ea"/>
                <a:cs typeface="Arial"/>
              </a:rPr>
              <a:t>Published research or work-in-progress</a:t>
            </a:r>
          </a:p>
          <a:p>
            <a:pPr marL="914400" lvl="1" indent="-457200" fontAlgn="auto">
              <a:lnSpc>
                <a:spcPct val="90000"/>
              </a:lnSpc>
              <a:spcBef>
                <a:spcPts val="1500"/>
              </a:spcBef>
              <a:spcAft>
                <a:spcPts val="0"/>
              </a:spcAft>
              <a:buClr>
                <a:schemeClr val="accent1"/>
              </a:buClr>
              <a:buFont typeface="Courier New"/>
              <a:buChar char="o"/>
              <a:defRPr/>
            </a:pPr>
            <a:r>
              <a:rPr lang="en-US" sz="2500" dirty="0" smtClean="0">
                <a:latin typeface="Arial"/>
                <a:ea typeface="+mn-ea"/>
                <a:cs typeface="Arial"/>
              </a:rPr>
              <a:t>Could have multiple parts</a:t>
            </a:r>
          </a:p>
          <a:p>
            <a:pPr marL="342900" indent="-342900" fontAlgn="auto">
              <a:spcBef>
                <a:spcPts val="2000"/>
              </a:spcBef>
              <a:spcAft>
                <a:spcPts val="0"/>
              </a:spcAft>
              <a:buClr>
                <a:srgbClr val="660066"/>
              </a:buClr>
              <a:buFont typeface="Wingdings 2" pitchFamily="18" charset="2"/>
              <a:buChar char=""/>
              <a:defRPr/>
            </a:pPr>
            <a:r>
              <a:rPr lang="en-US" sz="2800" dirty="0" smtClean="0">
                <a:latin typeface="Arial"/>
                <a:ea typeface="+mn-ea"/>
                <a:cs typeface="Arial"/>
              </a:rPr>
              <a:t>Identify a dataset (or subset/summary of the data)</a:t>
            </a:r>
            <a:endParaRPr lang="en-US" sz="2700" dirty="0">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pic>
        <p:nvPicPr>
          <p:cNvPr id="3" name="Picture 2"/>
          <p:cNvPicPr>
            <a:picLocks noChangeAspect="1"/>
          </p:cNvPicPr>
          <p:nvPr/>
        </p:nvPicPr>
        <p:blipFill>
          <a:blip r:embed="rId3"/>
          <a:stretch>
            <a:fillRect/>
          </a:stretch>
        </p:blipFill>
        <p:spPr>
          <a:xfrm>
            <a:off x="1847684" y="4626959"/>
            <a:ext cx="4290945" cy="2002441"/>
          </a:xfrm>
          <a:prstGeom prst="rect">
            <a:avLst/>
          </a:prstGeom>
        </p:spPr>
      </p:pic>
    </p:spTree>
    <p:extLst>
      <p:ext uri="{BB962C8B-B14F-4D97-AF65-F5344CB8AC3E}">
        <p14:creationId xmlns:p14="http://schemas.microsoft.com/office/powerpoint/2010/main" val="3947894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Seminar Objectives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52400" y="2209800"/>
            <a:ext cx="8991600"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 Introduce you to a broader impacts resource </a:t>
            </a:r>
            <a:endParaRPr lang="en-US" sz="2800" b="1" dirty="0">
              <a:solidFill>
                <a:srgbClr val="000000"/>
              </a:solidFill>
              <a:latin typeface="Arial"/>
              <a:ea typeface="+mn-ea"/>
              <a:cs typeface="Arial"/>
            </a:endParaRPr>
          </a:p>
          <a:p>
            <a:pPr marL="914400" lvl="1" indent="-457200" fontAlgn="auto">
              <a:lnSpc>
                <a:spcPct val="90000"/>
              </a:lnSpc>
              <a:spcBef>
                <a:spcPts val="2000"/>
              </a:spcBef>
              <a:spcAft>
                <a:spcPts val="0"/>
              </a:spcAft>
              <a:buClr>
                <a:schemeClr val="accent1"/>
              </a:buClr>
              <a:buFont typeface="Courier New"/>
              <a:buChar char="o"/>
              <a:defRPr/>
            </a:pPr>
            <a:r>
              <a:rPr lang="en-US" sz="2700" dirty="0" smtClean="0">
                <a:latin typeface="Arial"/>
                <a:ea typeface="+mn-ea"/>
                <a:cs typeface="Arial"/>
              </a:rPr>
              <a:t>Increase your outreach</a:t>
            </a:r>
          </a:p>
          <a:p>
            <a:pPr marL="914400" lvl="1" indent="-457200" fontAlgn="auto">
              <a:lnSpc>
                <a:spcPct val="90000"/>
              </a:lnSpc>
              <a:spcBef>
                <a:spcPts val="2000"/>
              </a:spcBef>
              <a:spcAft>
                <a:spcPts val="0"/>
              </a:spcAft>
              <a:buClr>
                <a:schemeClr val="accent1"/>
              </a:buClr>
              <a:buFont typeface="Courier New"/>
              <a:buChar char="o"/>
              <a:defRPr/>
            </a:pPr>
            <a:r>
              <a:rPr lang="en-US" sz="2700" dirty="0" smtClean="0">
                <a:latin typeface="Arial"/>
                <a:ea typeface="+mn-ea"/>
                <a:cs typeface="Arial"/>
              </a:rPr>
              <a:t>Bring your research into K-16 classrooms</a:t>
            </a:r>
            <a:endParaRPr lang="en-US" sz="2700" dirty="0">
              <a:latin typeface="Arial"/>
              <a:ea typeface="+mn-ea"/>
              <a:cs typeface="Arial"/>
            </a:endParaRPr>
          </a:p>
          <a:p>
            <a:pPr marL="914400" lvl="1" indent="-457200" fontAlgn="auto">
              <a:lnSpc>
                <a:spcPct val="90000"/>
              </a:lnSpc>
              <a:spcBef>
                <a:spcPts val="2000"/>
              </a:spcBef>
              <a:spcAft>
                <a:spcPts val="0"/>
              </a:spcAft>
              <a:buClr>
                <a:schemeClr val="accent1"/>
              </a:buClr>
              <a:buFont typeface="Courier New"/>
              <a:buChar char="o"/>
              <a:defRPr/>
            </a:pPr>
            <a:r>
              <a:rPr lang="en-US" sz="2700" dirty="0" smtClean="0">
                <a:latin typeface="Arial"/>
                <a:ea typeface="+mn-ea"/>
                <a:cs typeface="Arial"/>
              </a:rPr>
              <a:t>Improve communication of your research</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 </a:t>
            </a:r>
            <a:r>
              <a:rPr lang="en-US" sz="2800" dirty="0">
                <a:solidFill>
                  <a:srgbClr val="000000"/>
                </a:solidFill>
                <a:latin typeface="Arial"/>
                <a:cs typeface="Arial"/>
              </a:rPr>
              <a:t>Help expand our program to include research from other disciplines</a:t>
            </a:r>
            <a:endParaRPr lang="en-US" sz="2800" b="1" dirty="0">
              <a:solidFill>
                <a:srgbClr val="000000"/>
              </a:solidFill>
              <a:latin typeface="Arial"/>
              <a:cs typeface="Arial"/>
            </a:endParaRPr>
          </a:p>
          <a:p>
            <a:pPr marL="914400" lvl="1" indent="-457200" fontAlgn="auto">
              <a:lnSpc>
                <a:spcPct val="90000"/>
              </a:lnSpc>
              <a:spcBef>
                <a:spcPts val="2000"/>
              </a:spcBef>
              <a:spcAft>
                <a:spcPts val="0"/>
              </a:spcAft>
              <a:buClr>
                <a:schemeClr val="accent1"/>
              </a:buClr>
              <a:buFont typeface="Courier New"/>
              <a:buChar char="o"/>
              <a:defRPr/>
            </a:pPr>
            <a:r>
              <a:rPr lang="en-US" sz="2700" dirty="0" smtClean="0">
                <a:latin typeface="Arial"/>
                <a:ea typeface="+mn-ea"/>
                <a:cs typeface="Arial"/>
              </a:rPr>
              <a:t>We want to provide resources for teachers that reach outside of biology, connect to other fields</a:t>
            </a: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spTree>
    <p:extLst>
      <p:ext uri="{BB962C8B-B14F-4D97-AF65-F5344CB8AC3E}">
        <p14:creationId xmlns:p14="http://schemas.microsoft.com/office/powerpoint/2010/main" val="37070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Screen Shot 2014-08-19 at 8.15.0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4" descr="Screen Shot 2014-03-03 at 11.52.07 AM.png"/>
          <p:cNvPicPr>
            <a:picLocks noChangeAspect="1"/>
          </p:cNvPicPr>
          <p:nvPr/>
        </p:nvPicPr>
        <p:blipFill>
          <a:blip r:embed="rId3">
            <a:extLst>
              <a:ext uri="{28A0092B-C50C-407E-A947-70E740481C1C}">
                <a14:useLocalDpi xmlns:a14="http://schemas.microsoft.com/office/drawing/2010/main" val="0"/>
              </a:ext>
            </a:extLst>
          </a:blip>
          <a:srcRect l="371" b="67043"/>
          <a:stretch>
            <a:fillRect/>
          </a:stretch>
        </p:blipFill>
        <p:spPr bwMode="auto">
          <a:xfrm>
            <a:off x="0" y="5856288"/>
            <a:ext cx="91440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0111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Steps for Making a DN</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ea typeface="+mn-ea"/>
                <a:cs typeface="Arial"/>
              </a:rPr>
              <a:t>Think about your own data and scientific questions</a:t>
            </a:r>
            <a:endParaRPr lang="en-US" sz="2800" dirty="0">
              <a:solidFill>
                <a:schemeClr val="bg1">
                  <a:lumMod val="50000"/>
                </a:schemeClr>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ea typeface="+mn-ea"/>
                <a:cs typeface="Arial"/>
              </a:rPr>
              <a:t>Identify a dataset (or subset of the data) to use</a:t>
            </a:r>
          </a:p>
          <a:p>
            <a:pPr marL="342900" indent="-342900" fontAlgn="auto">
              <a:spcBef>
                <a:spcPts val="2000"/>
              </a:spcBef>
              <a:spcAft>
                <a:spcPts val="0"/>
              </a:spcAft>
              <a:buClr>
                <a:srgbClr val="660066"/>
              </a:buClr>
              <a:buFont typeface="Wingdings 2" pitchFamily="18" charset="2"/>
              <a:buChar char=""/>
              <a:defRPr/>
            </a:pPr>
            <a:r>
              <a:rPr lang="en-US" sz="2800" dirty="0" smtClean="0">
                <a:latin typeface="Arial"/>
                <a:ea typeface="+mn-ea"/>
                <a:cs typeface="Arial"/>
              </a:rPr>
              <a:t>Consider what background information is needed to understand the data and answer the question</a:t>
            </a:r>
          </a:p>
          <a:p>
            <a:pPr marL="342900" indent="-342900" fontAlgn="auto">
              <a:spcBef>
                <a:spcPts val="2000"/>
              </a:spcBef>
              <a:spcAft>
                <a:spcPts val="0"/>
              </a:spcAft>
              <a:buClr>
                <a:srgbClr val="660066"/>
              </a:buClr>
              <a:buFont typeface="Wingdings 2" pitchFamily="18" charset="2"/>
              <a:buChar char=""/>
              <a:defRPr/>
            </a:pPr>
            <a:r>
              <a:rPr lang="en-US" sz="2800" dirty="0" smtClean="0">
                <a:latin typeface="Arial"/>
                <a:ea typeface="+mn-ea"/>
                <a:cs typeface="Arial"/>
              </a:rPr>
              <a:t>Provide additional details for the instructor to use</a:t>
            </a:r>
          </a:p>
          <a:p>
            <a:pPr marL="342900" indent="-342900" fontAlgn="auto">
              <a:spcBef>
                <a:spcPts val="2000"/>
              </a:spcBef>
              <a:spcAft>
                <a:spcPts val="0"/>
              </a:spcAft>
              <a:buClr>
                <a:srgbClr val="660066"/>
              </a:buClr>
              <a:buFont typeface="Wingdings 2" pitchFamily="18" charset="2"/>
              <a:buChar char=""/>
              <a:defRPr/>
            </a:pPr>
            <a:r>
              <a:rPr lang="en-US" sz="2800" dirty="0" smtClean="0">
                <a:latin typeface="Arial"/>
                <a:ea typeface="+mn-ea"/>
                <a:cs typeface="Arial"/>
              </a:rPr>
              <a:t>Send a rough draft to the Data Nuggets team to get feedback </a:t>
            </a:r>
            <a:r>
              <a:rPr lang="en-US" sz="2500" dirty="0" smtClean="0">
                <a:latin typeface="Arial"/>
                <a:ea typeface="+mn-ea"/>
                <a:cs typeface="Arial"/>
              </a:rPr>
              <a:t>(email information on website)</a:t>
            </a:r>
            <a:endParaRPr lang="en-US" sz="2500" dirty="0">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spTree>
    <p:extLst>
      <p:ext uri="{BB962C8B-B14F-4D97-AF65-F5344CB8AC3E}">
        <p14:creationId xmlns:p14="http://schemas.microsoft.com/office/powerpoint/2010/main" val="4000568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7"/>
          <p:cNvSpPr txBox="1">
            <a:spLocks noChangeArrowheads="1"/>
          </p:cNvSpPr>
          <p:nvPr/>
        </p:nvSpPr>
        <p:spPr bwMode="auto">
          <a:xfrm>
            <a:off x="6480175" y="4400535"/>
            <a:ext cx="1836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Teacher + Scientist Reviewers</a:t>
            </a:r>
          </a:p>
        </p:txBody>
      </p:sp>
      <p:sp>
        <p:nvSpPr>
          <p:cNvPr id="18" name="Rectangle 17"/>
          <p:cNvSpPr/>
          <p:nvPr/>
        </p:nvSpPr>
        <p:spPr>
          <a:xfrm>
            <a:off x="6408738" y="4300523"/>
            <a:ext cx="1925637" cy="1243012"/>
          </a:xfrm>
          <a:prstGeom prst="rect">
            <a:avLst/>
          </a:prstGeom>
          <a:solidFill>
            <a:srgbClr val="660066">
              <a:alpha val="8000"/>
            </a:srgbClr>
          </a:solidFill>
          <a:ln w="3810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15" name="TextBox 3"/>
          <p:cNvSpPr txBox="1">
            <a:spLocks noChangeArrowheads="1"/>
          </p:cNvSpPr>
          <p:nvPr/>
        </p:nvSpPr>
        <p:spPr bwMode="auto">
          <a:xfrm>
            <a:off x="3690938" y="1396985"/>
            <a:ext cx="1795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Research Scientist</a:t>
            </a:r>
          </a:p>
        </p:txBody>
      </p:sp>
      <p:sp>
        <p:nvSpPr>
          <p:cNvPr id="13316" name="TextBox 4"/>
          <p:cNvSpPr txBox="1">
            <a:spLocks noChangeArrowheads="1"/>
          </p:cNvSpPr>
          <p:nvPr/>
        </p:nvSpPr>
        <p:spPr bwMode="auto">
          <a:xfrm>
            <a:off x="3690938" y="3181335"/>
            <a:ext cx="1795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Data Nugget</a:t>
            </a:r>
          </a:p>
          <a:p>
            <a:pPr algn="ctr" eaLnBrk="1" hangingPunct="1"/>
            <a:r>
              <a:rPr lang="en-US" sz="2000" b="1">
                <a:latin typeface="Arial" charset="0"/>
                <a:cs typeface="Arial" charset="0"/>
              </a:rPr>
              <a:t>Team</a:t>
            </a:r>
          </a:p>
        </p:txBody>
      </p:sp>
      <p:sp>
        <p:nvSpPr>
          <p:cNvPr id="13317" name="TextBox 5"/>
          <p:cNvSpPr txBox="1">
            <a:spLocks noChangeArrowheads="1"/>
          </p:cNvSpPr>
          <p:nvPr/>
        </p:nvSpPr>
        <p:spPr bwMode="auto">
          <a:xfrm>
            <a:off x="939800" y="4400535"/>
            <a:ext cx="1836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MSU + BSCS Working Groups</a:t>
            </a:r>
          </a:p>
        </p:txBody>
      </p:sp>
      <p:sp>
        <p:nvSpPr>
          <p:cNvPr id="13318" name="TextBox 6"/>
          <p:cNvSpPr txBox="1">
            <a:spLocks noChangeArrowheads="1"/>
          </p:cNvSpPr>
          <p:nvPr/>
        </p:nvSpPr>
        <p:spPr bwMode="auto">
          <a:xfrm>
            <a:off x="3690938" y="5289535"/>
            <a:ext cx="1835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Classroom Pilot</a:t>
            </a:r>
          </a:p>
        </p:txBody>
      </p:sp>
      <p:sp>
        <p:nvSpPr>
          <p:cNvPr id="9" name="Oval 8"/>
          <p:cNvSpPr/>
          <p:nvPr/>
        </p:nvSpPr>
        <p:spPr>
          <a:xfrm>
            <a:off x="3581400" y="2938448"/>
            <a:ext cx="1963738" cy="1125537"/>
          </a:xfrm>
          <a:prstGeom prst="ellipse">
            <a:avLst/>
          </a:prstGeom>
          <a:solidFill>
            <a:srgbClr val="008000">
              <a:alpha val="8000"/>
            </a:srgbClr>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Arrow Connector 10"/>
          <p:cNvCxnSpPr>
            <a:stCxn id="14" idx="2"/>
            <a:endCxn id="9" idx="0"/>
          </p:cNvCxnSpPr>
          <p:nvPr/>
        </p:nvCxnSpPr>
        <p:spPr>
          <a:xfrm>
            <a:off x="4562475" y="2195498"/>
            <a:ext cx="0" cy="74295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598863" y="1323960"/>
            <a:ext cx="1927225" cy="871538"/>
          </a:xfrm>
          <a:prstGeom prst="rect">
            <a:avLst/>
          </a:prstGeom>
          <a:solidFill>
            <a:srgbClr val="3366FF">
              <a:alpha val="8000"/>
            </a:srgbClr>
          </a:solid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608388" y="5216510"/>
            <a:ext cx="1927225" cy="871538"/>
          </a:xfrm>
          <a:prstGeom prst="rect">
            <a:avLst/>
          </a:prstGeom>
          <a:solidFill>
            <a:srgbClr val="660066">
              <a:alpha val="8000"/>
            </a:srgbClr>
          </a:solidFill>
          <a:ln w="3810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6" name="Straight Arrow Connector 15"/>
          <p:cNvCxnSpPr>
            <a:stCxn id="9" idx="4"/>
          </p:cNvCxnSpPr>
          <p:nvPr/>
        </p:nvCxnSpPr>
        <p:spPr>
          <a:xfrm>
            <a:off x="4562475" y="4063985"/>
            <a:ext cx="9525" cy="1152525"/>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903288" y="4300523"/>
            <a:ext cx="1927225" cy="1243012"/>
          </a:xfrm>
          <a:prstGeom prst="rect">
            <a:avLst/>
          </a:prstGeom>
          <a:solidFill>
            <a:srgbClr val="008000">
              <a:alpha val="8000"/>
            </a:srgbClr>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9" name="Straight Arrow Connector 18"/>
          <p:cNvCxnSpPr>
            <a:stCxn id="9" idx="2"/>
          </p:cNvCxnSpPr>
          <p:nvPr/>
        </p:nvCxnSpPr>
        <p:spPr>
          <a:xfrm flipH="1">
            <a:off x="2776538" y="3502010"/>
            <a:ext cx="804862" cy="798513"/>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9" idx="6"/>
          </p:cNvCxnSpPr>
          <p:nvPr/>
        </p:nvCxnSpPr>
        <p:spPr>
          <a:xfrm flipH="1" flipV="1">
            <a:off x="5545138" y="3502010"/>
            <a:ext cx="863600" cy="798513"/>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5" idx="3"/>
            <a:endCxn id="18" idx="1"/>
          </p:cNvCxnSpPr>
          <p:nvPr/>
        </p:nvCxnSpPr>
        <p:spPr>
          <a:xfrm flipV="1">
            <a:off x="5535613" y="4921235"/>
            <a:ext cx="873125" cy="73025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7" idx="3"/>
          </p:cNvCxnSpPr>
          <p:nvPr/>
        </p:nvCxnSpPr>
        <p:spPr>
          <a:xfrm>
            <a:off x="2830513" y="4921235"/>
            <a:ext cx="777875" cy="73025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itle 1"/>
          <p:cNvSpPr txBox="1">
            <a:spLocks/>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3D71"/>
                </a:solidFill>
                <a:latin typeface="Arial"/>
                <a:ea typeface="Arial"/>
                <a:cs typeface="Arial"/>
              </a:rPr>
              <a:t>Data Nugget Iterative Development Process</a:t>
            </a:r>
          </a:p>
        </p:txBody>
      </p:sp>
      <p:sp>
        <p:nvSpPr>
          <p:cNvPr id="23" name="TextBox 22"/>
          <p:cNvSpPr txBox="1"/>
          <p:nvPr/>
        </p:nvSpPr>
        <p:spPr>
          <a:xfrm>
            <a:off x="391436" y="6139041"/>
            <a:ext cx="8263801" cy="630942"/>
          </a:xfrm>
          <a:prstGeom prst="rect">
            <a:avLst/>
          </a:prstGeom>
          <a:noFill/>
        </p:spPr>
        <p:txBody>
          <a:bodyPr wrap="none" rtlCol="0">
            <a:spAutoFit/>
          </a:bodyPr>
          <a:lstStyle/>
          <a:p>
            <a:r>
              <a:rPr lang="en-US" sz="3500" dirty="0" smtClean="0">
                <a:latin typeface="Arial"/>
                <a:cs typeface="Arial"/>
              </a:rPr>
              <a:t>Turn around time for posting is ~1 month</a:t>
            </a:r>
            <a:endParaRPr lang="en-US" sz="3500" dirty="0">
              <a:latin typeface="Arial"/>
              <a:cs typeface="Arial"/>
            </a:endParaRPr>
          </a:p>
        </p:txBody>
      </p:sp>
    </p:spTree>
    <p:extLst>
      <p:ext uri="{BB962C8B-B14F-4D97-AF65-F5344CB8AC3E}">
        <p14:creationId xmlns:p14="http://schemas.microsoft.com/office/powerpoint/2010/main" val="2829387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Steps for Making a DN</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ea typeface="+mn-ea"/>
                <a:cs typeface="Arial"/>
              </a:rPr>
              <a:t>Think about your own data and scientific questions</a:t>
            </a:r>
            <a:endParaRPr lang="en-US" sz="2800" dirty="0">
              <a:solidFill>
                <a:schemeClr val="bg1">
                  <a:lumMod val="50000"/>
                </a:schemeClr>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ea typeface="+mn-ea"/>
                <a:cs typeface="Arial"/>
              </a:rPr>
              <a:t>Identify a dataset (or subset of the data) to use</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7F7F7F"/>
                </a:solidFill>
                <a:latin typeface="Arial"/>
                <a:ea typeface="+mn-ea"/>
                <a:cs typeface="Arial"/>
              </a:rPr>
              <a:t>Consider what background information is needed to understand the data and answer the question</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7F7F7F"/>
                </a:solidFill>
                <a:latin typeface="Arial"/>
                <a:ea typeface="+mn-ea"/>
                <a:cs typeface="Arial"/>
              </a:rPr>
              <a:t>Provide additional details for the instructor to use</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7F7F7F"/>
                </a:solidFill>
                <a:latin typeface="Arial"/>
                <a:ea typeface="+mn-ea"/>
                <a:cs typeface="Arial"/>
              </a:rPr>
              <a:t>Send a rough draft to the Data Nuggets team to get feedback </a:t>
            </a:r>
            <a:r>
              <a:rPr lang="en-US" sz="2500" dirty="0" smtClean="0">
                <a:solidFill>
                  <a:srgbClr val="7F7F7F"/>
                </a:solidFill>
                <a:latin typeface="Arial"/>
                <a:ea typeface="+mn-ea"/>
                <a:cs typeface="Arial"/>
              </a:rPr>
              <a:t>(email information on website)</a:t>
            </a:r>
          </a:p>
          <a:p>
            <a:pPr fontAlgn="auto">
              <a:spcBef>
                <a:spcPts val="2000"/>
              </a:spcBef>
              <a:spcAft>
                <a:spcPts val="0"/>
              </a:spcAft>
              <a:buClr>
                <a:srgbClr val="660066"/>
              </a:buClr>
              <a:defRPr/>
            </a:pPr>
            <a:endParaRPr lang="en-US" sz="2500" dirty="0">
              <a:solidFill>
                <a:srgbClr val="7F7F7F"/>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spTree>
    <p:extLst>
      <p:ext uri="{BB962C8B-B14F-4D97-AF65-F5344CB8AC3E}">
        <p14:creationId xmlns:p14="http://schemas.microsoft.com/office/powerpoint/2010/main" val="5980480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Data Nugget Template</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 name="Picture 2" descr="Screenshot 2016-10-19 10.58.31.png"/>
          <p:cNvPicPr>
            <a:picLocks noChangeAspect="1"/>
          </p:cNvPicPr>
          <p:nvPr/>
        </p:nvPicPr>
        <p:blipFill rotWithShape="1">
          <a:blip r:embed="rId3">
            <a:extLst>
              <a:ext uri="{28A0092B-C50C-407E-A947-70E740481C1C}">
                <a14:useLocalDpi xmlns:a14="http://schemas.microsoft.com/office/drawing/2010/main" val="0"/>
              </a:ext>
            </a:extLst>
          </a:blip>
          <a:srcRect l="4630" t="14667" r="3737" b="4862"/>
          <a:stretch/>
        </p:blipFill>
        <p:spPr>
          <a:xfrm>
            <a:off x="405714" y="2100279"/>
            <a:ext cx="8378876" cy="4598952"/>
          </a:xfrm>
          <a:prstGeom prst="rect">
            <a:avLst/>
          </a:prstGeom>
        </p:spPr>
      </p:pic>
      <p:sp>
        <p:nvSpPr>
          <p:cNvPr id="4" name="Donut 3"/>
          <p:cNvSpPr/>
          <p:nvPr/>
        </p:nvSpPr>
        <p:spPr>
          <a:xfrm>
            <a:off x="5821113" y="3122485"/>
            <a:ext cx="2346085" cy="776211"/>
          </a:xfrm>
          <a:prstGeom prst="donu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662901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Data Nugget Template</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Screenshot</a:t>
            </a:r>
          </a:p>
          <a:p>
            <a:pPr marL="342900" indent="-342900" fontAlgn="auto">
              <a:spcBef>
                <a:spcPts val="2000"/>
              </a:spcBef>
              <a:spcAft>
                <a:spcPts val="0"/>
              </a:spcAft>
              <a:buClr>
                <a:srgbClr val="660066"/>
              </a:buClr>
              <a:buFont typeface="Wingdings 2" pitchFamily="18" charset="2"/>
              <a:buChar char=""/>
              <a:defRPr/>
            </a:pPr>
            <a:endParaRPr lang="en-US" sz="2500" dirty="0" smtClean="0">
              <a:latin typeface="Arial"/>
              <a:ea typeface="+mn-ea"/>
              <a:cs typeface="Arial"/>
            </a:endParaRPr>
          </a:p>
          <a:p>
            <a:pPr marL="914400" lvl="1" indent="-457200" fontAlgn="auto">
              <a:lnSpc>
                <a:spcPct val="90000"/>
              </a:lnSpc>
              <a:spcBef>
                <a:spcPts val="2000"/>
              </a:spcBef>
              <a:spcAft>
                <a:spcPts val="0"/>
              </a:spcAft>
              <a:buClr>
                <a:schemeClr val="accent1"/>
              </a:buClr>
              <a:buFont typeface="Courier New"/>
              <a:buChar char="o"/>
              <a:defRPr/>
            </a:pPr>
            <a:endParaRPr lang="en-US" sz="2700" dirty="0">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pic>
        <p:nvPicPr>
          <p:cNvPr id="2" name="Picture 1" descr="Screenshot 2016-10-19 10.58.39.png"/>
          <p:cNvPicPr>
            <a:picLocks noChangeAspect="1"/>
          </p:cNvPicPr>
          <p:nvPr/>
        </p:nvPicPr>
        <p:blipFill rotWithShape="1">
          <a:blip r:embed="rId3">
            <a:extLst>
              <a:ext uri="{28A0092B-C50C-407E-A947-70E740481C1C}">
                <a14:useLocalDpi xmlns:a14="http://schemas.microsoft.com/office/drawing/2010/main" val="0"/>
              </a:ext>
            </a:extLst>
          </a:blip>
          <a:srcRect l="1858" t="14905" r="3931"/>
          <a:stretch/>
        </p:blipFill>
        <p:spPr>
          <a:xfrm>
            <a:off x="170040" y="1981200"/>
            <a:ext cx="8614550" cy="4863202"/>
          </a:xfrm>
          <a:prstGeom prst="rect">
            <a:avLst/>
          </a:prstGeom>
        </p:spPr>
      </p:pic>
      <p:sp>
        <p:nvSpPr>
          <p:cNvPr id="9" name="Donut 8"/>
          <p:cNvSpPr/>
          <p:nvPr/>
        </p:nvSpPr>
        <p:spPr>
          <a:xfrm>
            <a:off x="635030" y="5309988"/>
            <a:ext cx="2346085" cy="776211"/>
          </a:xfrm>
          <a:prstGeom prst="donu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09774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Data Nugget Template</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2" name="Picture 1" descr="Data Nugget EXPERIMENTAL Template.pdf"/>
          <p:cNvPicPr>
            <a:picLocks noChangeAspect="1"/>
          </p:cNvPicPr>
          <p:nvPr/>
        </p:nvPicPr>
        <p:blipFill rotWithShape="1">
          <a:blip r:embed="rId3">
            <a:extLst>
              <a:ext uri="{28A0092B-C50C-407E-A947-70E740481C1C}">
                <a14:useLocalDpi xmlns:a14="http://schemas.microsoft.com/office/drawing/2010/main" val="0"/>
              </a:ext>
            </a:extLst>
          </a:blip>
          <a:srcRect t="7466"/>
          <a:stretch/>
        </p:blipFill>
        <p:spPr>
          <a:xfrm>
            <a:off x="299875" y="1981200"/>
            <a:ext cx="4072502" cy="4876800"/>
          </a:xfrm>
          <a:prstGeom prst="rect">
            <a:avLst/>
          </a:prstGeom>
          <a:ln>
            <a:solidFill>
              <a:srgbClr val="000000"/>
            </a:solidFill>
          </a:ln>
        </p:spPr>
      </p:pic>
      <p:pic>
        <p:nvPicPr>
          <p:cNvPr id="3" name="Picture 2" descr="Data Nugget EXPERIMENTAL Template.pdf"/>
          <p:cNvPicPr>
            <a:picLocks noChangeAspect="1"/>
          </p:cNvPicPr>
          <p:nvPr/>
        </p:nvPicPr>
        <p:blipFill rotWithShape="1">
          <a:blip r:embed="rId4">
            <a:extLst>
              <a:ext uri="{28A0092B-C50C-407E-A947-70E740481C1C}">
                <a14:useLocalDpi xmlns:a14="http://schemas.microsoft.com/office/drawing/2010/main" val="0"/>
              </a:ext>
            </a:extLst>
          </a:blip>
          <a:srcRect t="7466"/>
          <a:stretch/>
        </p:blipFill>
        <p:spPr>
          <a:xfrm>
            <a:off x="4559937" y="1981200"/>
            <a:ext cx="4072501" cy="4876799"/>
          </a:xfrm>
          <a:prstGeom prst="rect">
            <a:avLst/>
          </a:prstGeom>
          <a:ln>
            <a:solidFill>
              <a:srgbClr val="000000"/>
            </a:solidFill>
          </a:ln>
        </p:spPr>
      </p:pic>
    </p:spTree>
    <p:extLst>
      <p:ext uri="{BB962C8B-B14F-4D97-AF65-F5344CB8AC3E}">
        <p14:creationId xmlns:p14="http://schemas.microsoft.com/office/powerpoint/2010/main" val="35436297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Data Nugget Template</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cs typeface="Arial"/>
              </a:rPr>
              <a:t>Prompts for each section of the Data Nugget</a:t>
            </a:r>
            <a:endParaRPr lang="en-US" sz="2800" b="1" dirty="0">
              <a:solidFill>
                <a:srgbClr val="000000"/>
              </a:solidFill>
              <a:latin typeface="Arial"/>
              <a:cs typeface="Arial"/>
            </a:endParaRPr>
          </a:p>
          <a:p>
            <a:pPr marL="914400" lvl="1" indent="-457200" fontAlgn="auto">
              <a:lnSpc>
                <a:spcPct val="90000"/>
              </a:lnSpc>
              <a:spcBef>
                <a:spcPts val="1500"/>
              </a:spcBef>
              <a:spcAft>
                <a:spcPts val="0"/>
              </a:spcAft>
              <a:buClr>
                <a:schemeClr val="accent1"/>
              </a:buClr>
              <a:buFont typeface="Courier New"/>
              <a:buChar char="o"/>
              <a:defRPr/>
            </a:pPr>
            <a:r>
              <a:rPr lang="en-US" sz="2500" dirty="0" smtClean="0">
                <a:latin typeface="Arial"/>
                <a:cs typeface="Arial"/>
              </a:rPr>
              <a:t>Background, Question/Hypothesis, Data/Graphing, Data Interpretation (CER), Next Steps</a:t>
            </a:r>
            <a:endParaRPr lang="en-US" sz="2500" dirty="0">
              <a:latin typeface="Arial"/>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cs typeface="Arial"/>
              </a:rPr>
              <a:t>Not shown - additional teacher guide sections that the Data Nuggets team will identify from your draft</a:t>
            </a:r>
          </a:p>
          <a:p>
            <a:pPr marL="800100" lvl="1" indent="-342900" fontAlgn="auto">
              <a:spcBef>
                <a:spcPts val="2000"/>
              </a:spcBef>
              <a:spcAft>
                <a:spcPts val="0"/>
              </a:spcAft>
              <a:buClr>
                <a:srgbClr val="660066"/>
              </a:buClr>
              <a:buFont typeface="Wingdings 2" pitchFamily="18" charset="2"/>
              <a:buChar char=""/>
              <a:defRPr/>
            </a:pPr>
            <a:endParaRPr lang="en-US" sz="2700" dirty="0">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pic>
        <p:nvPicPr>
          <p:cNvPr id="5" name="Picture 4"/>
          <p:cNvPicPr>
            <a:picLocks noChangeAspect="1"/>
          </p:cNvPicPr>
          <p:nvPr/>
        </p:nvPicPr>
        <p:blipFill>
          <a:blip r:embed="rId3"/>
          <a:stretch>
            <a:fillRect/>
          </a:stretch>
        </p:blipFill>
        <p:spPr>
          <a:xfrm>
            <a:off x="969416" y="4981071"/>
            <a:ext cx="7277100" cy="1219200"/>
          </a:xfrm>
          <a:prstGeom prst="rect">
            <a:avLst/>
          </a:prstGeom>
        </p:spPr>
      </p:pic>
    </p:spTree>
    <p:extLst>
      <p:ext uri="{BB962C8B-B14F-4D97-AF65-F5344CB8AC3E}">
        <p14:creationId xmlns:p14="http://schemas.microsoft.com/office/powerpoint/2010/main" val="790063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8092"/>
            <a:ext cx="8229600" cy="5327154"/>
          </a:xfrm>
        </p:spPr>
        <p:txBody>
          <a:bodyPr>
            <a:normAutofit fontScale="92500" lnSpcReduction="20000"/>
          </a:bodyPr>
          <a:lstStyle/>
          <a:p>
            <a:pPr>
              <a:spcBef>
                <a:spcPts val="0"/>
              </a:spcBef>
              <a:spcAft>
                <a:spcPts val="1200"/>
              </a:spcAft>
            </a:pPr>
            <a:r>
              <a:rPr lang="en-US" b="1" dirty="0" smtClean="0">
                <a:solidFill>
                  <a:srgbClr val="3366FF"/>
                </a:solidFill>
                <a:latin typeface="Arial"/>
                <a:cs typeface="Arial"/>
              </a:rPr>
              <a:t>Teacher </a:t>
            </a:r>
            <a:r>
              <a:rPr lang="en-US" b="1" dirty="0">
                <a:solidFill>
                  <a:srgbClr val="3366FF"/>
                </a:solidFill>
                <a:latin typeface="Arial"/>
                <a:cs typeface="Arial"/>
              </a:rPr>
              <a:t>Notes</a:t>
            </a:r>
            <a:r>
              <a:rPr lang="en-US" dirty="0">
                <a:latin typeface="Arial"/>
                <a:cs typeface="Arial"/>
              </a:rPr>
              <a:t>: Provide additional background information for teachers, as well as suggestions for discussion topics</a:t>
            </a:r>
            <a:r>
              <a:rPr lang="en-US" dirty="0" smtClean="0">
                <a:latin typeface="Arial"/>
                <a:cs typeface="Arial"/>
              </a:rPr>
              <a:t>.</a:t>
            </a:r>
          </a:p>
          <a:p>
            <a:pPr>
              <a:spcBef>
                <a:spcPts val="0"/>
              </a:spcBef>
              <a:spcAft>
                <a:spcPts val="1200"/>
              </a:spcAft>
            </a:pPr>
            <a:r>
              <a:rPr lang="en-US" b="1" dirty="0">
                <a:solidFill>
                  <a:srgbClr val="FFFFFF"/>
                </a:solidFill>
                <a:latin typeface="Arial"/>
                <a:cs typeface="Arial"/>
              </a:rPr>
              <a:t>Checks for Understanding</a:t>
            </a:r>
            <a:r>
              <a:rPr lang="en-US" dirty="0">
                <a:solidFill>
                  <a:srgbClr val="FFFFFF"/>
                </a:solidFill>
                <a:latin typeface="Arial"/>
                <a:cs typeface="Arial"/>
              </a:rPr>
              <a:t>: Provide stopping points for teachers to assess student understanding. </a:t>
            </a:r>
          </a:p>
          <a:p>
            <a:pPr>
              <a:spcBef>
                <a:spcPts val="0"/>
              </a:spcBef>
              <a:spcAft>
                <a:spcPts val="1200"/>
              </a:spcAft>
            </a:pPr>
            <a:r>
              <a:rPr lang="en-US" b="1" dirty="0">
                <a:solidFill>
                  <a:srgbClr val="FFFFFF"/>
                </a:solidFill>
                <a:latin typeface="Arial"/>
                <a:cs typeface="Arial"/>
              </a:rPr>
              <a:t>Meta Moments</a:t>
            </a:r>
            <a:r>
              <a:rPr lang="en-US" dirty="0">
                <a:solidFill>
                  <a:srgbClr val="FFFFFF"/>
                </a:solidFill>
                <a:latin typeface="Arial"/>
                <a:cs typeface="Arial"/>
              </a:rPr>
              <a:t>: Provide stopping points</a:t>
            </a:r>
            <a:r>
              <a:rPr lang="en-US" dirty="0">
                <a:solidFill>
                  <a:schemeClr val="bg1"/>
                </a:solidFill>
                <a:latin typeface="Arial"/>
                <a:cs typeface="Arial"/>
              </a:rPr>
              <a:t> for teachers to have a conversation with their students about the process of science itself. Stepping back from the research, students can discuss the decisions they are making as they work though the Data Nugget.</a:t>
            </a:r>
          </a:p>
          <a:p>
            <a:pPr marL="0" indent="0">
              <a:spcBef>
                <a:spcPts val="0"/>
              </a:spcBef>
              <a:spcAft>
                <a:spcPts val="1200"/>
              </a:spcAft>
              <a:buNone/>
            </a:pPr>
            <a:endParaRPr lang="en-US" dirty="0">
              <a:latin typeface="Arial"/>
              <a:cs typeface="Arial"/>
            </a:endParaRPr>
          </a:p>
        </p:txBody>
      </p:sp>
      <p:sp>
        <p:nvSpPr>
          <p:cNvPr id="4" name="Rectangle 3"/>
          <p:cNvSpPr/>
          <p:nvPr/>
        </p:nvSpPr>
        <p:spPr>
          <a:xfrm>
            <a:off x="0" y="157163"/>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3332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Teacher Guide Additions</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7" name="Picture 6"/>
          <p:cNvPicPr>
            <a:picLocks noChangeAspect="1"/>
          </p:cNvPicPr>
          <p:nvPr/>
        </p:nvPicPr>
        <p:blipFill>
          <a:blip r:embed="rId3"/>
          <a:stretch>
            <a:fillRect/>
          </a:stretch>
        </p:blipFill>
        <p:spPr>
          <a:xfrm>
            <a:off x="1785635" y="2658967"/>
            <a:ext cx="5552595" cy="3905715"/>
          </a:xfrm>
          <a:prstGeom prst="rect">
            <a:avLst/>
          </a:prstGeom>
        </p:spPr>
      </p:pic>
    </p:spTree>
    <p:extLst>
      <p:ext uri="{BB962C8B-B14F-4D97-AF65-F5344CB8AC3E}">
        <p14:creationId xmlns:p14="http://schemas.microsoft.com/office/powerpoint/2010/main" val="27260158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8092"/>
            <a:ext cx="8229600" cy="5327154"/>
          </a:xfrm>
        </p:spPr>
        <p:txBody>
          <a:bodyPr>
            <a:normAutofit fontScale="92500" lnSpcReduction="20000"/>
          </a:bodyPr>
          <a:lstStyle/>
          <a:p>
            <a:pPr>
              <a:spcBef>
                <a:spcPts val="0"/>
              </a:spcBef>
              <a:spcAft>
                <a:spcPts val="1200"/>
              </a:spcAft>
            </a:pPr>
            <a:r>
              <a:rPr lang="en-US" b="1" dirty="0" smtClean="0">
                <a:solidFill>
                  <a:srgbClr val="3366FF"/>
                </a:solidFill>
                <a:latin typeface="Arial"/>
                <a:cs typeface="Arial"/>
              </a:rPr>
              <a:t>Teacher </a:t>
            </a:r>
            <a:r>
              <a:rPr lang="en-US" b="1" dirty="0">
                <a:solidFill>
                  <a:srgbClr val="3366FF"/>
                </a:solidFill>
                <a:latin typeface="Arial"/>
                <a:cs typeface="Arial"/>
              </a:rPr>
              <a:t>Notes</a:t>
            </a:r>
            <a:r>
              <a:rPr lang="en-US" dirty="0">
                <a:latin typeface="Arial"/>
                <a:cs typeface="Arial"/>
              </a:rPr>
              <a:t>: Provide additional background information for teachers, as well as suggestions for discussion topics. </a:t>
            </a:r>
            <a:endParaRPr lang="en-US" dirty="0" smtClean="0">
              <a:latin typeface="Arial"/>
              <a:cs typeface="Arial"/>
            </a:endParaRPr>
          </a:p>
          <a:p>
            <a:pPr>
              <a:spcBef>
                <a:spcPts val="0"/>
              </a:spcBef>
              <a:spcAft>
                <a:spcPts val="1200"/>
              </a:spcAft>
            </a:pPr>
            <a:r>
              <a:rPr lang="en-US" b="1" dirty="0" smtClean="0">
                <a:solidFill>
                  <a:srgbClr val="008000"/>
                </a:solidFill>
                <a:latin typeface="Arial"/>
                <a:cs typeface="Arial"/>
              </a:rPr>
              <a:t>Checks </a:t>
            </a:r>
            <a:r>
              <a:rPr lang="en-US" b="1" dirty="0">
                <a:solidFill>
                  <a:srgbClr val="008000"/>
                </a:solidFill>
                <a:latin typeface="Arial"/>
                <a:cs typeface="Arial"/>
              </a:rPr>
              <a:t>for Understanding</a:t>
            </a:r>
            <a:r>
              <a:rPr lang="en-US" dirty="0">
                <a:latin typeface="Arial"/>
                <a:cs typeface="Arial"/>
              </a:rPr>
              <a:t>: Provide stopping points for teachers to assess student understanding. </a:t>
            </a:r>
            <a:endParaRPr lang="en-US" dirty="0" smtClean="0">
              <a:latin typeface="Arial"/>
              <a:cs typeface="Arial"/>
            </a:endParaRPr>
          </a:p>
          <a:p>
            <a:pPr>
              <a:spcBef>
                <a:spcPts val="0"/>
              </a:spcBef>
              <a:spcAft>
                <a:spcPts val="1200"/>
              </a:spcAft>
            </a:pPr>
            <a:r>
              <a:rPr lang="en-US" b="1" dirty="0">
                <a:solidFill>
                  <a:schemeClr val="bg1"/>
                </a:solidFill>
                <a:latin typeface="Arial"/>
                <a:cs typeface="Arial"/>
              </a:rPr>
              <a:t>Meta Moments</a:t>
            </a:r>
            <a:r>
              <a:rPr lang="en-US" dirty="0">
                <a:solidFill>
                  <a:schemeClr val="bg1"/>
                </a:solidFill>
                <a:latin typeface="Arial"/>
                <a:cs typeface="Arial"/>
              </a:rPr>
              <a:t>: Provide stopping points for teachers to have a conversation with their students about the process of science itself. Stepping back from the research, students can discuss the decisions they are making as they work though the Data Nugget</a:t>
            </a:r>
            <a:r>
              <a:rPr lang="en-US" dirty="0" smtClean="0">
                <a:solidFill>
                  <a:schemeClr val="bg1"/>
                </a:solidFill>
                <a:latin typeface="Arial"/>
                <a:cs typeface="Arial"/>
              </a:rPr>
              <a:t>.</a:t>
            </a:r>
          </a:p>
          <a:p>
            <a:pPr marL="0" indent="0">
              <a:spcBef>
                <a:spcPts val="0"/>
              </a:spcBef>
              <a:spcAft>
                <a:spcPts val="1200"/>
              </a:spcAft>
              <a:buNone/>
            </a:pPr>
            <a:endParaRPr lang="en-US" dirty="0" smtClean="0">
              <a:latin typeface="Arial"/>
              <a:cs typeface="Arial"/>
            </a:endParaRPr>
          </a:p>
          <a:p>
            <a:pPr>
              <a:spcBef>
                <a:spcPts val="0"/>
              </a:spcBef>
              <a:spcAft>
                <a:spcPts val="1200"/>
              </a:spcAft>
            </a:pPr>
            <a:endParaRPr lang="en-US" dirty="0" smtClean="0">
              <a:latin typeface="Arial"/>
              <a:cs typeface="Arial"/>
            </a:endParaRPr>
          </a:p>
          <a:p>
            <a:pPr marL="0" indent="0">
              <a:spcBef>
                <a:spcPts val="0"/>
              </a:spcBef>
              <a:spcAft>
                <a:spcPts val="1200"/>
              </a:spcAft>
              <a:buNone/>
            </a:pPr>
            <a:endParaRPr lang="en-US" dirty="0">
              <a:latin typeface="Arial"/>
              <a:cs typeface="Arial"/>
            </a:endParaRPr>
          </a:p>
        </p:txBody>
      </p:sp>
      <p:sp>
        <p:nvSpPr>
          <p:cNvPr id="4" name="Rectangle 3"/>
          <p:cNvSpPr/>
          <p:nvPr/>
        </p:nvSpPr>
        <p:spPr>
          <a:xfrm>
            <a:off x="0" y="157163"/>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3332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Teacher Guide Additions</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7" name="Picture 6"/>
          <p:cNvPicPr>
            <a:picLocks noChangeAspect="1"/>
          </p:cNvPicPr>
          <p:nvPr/>
        </p:nvPicPr>
        <p:blipFill>
          <a:blip r:embed="rId3"/>
          <a:stretch>
            <a:fillRect/>
          </a:stretch>
        </p:blipFill>
        <p:spPr>
          <a:xfrm>
            <a:off x="533400" y="3660628"/>
            <a:ext cx="8191500" cy="3009900"/>
          </a:xfrm>
          <a:prstGeom prst="rect">
            <a:avLst/>
          </a:prstGeom>
        </p:spPr>
      </p:pic>
    </p:spTree>
    <p:extLst>
      <p:ext uri="{BB962C8B-B14F-4D97-AF65-F5344CB8AC3E}">
        <p14:creationId xmlns:p14="http://schemas.microsoft.com/office/powerpoint/2010/main" val="16033629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304800" y="2628900"/>
            <a:ext cx="8544395" cy="40005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Activities that bring </a:t>
            </a:r>
            <a:r>
              <a:rPr lang="en-US" sz="2800" dirty="0" smtClean="0">
                <a:solidFill>
                  <a:srgbClr val="000000"/>
                </a:solidFill>
                <a:latin typeface="Arial"/>
                <a:ea typeface="+mn-ea"/>
                <a:cs typeface="Arial"/>
              </a:rPr>
              <a:t>real data into the classroom, along with all its messiness and complexity</a:t>
            </a:r>
            <a:endParaRPr lang="en-US" sz="2800" dirty="0">
              <a:solidFill>
                <a:srgbClr val="000000"/>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Based on </a:t>
            </a:r>
            <a:r>
              <a:rPr lang="en-US" sz="2800" dirty="0" smtClean="0">
                <a:solidFill>
                  <a:srgbClr val="000000"/>
                </a:solidFill>
                <a:latin typeface="Arial"/>
                <a:ea typeface="+mn-ea"/>
                <a:cs typeface="Arial"/>
              </a:rPr>
              <a:t>authentic cutting edge research</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Provides a personal connection to scientists, sharing their process and motivation</a:t>
            </a:r>
            <a:endParaRPr lang="en-US" sz="2800" dirty="0">
              <a:solidFill>
                <a:srgbClr val="000000"/>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Guide students through the entire process of </a:t>
            </a:r>
            <a:r>
              <a:rPr lang="en-US" sz="2800" dirty="0" smtClean="0">
                <a:solidFill>
                  <a:srgbClr val="000000"/>
                </a:solidFill>
                <a:latin typeface="Arial"/>
                <a:ea typeface="+mn-ea"/>
                <a:cs typeface="Arial"/>
              </a:rPr>
              <a:t>science, including data analysis &amp; interpretation</a:t>
            </a:r>
            <a:endParaRPr lang="en-US" sz="2800" dirty="0">
              <a:solidFill>
                <a:srgbClr val="000000"/>
              </a:solidFill>
              <a:latin typeface="Arial"/>
              <a:ea typeface="+mn-ea"/>
              <a:cs typeface="Arial"/>
            </a:endParaRPr>
          </a:p>
        </p:txBody>
      </p:sp>
      <p:pic>
        <p:nvPicPr>
          <p:cNvPr id="163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2750"/>
            <a:ext cx="86995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8092"/>
            <a:ext cx="8229600" cy="5327154"/>
          </a:xfrm>
        </p:spPr>
        <p:txBody>
          <a:bodyPr>
            <a:normAutofit fontScale="92500" lnSpcReduction="20000"/>
          </a:bodyPr>
          <a:lstStyle/>
          <a:p>
            <a:pPr>
              <a:spcBef>
                <a:spcPts val="0"/>
              </a:spcBef>
              <a:spcAft>
                <a:spcPts val="1200"/>
              </a:spcAft>
            </a:pPr>
            <a:r>
              <a:rPr lang="en-US" b="1" dirty="0" smtClean="0">
                <a:solidFill>
                  <a:srgbClr val="3366FF"/>
                </a:solidFill>
                <a:latin typeface="Arial"/>
                <a:cs typeface="Arial"/>
              </a:rPr>
              <a:t>Teacher </a:t>
            </a:r>
            <a:r>
              <a:rPr lang="en-US" b="1" dirty="0">
                <a:solidFill>
                  <a:srgbClr val="3366FF"/>
                </a:solidFill>
                <a:latin typeface="Arial"/>
                <a:cs typeface="Arial"/>
              </a:rPr>
              <a:t>Notes</a:t>
            </a:r>
            <a:r>
              <a:rPr lang="en-US" dirty="0">
                <a:latin typeface="Arial"/>
                <a:cs typeface="Arial"/>
              </a:rPr>
              <a:t>: Provide additional background information for teachers, as well as suggestions for discussion topics. </a:t>
            </a:r>
            <a:endParaRPr lang="en-US" dirty="0" smtClean="0">
              <a:latin typeface="Arial"/>
              <a:cs typeface="Arial"/>
            </a:endParaRPr>
          </a:p>
          <a:p>
            <a:pPr>
              <a:spcBef>
                <a:spcPts val="0"/>
              </a:spcBef>
              <a:spcAft>
                <a:spcPts val="1200"/>
              </a:spcAft>
            </a:pPr>
            <a:r>
              <a:rPr lang="en-US" b="1" dirty="0" smtClean="0">
                <a:solidFill>
                  <a:srgbClr val="008000"/>
                </a:solidFill>
                <a:latin typeface="Arial"/>
                <a:cs typeface="Arial"/>
              </a:rPr>
              <a:t>Checks </a:t>
            </a:r>
            <a:r>
              <a:rPr lang="en-US" b="1" dirty="0">
                <a:solidFill>
                  <a:srgbClr val="008000"/>
                </a:solidFill>
                <a:latin typeface="Arial"/>
                <a:cs typeface="Arial"/>
              </a:rPr>
              <a:t>for Understanding</a:t>
            </a:r>
            <a:r>
              <a:rPr lang="en-US" dirty="0">
                <a:latin typeface="Arial"/>
                <a:cs typeface="Arial"/>
              </a:rPr>
              <a:t>: Provide stopping points for teachers to assess student understanding. </a:t>
            </a:r>
            <a:endParaRPr lang="en-US" dirty="0" smtClean="0">
              <a:latin typeface="Arial"/>
              <a:cs typeface="Arial"/>
            </a:endParaRPr>
          </a:p>
          <a:p>
            <a:pPr>
              <a:spcBef>
                <a:spcPts val="0"/>
              </a:spcBef>
              <a:spcAft>
                <a:spcPts val="1200"/>
              </a:spcAft>
            </a:pPr>
            <a:r>
              <a:rPr lang="en-US" b="1" dirty="0" smtClean="0">
                <a:solidFill>
                  <a:srgbClr val="FF0000"/>
                </a:solidFill>
                <a:latin typeface="Arial"/>
                <a:cs typeface="Arial"/>
              </a:rPr>
              <a:t>Meta </a:t>
            </a:r>
            <a:r>
              <a:rPr lang="en-US" b="1" dirty="0">
                <a:solidFill>
                  <a:srgbClr val="FF0000"/>
                </a:solidFill>
                <a:latin typeface="Arial"/>
                <a:cs typeface="Arial"/>
              </a:rPr>
              <a:t>Moments</a:t>
            </a:r>
            <a:r>
              <a:rPr lang="en-US" dirty="0">
                <a:latin typeface="Arial"/>
                <a:cs typeface="Arial"/>
              </a:rPr>
              <a:t>: Provide stopping points for teachers to have a conversation with their students about the process of science itself. Stepping back from the research, students can discuss the decisions they are making as they work though the Data </a:t>
            </a:r>
            <a:r>
              <a:rPr lang="en-US" dirty="0" smtClean="0">
                <a:latin typeface="Arial"/>
                <a:cs typeface="Arial"/>
              </a:rPr>
              <a:t>Nugget</a:t>
            </a:r>
            <a:r>
              <a:rPr lang="en-US" dirty="0">
                <a:latin typeface="Arial"/>
                <a:cs typeface="Arial"/>
              </a:rPr>
              <a:t>.</a:t>
            </a:r>
          </a:p>
        </p:txBody>
      </p:sp>
      <p:sp>
        <p:nvSpPr>
          <p:cNvPr id="4" name="Rectangle 3"/>
          <p:cNvSpPr/>
          <p:nvPr/>
        </p:nvSpPr>
        <p:spPr>
          <a:xfrm>
            <a:off x="0" y="157163"/>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3332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Teacher Guide Additions</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6" name="Picture 5"/>
          <p:cNvPicPr>
            <a:picLocks noChangeAspect="1"/>
          </p:cNvPicPr>
          <p:nvPr/>
        </p:nvPicPr>
        <p:blipFill>
          <a:blip r:embed="rId3"/>
          <a:stretch>
            <a:fillRect/>
          </a:stretch>
        </p:blipFill>
        <p:spPr>
          <a:xfrm>
            <a:off x="958850" y="5638800"/>
            <a:ext cx="7277100" cy="1219200"/>
          </a:xfrm>
          <a:prstGeom prst="rect">
            <a:avLst/>
          </a:prstGeom>
        </p:spPr>
      </p:pic>
    </p:spTree>
    <p:extLst>
      <p:ext uri="{BB962C8B-B14F-4D97-AF65-F5344CB8AC3E}">
        <p14:creationId xmlns:p14="http://schemas.microsoft.com/office/powerpoint/2010/main" val="1635465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b="1" dirty="0" smtClean="0">
              <a:solidFill>
                <a:srgbClr val="003D71"/>
              </a:solidFill>
              <a:ea typeface="Aria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4919508" y="3192265"/>
            <a:ext cx="3938742" cy="3378200"/>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428625" y="1331714"/>
            <a:ext cx="3941064" cy="3142631"/>
          </a:xfrm>
          <a:prstGeom prst="rect">
            <a:avLst/>
          </a:prstGeom>
          <a:ln>
            <a:solidFill>
              <a:srgbClr val="000000"/>
            </a:solidFill>
          </a:ln>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624" y="4887715"/>
            <a:ext cx="3941064" cy="1680590"/>
          </a:xfrm>
          <a:prstGeom prst="rect">
            <a:avLst/>
          </a:prstGeom>
          <a:ln>
            <a:solidFill>
              <a:srgbClr val="000000"/>
            </a:solidFill>
          </a:ln>
        </p:spPr>
      </p:pic>
      <p:pic>
        <p:nvPicPr>
          <p:cNvPr id="2" name="Picture 1"/>
          <p:cNvPicPr>
            <a:picLocks noChangeAspect="1"/>
          </p:cNvPicPr>
          <p:nvPr/>
        </p:nvPicPr>
        <p:blipFill>
          <a:blip r:embed="rId5"/>
          <a:stretch>
            <a:fillRect/>
          </a:stretch>
        </p:blipFill>
        <p:spPr>
          <a:xfrm>
            <a:off x="5413375" y="1190816"/>
            <a:ext cx="2984500" cy="1852223"/>
          </a:xfrm>
          <a:prstGeom prst="rect">
            <a:avLst/>
          </a:prstGeom>
          <a:ln>
            <a:solidFill>
              <a:srgbClr val="000000"/>
            </a:solidFill>
          </a:ln>
        </p:spPr>
      </p:pic>
      <p:sp>
        <p:nvSpPr>
          <p:cNvPr id="9" name="Title 1"/>
          <p:cNvSpPr txBox="1">
            <a:spLocks/>
          </p:cNvSpPr>
          <p:nvPr/>
        </p:nvSpPr>
        <p:spPr>
          <a:xfrm>
            <a:off x="0" y="71448"/>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accent3">
                    <a:lumMod val="50000"/>
                  </a:schemeClr>
                </a:solidFill>
                <a:latin typeface="Arial"/>
                <a:ea typeface="Arial"/>
                <a:cs typeface="Arial"/>
              </a:rPr>
              <a:t>Student engagement activities (OPTIONAL)</a:t>
            </a:r>
          </a:p>
        </p:txBody>
      </p:sp>
    </p:spTree>
    <p:extLst>
      <p:ext uri="{BB962C8B-B14F-4D97-AF65-F5344CB8AC3E}">
        <p14:creationId xmlns:p14="http://schemas.microsoft.com/office/powerpoint/2010/main" val="2758569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Data Nugget Template</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cs typeface="Arial"/>
              </a:rPr>
              <a:t>Prompts for each section of the Data Nugget</a:t>
            </a:r>
            <a:endParaRPr lang="en-US" sz="2800" b="1" dirty="0">
              <a:solidFill>
                <a:schemeClr val="bg1">
                  <a:lumMod val="50000"/>
                </a:schemeClr>
              </a:solidFill>
              <a:latin typeface="Arial"/>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cs typeface="Arial"/>
              </a:rPr>
              <a:t>Additional teacher guide sections (</a:t>
            </a:r>
            <a:r>
              <a:rPr lang="en-US" sz="2800" dirty="0">
                <a:solidFill>
                  <a:schemeClr val="bg1">
                    <a:lumMod val="50000"/>
                  </a:schemeClr>
                </a:solidFill>
                <a:latin typeface="Arial"/>
                <a:cs typeface="Arial"/>
              </a:rPr>
              <a:t>optional</a:t>
            </a:r>
            <a:r>
              <a:rPr lang="en-US" sz="2800" dirty="0" smtClean="0">
                <a:solidFill>
                  <a:schemeClr val="bg1">
                    <a:lumMod val="50000"/>
                  </a:schemeClr>
                </a:solidFill>
                <a:latin typeface="Arial"/>
                <a:cs typeface="Arial"/>
              </a:rPr>
              <a:t>)</a:t>
            </a:r>
          </a:p>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cs typeface="Arial"/>
              </a:rPr>
              <a:t>Student engagement activities (optional)</a:t>
            </a:r>
            <a:endParaRPr lang="en-US" sz="2800" dirty="0">
              <a:solidFill>
                <a:schemeClr val="bg1">
                  <a:lumMod val="50000"/>
                </a:schemeClr>
              </a:solidFill>
              <a:latin typeface="Arial"/>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Submit:</a:t>
            </a:r>
          </a:p>
          <a:p>
            <a:pPr marL="914400" lvl="1" indent="-457200" fontAlgn="auto">
              <a:lnSpc>
                <a:spcPct val="90000"/>
              </a:lnSpc>
              <a:spcBef>
                <a:spcPts val="1000"/>
              </a:spcBef>
              <a:spcAft>
                <a:spcPts val="0"/>
              </a:spcAft>
              <a:buClr>
                <a:schemeClr val="accent1"/>
              </a:buClr>
              <a:buFont typeface="Courier New"/>
              <a:buChar char="o"/>
              <a:defRPr/>
            </a:pPr>
            <a:r>
              <a:rPr lang="en-US" sz="2500" dirty="0" smtClean="0">
                <a:solidFill>
                  <a:srgbClr val="000000"/>
                </a:solidFill>
                <a:latin typeface="Arial"/>
                <a:cs typeface="Arial"/>
              </a:rPr>
              <a:t>Completed word document template with data</a:t>
            </a:r>
          </a:p>
          <a:p>
            <a:pPr marL="914400" lvl="1" indent="-457200" fontAlgn="auto">
              <a:lnSpc>
                <a:spcPct val="90000"/>
              </a:lnSpc>
              <a:spcBef>
                <a:spcPts val="1000"/>
              </a:spcBef>
              <a:spcAft>
                <a:spcPts val="0"/>
              </a:spcAft>
              <a:buClr>
                <a:schemeClr val="accent1"/>
              </a:buClr>
              <a:buFont typeface="Courier New"/>
              <a:buChar char="o"/>
              <a:defRPr/>
            </a:pPr>
            <a:r>
              <a:rPr lang="en-US" sz="2500" dirty="0" smtClean="0">
                <a:latin typeface="Arial"/>
                <a:ea typeface="+mn-ea"/>
                <a:cs typeface="Arial"/>
              </a:rPr>
              <a:t>Photos and/or images </a:t>
            </a:r>
          </a:p>
          <a:p>
            <a:pPr marL="914400" lvl="1" indent="-457200" fontAlgn="auto">
              <a:lnSpc>
                <a:spcPct val="90000"/>
              </a:lnSpc>
              <a:spcBef>
                <a:spcPts val="1000"/>
              </a:spcBef>
              <a:spcAft>
                <a:spcPts val="0"/>
              </a:spcAft>
              <a:buClr>
                <a:schemeClr val="accent1"/>
              </a:buClr>
              <a:buFont typeface="Courier New"/>
              <a:buChar char="o"/>
              <a:defRPr/>
            </a:pPr>
            <a:r>
              <a:rPr lang="en-US" sz="2500" dirty="0" smtClean="0">
                <a:latin typeface="Arial"/>
                <a:ea typeface="+mn-ea"/>
                <a:cs typeface="Arial"/>
              </a:rPr>
              <a:t>[Later] Meet the scientist photo and description</a:t>
            </a:r>
          </a:p>
          <a:p>
            <a:pPr marL="914400" lvl="1" indent="-457200" fontAlgn="auto">
              <a:lnSpc>
                <a:spcPct val="90000"/>
              </a:lnSpc>
              <a:spcBef>
                <a:spcPts val="2000"/>
              </a:spcBef>
              <a:spcAft>
                <a:spcPts val="0"/>
              </a:spcAft>
              <a:buClr>
                <a:schemeClr val="accent1"/>
              </a:buClr>
              <a:buFont typeface="Courier New"/>
              <a:buChar char="o"/>
              <a:defRPr/>
            </a:pPr>
            <a:endParaRPr lang="en-US" sz="2700" dirty="0">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spTree>
    <p:extLst>
      <p:ext uri="{BB962C8B-B14F-4D97-AF65-F5344CB8AC3E}">
        <p14:creationId xmlns:p14="http://schemas.microsoft.com/office/powerpoint/2010/main" val="32877421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Expanding Data Nuggets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cs typeface="Arial"/>
              </a:rPr>
              <a:t>Help expand our program to include </a:t>
            </a:r>
            <a:r>
              <a:rPr lang="en-US" sz="2800" dirty="0" smtClean="0">
                <a:solidFill>
                  <a:srgbClr val="000000"/>
                </a:solidFill>
                <a:latin typeface="Arial"/>
                <a:cs typeface="Arial"/>
              </a:rPr>
              <a:t>research from other disciplines</a:t>
            </a:r>
            <a:endParaRPr lang="en-US" sz="2800" b="1" dirty="0" smtClean="0">
              <a:solidFill>
                <a:srgbClr val="000000"/>
              </a:solidFill>
              <a:latin typeface="Arial"/>
              <a:cs typeface="Arial"/>
            </a:endParaRPr>
          </a:p>
          <a:p>
            <a:pPr marL="914400" lvl="1" indent="-457200" fontAlgn="auto">
              <a:lnSpc>
                <a:spcPct val="90000"/>
              </a:lnSpc>
              <a:spcBef>
                <a:spcPts val="2000"/>
              </a:spcBef>
              <a:spcAft>
                <a:spcPts val="0"/>
              </a:spcAft>
              <a:buClr>
                <a:schemeClr val="accent1"/>
              </a:buClr>
              <a:buFont typeface="Courier New"/>
              <a:buChar char="o"/>
              <a:defRPr/>
            </a:pPr>
            <a:r>
              <a:rPr lang="en-US" sz="2700" dirty="0" smtClean="0">
                <a:latin typeface="Arial"/>
                <a:cs typeface="Arial"/>
              </a:rPr>
              <a:t>We want to provide resources for teachers that reach outside of biology, and connect to other fields</a:t>
            </a:r>
            <a:endParaRPr lang="en-US" sz="2700" dirty="0">
              <a:latin typeface="Arial"/>
              <a:ea typeface="+mn-ea"/>
              <a:cs typeface="Arial"/>
            </a:endParaRPr>
          </a:p>
        </p:txBody>
      </p:sp>
    </p:spTree>
    <p:extLst>
      <p:ext uri="{BB962C8B-B14F-4D97-AF65-F5344CB8AC3E}">
        <p14:creationId xmlns:p14="http://schemas.microsoft.com/office/powerpoint/2010/main" val="27558044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7882" y="680384"/>
            <a:ext cx="8229600" cy="1143000"/>
          </a:xfrm>
        </p:spPr>
        <p:txBody>
          <a:bodyPr/>
          <a:lstStyle/>
          <a:p>
            <a:r>
              <a:rPr lang="en-US" sz="3600" dirty="0" smtClean="0">
                <a:latin typeface="Arial"/>
                <a:cs typeface="Arial"/>
              </a:rPr>
              <a:t>Biogeochemistry</a:t>
            </a:r>
            <a:endParaRPr lang="en-US" sz="3600" dirty="0">
              <a:latin typeface="Arial"/>
              <a:cs typeface="Arial"/>
            </a:endParaRPr>
          </a:p>
        </p:txBody>
      </p:sp>
      <p:pic>
        <p:nvPicPr>
          <p:cNvPr id="5" name="Picture 4"/>
          <p:cNvPicPr>
            <a:picLocks noChangeAspect="1"/>
          </p:cNvPicPr>
          <p:nvPr/>
        </p:nvPicPr>
        <p:blipFill>
          <a:blip r:embed="rId2"/>
          <a:stretch>
            <a:fillRect/>
          </a:stretch>
        </p:blipFill>
        <p:spPr>
          <a:xfrm>
            <a:off x="52921" y="52924"/>
            <a:ext cx="5127878" cy="2505043"/>
          </a:xfrm>
          <a:prstGeom prst="rect">
            <a:avLst/>
          </a:prstGeom>
          <a:ln>
            <a:solidFill>
              <a:schemeClr val="tx1"/>
            </a:solidFill>
          </a:ln>
        </p:spPr>
      </p:pic>
      <p:pic>
        <p:nvPicPr>
          <p:cNvPr id="6" name="Picture 5"/>
          <p:cNvPicPr>
            <a:picLocks noChangeAspect="1"/>
          </p:cNvPicPr>
          <p:nvPr/>
        </p:nvPicPr>
        <p:blipFill rotWithShape="1">
          <a:blip r:embed="rId3"/>
          <a:srcRect t="29581"/>
          <a:stretch/>
        </p:blipFill>
        <p:spPr>
          <a:xfrm>
            <a:off x="1488351" y="2681454"/>
            <a:ext cx="4921488" cy="1931753"/>
          </a:xfrm>
          <a:prstGeom prst="rect">
            <a:avLst/>
          </a:prstGeom>
          <a:ln>
            <a:solidFill>
              <a:srgbClr val="000000"/>
            </a:solidFill>
          </a:ln>
        </p:spPr>
      </p:pic>
      <p:pic>
        <p:nvPicPr>
          <p:cNvPr id="7" name="Picture 6"/>
          <p:cNvPicPr>
            <a:picLocks noChangeAspect="1"/>
          </p:cNvPicPr>
          <p:nvPr/>
        </p:nvPicPr>
        <p:blipFill rotWithShape="1">
          <a:blip r:embed="rId4"/>
          <a:srcRect t="6423" r="2701"/>
          <a:stretch/>
        </p:blipFill>
        <p:spPr>
          <a:xfrm>
            <a:off x="3641382" y="4736698"/>
            <a:ext cx="4920498" cy="1997394"/>
          </a:xfrm>
          <a:prstGeom prst="rect">
            <a:avLst/>
          </a:prstGeom>
          <a:ln>
            <a:solidFill>
              <a:srgbClr val="000000"/>
            </a:solidFill>
          </a:ln>
        </p:spPr>
      </p:pic>
    </p:spTree>
    <p:extLst>
      <p:ext uri="{BB962C8B-B14F-4D97-AF65-F5344CB8AC3E}">
        <p14:creationId xmlns:p14="http://schemas.microsoft.com/office/powerpoint/2010/main" val="1926076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Expanding Data Nuggets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chemeClr val="bg1">
                    <a:lumMod val="50000"/>
                  </a:schemeClr>
                </a:solidFill>
                <a:latin typeface="Arial"/>
                <a:cs typeface="Arial"/>
              </a:rPr>
              <a:t>Help expand our program to include physical sciences research</a:t>
            </a:r>
            <a:endParaRPr lang="en-US" sz="2800" b="1" dirty="0">
              <a:solidFill>
                <a:schemeClr val="bg1">
                  <a:lumMod val="50000"/>
                </a:schemeClr>
              </a:solidFill>
              <a:latin typeface="Arial"/>
              <a:cs typeface="Arial"/>
            </a:endParaRPr>
          </a:p>
          <a:p>
            <a:pPr marL="914400" lvl="1" indent="-457200" fontAlgn="auto">
              <a:lnSpc>
                <a:spcPct val="90000"/>
              </a:lnSpc>
              <a:spcBef>
                <a:spcPts val="2000"/>
              </a:spcBef>
              <a:spcAft>
                <a:spcPts val="0"/>
              </a:spcAft>
              <a:buClr>
                <a:schemeClr val="accent1"/>
              </a:buClr>
              <a:buFont typeface="Courier New"/>
              <a:buChar char="o"/>
              <a:defRPr/>
            </a:pPr>
            <a:r>
              <a:rPr lang="en-US" sz="2700" dirty="0">
                <a:solidFill>
                  <a:schemeClr val="bg1">
                    <a:lumMod val="50000"/>
                  </a:schemeClr>
                </a:solidFill>
                <a:latin typeface="Arial"/>
                <a:cs typeface="Arial"/>
              </a:rPr>
              <a:t>We want to provide resources for teachers that reach outside of biology, and connect to other </a:t>
            </a:r>
            <a:r>
              <a:rPr lang="en-US" sz="2700" dirty="0" smtClean="0">
                <a:solidFill>
                  <a:schemeClr val="bg1">
                    <a:lumMod val="50000"/>
                  </a:schemeClr>
                </a:solidFill>
                <a:latin typeface="Arial"/>
                <a:cs typeface="Arial"/>
              </a:rPr>
              <a:t>fields</a:t>
            </a:r>
            <a:endParaRPr lang="en-US" sz="2700" dirty="0">
              <a:solidFill>
                <a:schemeClr val="bg1">
                  <a:lumMod val="50000"/>
                </a:schemeClr>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Dissemination step is already provided!</a:t>
            </a:r>
            <a:endParaRPr lang="en-US" sz="2800" dirty="0">
              <a:solidFill>
                <a:srgbClr val="000000"/>
              </a:solidFill>
              <a:latin typeface="Arial"/>
              <a:ea typeface="+mn-ea"/>
              <a:cs typeface="Arial"/>
            </a:endParaRPr>
          </a:p>
        </p:txBody>
      </p:sp>
    </p:spTree>
    <p:extLst>
      <p:ext uri="{BB962C8B-B14F-4D97-AF65-F5344CB8AC3E}">
        <p14:creationId xmlns:p14="http://schemas.microsoft.com/office/powerpoint/2010/main" val="1733728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9 at 11.55.2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 y="2729721"/>
            <a:ext cx="5397500" cy="3303555"/>
          </a:xfrm>
          <a:prstGeom prst="rect">
            <a:avLst/>
          </a:prstGeom>
        </p:spPr>
      </p:pic>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Expanding Data Nuggets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 name="Picture 2" descr="Screen Shot 2016-10-19 at 11.55.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500" y="2266950"/>
            <a:ext cx="3530627" cy="2270126"/>
          </a:xfrm>
          <a:prstGeom prst="rect">
            <a:avLst/>
          </a:prstGeom>
          <a:ln>
            <a:solidFill>
              <a:srgbClr val="000000"/>
            </a:solidFill>
          </a:ln>
        </p:spPr>
      </p:pic>
      <p:sp>
        <p:nvSpPr>
          <p:cNvPr id="9" name="TextBox 8"/>
          <p:cNvSpPr txBox="1"/>
          <p:nvPr/>
        </p:nvSpPr>
        <p:spPr>
          <a:xfrm>
            <a:off x="2516469" y="5496808"/>
            <a:ext cx="6707636" cy="1015663"/>
          </a:xfrm>
          <a:prstGeom prst="rect">
            <a:avLst/>
          </a:prstGeom>
          <a:noFill/>
        </p:spPr>
        <p:txBody>
          <a:bodyPr wrap="none" rtlCol="0">
            <a:spAutoFit/>
          </a:bodyPr>
          <a:lstStyle/>
          <a:p>
            <a:r>
              <a:rPr lang="en-US" sz="3000" dirty="0" smtClean="0">
                <a:latin typeface="Arial"/>
                <a:cs typeface="Arial"/>
              </a:rPr>
              <a:t>  2,087 unique users in the last month</a:t>
            </a:r>
          </a:p>
          <a:p>
            <a:r>
              <a:rPr lang="en-US" sz="3000" dirty="0" smtClean="0">
                <a:latin typeface="Arial"/>
                <a:cs typeface="Arial"/>
              </a:rPr>
              <a:t>15,463 unique users in the last year</a:t>
            </a:r>
            <a:endParaRPr lang="en-US" sz="3000" dirty="0">
              <a:latin typeface="Arial"/>
              <a:cs typeface="Arial"/>
            </a:endParaRPr>
          </a:p>
        </p:txBody>
      </p:sp>
    </p:spTree>
    <p:extLst>
      <p:ext uri="{BB962C8B-B14F-4D97-AF65-F5344CB8AC3E}">
        <p14:creationId xmlns:p14="http://schemas.microsoft.com/office/powerpoint/2010/main" val="319368295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7-29 at 12.33.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263366"/>
          </a:xfrm>
          <a:prstGeom prst="rect">
            <a:avLst/>
          </a:prstGeom>
        </p:spPr>
      </p:pic>
      <p:pic>
        <p:nvPicPr>
          <p:cNvPr id="5" name="Picture 4" descr="Screen Shot 2016-07-29 at 12.33.59 PM.png"/>
          <p:cNvPicPr>
            <a:picLocks noChangeAspect="1"/>
          </p:cNvPicPr>
          <p:nvPr/>
        </p:nvPicPr>
        <p:blipFill rotWithShape="1">
          <a:blip r:embed="rId4">
            <a:extLst>
              <a:ext uri="{28A0092B-C50C-407E-A947-70E740481C1C}">
                <a14:useLocalDpi xmlns:a14="http://schemas.microsoft.com/office/drawing/2010/main" val="0"/>
              </a:ext>
            </a:extLst>
          </a:blip>
          <a:srcRect t="32519"/>
          <a:stretch/>
        </p:blipFill>
        <p:spPr>
          <a:xfrm>
            <a:off x="0" y="3757566"/>
            <a:ext cx="9144000" cy="3100683"/>
          </a:xfrm>
          <a:prstGeom prst="rect">
            <a:avLst/>
          </a:prstGeom>
        </p:spPr>
      </p:pic>
      <p:sp>
        <p:nvSpPr>
          <p:cNvPr id="2" name="Rectangle 1"/>
          <p:cNvSpPr/>
          <p:nvPr/>
        </p:nvSpPr>
        <p:spPr>
          <a:xfrm>
            <a:off x="88198" y="2281007"/>
            <a:ext cx="1446460" cy="14765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804718" y="2638674"/>
            <a:ext cx="4331810" cy="861774"/>
          </a:xfrm>
          <a:prstGeom prst="rect">
            <a:avLst/>
          </a:prstGeom>
          <a:noFill/>
        </p:spPr>
        <p:txBody>
          <a:bodyPr wrap="none" rtlCol="0">
            <a:spAutoFit/>
          </a:bodyPr>
          <a:lstStyle/>
          <a:p>
            <a:r>
              <a:rPr lang="en-US" sz="5000" dirty="0" smtClean="0">
                <a:latin typeface="Arial"/>
                <a:cs typeface="Arial"/>
              </a:rPr>
              <a:t>Your info here!</a:t>
            </a:r>
            <a:endParaRPr lang="en-US" sz="5000" dirty="0">
              <a:latin typeface="Arial"/>
              <a:cs typeface="Arial"/>
            </a:endParaRPr>
          </a:p>
        </p:txBody>
      </p:sp>
    </p:spTree>
    <p:extLst>
      <p:ext uri="{BB962C8B-B14F-4D97-AF65-F5344CB8AC3E}">
        <p14:creationId xmlns:p14="http://schemas.microsoft.com/office/powerpoint/2010/main" val="29836412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Steps for Making a DN</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ea typeface="+mn-ea"/>
                <a:cs typeface="Arial"/>
              </a:rPr>
              <a:t>Think about your own data and scientific questions</a:t>
            </a:r>
            <a:endParaRPr lang="en-US" sz="2800" dirty="0">
              <a:solidFill>
                <a:schemeClr val="bg1">
                  <a:lumMod val="50000"/>
                </a:schemeClr>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ea typeface="+mn-ea"/>
                <a:cs typeface="Arial"/>
              </a:rPr>
              <a:t>Identify a dataset (or subset of the data) to use</a:t>
            </a:r>
          </a:p>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ea typeface="+mn-ea"/>
                <a:cs typeface="Arial"/>
              </a:rPr>
              <a:t>Consider what background information is needed to understand the data and answer the question</a:t>
            </a:r>
          </a:p>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ea typeface="+mn-ea"/>
                <a:cs typeface="Arial"/>
              </a:rPr>
              <a:t>Provide additional details for the instructor to use</a:t>
            </a:r>
          </a:p>
          <a:p>
            <a:pPr marL="342900" indent="-342900" fontAlgn="auto">
              <a:spcBef>
                <a:spcPts val="2000"/>
              </a:spcBef>
              <a:spcAft>
                <a:spcPts val="0"/>
              </a:spcAft>
              <a:buClr>
                <a:srgbClr val="660066"/>
              </a:buClr>
              <a:buFont typeface="Wingdings 2" pitchFamily="18" charset="2"/>
              <a:buChar char=""/>
              <a:defRPr/>
            </a:pPr>
            <a:r>
              <a:rPr lang="en-US" sz="2800" dirty="0" smtClean="0">
                <a:solidFill>
                  <a:schemeClr val="bg1">
                    <a:lumMod val="50000"/>
                  </a:schemeClr>
                </a:solidFill>
                <a:latin typeface="Arial"/>
                <a:ea typeface="+mn-ea"/>
                <a:cs typeface="Arial"/>
              </a:rPr>
              <a:t>Send a draft to the the Data Nuggets team to get feedback </a:t>
            </a:r>
          </a:p>
          <a:p>
            <a:pPr marL="914400" lvl="1" indent="-457200" fontAlgn="auto">
              <a:lnSpc>
                <a:spcPct val="90000"/>
              </a:lnSpc>
              <a:spcBef>
                <a:spcPts val="2000"/>
              </a:spcBef>
              <a:spcAft>
                <a:spcPts val="0"/>
              </a:spcAft>
              <a:buClr>
                <a:schemeClr val="accent1"/>
              </a:buClr>
              <a:buFont typeface="Courier New"/>
              <a:buChar char="o"/>
              <a:defRPr/>
            </a:pPr>
            <a:endParaRPr lang="en-US" sz="2700" dirty="0">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spTree>
    <p:extLst>
      <p:ext uri="{BB962C8B-B14F-4D97-AF65-F5344CB8AC3E}">
        <p14:creationId xmlns:p14="http://schemas.microsoft.com/office/powerpoint/2010/main" val="39717671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7"/>
          <p:cNvSpPr txBox="1">
            <a:spLocks noChangeArrowheads="1"/>
          </p:cNvSpPr>
          <p:nvPr/>
        </p:nvSpPr>
        <p:spPr bwMode="auto">
          <a:xfrm>
            <a:off x="6480175" y="4400535"/>
            <a:ext cx="1836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Teacher + Scientist Reviewers</a:t>
            </a:r>
          </a:p>
        </p:txBody>
      </p:sp>
      <p:sp>
        <p:nvSpPr>
          <p:cNvPr id="18" name="Rectangle 17"/>
          <p:cNvSpPr/>
          <p:nvPr/>
        </p:nvSpPr>
        <p:spPr>
          <a:xfrm>
            <a:off x="6408738" y="4300523"/>
            <a:ext cx="1925637" cy="1243012"/>
          </a:xfrm>
          <a:prstGeom prst="rect">
            <a:avLst/>
          </a:prstGeom>
          <a:solidFill>
            <a:srgbClr val="660066">
              <a:alpha val="8000"/>
            </a:srgbClr>
          </a:solidFill>
          <a:ln w="3810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15" name="TextBox 3"/>
          <p:cNvSpPr txBox="1">
            <a:spLocks noChangeArrowheads="1"/>
          </p:cNvSpPr>
          <p:nvPr/>
        </p:nvSpPr>
        <p:spPr bwMode="auto">
          <a:xfrm>
            <a:off x="3690938" y="1396985"/>
            <a:ext cx="1795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Research Scientist</a:t>
            </a:r>
          </a:p>
        </p:txBody>
      </p:sp>
      <p:sp>
        <p:nvSpPr>
          <p:cNvPr id="13316" name="TextBox 4"/>
          <p:cNvSpPr txBox="1">
            <a:spLocks noChangeArrowheads="1"/>
          </p:cNvSpPr>
          <p:nvPr/>
        </p:nvSpPr>
        <p:spPr bwMode="auto">
          <a:xfrm>
            <a:off x="3690938" y="3181335"/>
            <a:ext cx="1795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Data Nugget</a:t>
            </a:r>
          </a:p>
          <a:p>
            <a:pPr algn="ctr" eaLnBrk="1" hangingPunct="1"/>
            <a:r>
              <a:rPr lang="en-US" sz="2000" b="1">
                <a:latin typeface="Arial" charset="0"/>
                <a:cs typeface="Arial" charset="0"/>
              </a:rPr>
              <a:t>Team</a:t>
            </a:r>
          </a:p>
        </p:txBody>
      </p:sp>
      <p:sp>
        <p:nvSpPr>
          <p:cNvPr id="13317" name="TextBox 5"/>
          <p:cNvSpPr txBox="1">
            <a:spLocks noChangeArrowheads="1"/>
          </p:cNvSpPr>
          <p:nvPr/>
        </p:nvSpPr>
        <p:spPr bwMode="auto">
          <a:xfrm>
            <a:off x="939800" y="4400535"/>
            <a:ext cx="1836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MSU + BSCS Working Groups</a:t>
            </a:r>
          </a:p>
        </p:txBody>
      </p:sp>
      <p:sp>
        <p:nvSpPr>
          <p:cNvPr id="13318" name="TextBox 6"/>
          <p:cNvSpPr txBox="1">
            <a:spLocks noChangeArrowheads="1"/>
          </p:cNvSpPr>
          <p:nvPr/>
        </p:nvSpPr>
        <p:spPr bwMode="auto">
          <a:xfrm>
            <a:off x="3690938" y="5289535"/>
            <a:ext cx="1835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latin typeface="Arial" charset="0"/>
                <a:cs typeface="Arial" charset="0"/>
              </a:rPr>
              <a:t>Classroom Pilot</a:t>
            </a:r>
          </a:p>
        </p:txBody>
      </p:sp>
      <p:sp>
        <p:nvSpPr>
          <p:cNvPr id="9" name="Oval 8"/>
          <p:cNvSpPr/>
          <p:nvPr/>
        </p:nvSpPr>
        <p:spPr>
          <a:xfrm>
            <a:off x="3581400" y="2938448"/>
            <a:ext cx="1963738" cy="1125537"/>
          </a:xfrm>
          <a:prstGeom prst="ellipse">
            <a:avLst/>
          </a:prstGeom>
          <a:solidFill>
            <a:srgbClr val="008000">
              <a:alpha val="8000"/>
            </a:srgbClr>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Arrow Connector 10"/>
          <p:cNvCxnSpPr>
            <a:stCxn id="14" idx="2"/>
            <a:endCxn id="9" idx="0"/>
          </p:cNvCxnSpPr>
          <p:nvPr/>
        </p:nvCxnSpPr>
        <p:spPr>
          <a:xfrm>
            <a:off x="4562475" y="2195498"/>
            <a:ext cx="0" cy="742950"/>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3598863" y="1323960"/>
            <a:ext cx="1927225" cy="871538"/>
          </a:xfrm>
          <a:prstGeom prst="rect">
            <a:avLst/>
          </a:prstGeom>
          <a:solidFill>
            <a:srgbClr val="3366FF">
              <a:alpha val="8000"/>
            </a:srgbClr>
          </a:solid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608388" y="5216510"/>
            <a:ext cx="1927225" cy="871538"/>
          </a:xfrm>
          <a:prstGeom prst="rect">
            <a:avLst/>
          </a:prstGeom>
          <a:solidFill>
            <a:srgbClr val="660066">
              <a:alpha val="8000"/>
            </a:srgbClr>
          </a:solidFill>
          <a:ln w="38100" cmpd="sng">
            <a:solidFill>
              <a:srgbClr val="6600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6" name="Straight Arrow Connector 15"/>
          <p:cNvCxnSpPr>
            <a:stCxn id="9" idx="4"/>
            <a:endCxn id="15" idx="0"/>
          </p:cNvCxnSpPr>
          <p:nvPr/>
        </p:nvCxnSpPr>
        <p:spPr>
          <a:xfrm>
            <a:off x="4562475" y="4063985"/>
            <a:ext cx="9525" cy="1152525"/>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903288" y="4300523"/>
            <a:ext cx="1927225" cy="1243012"/>
          </a:xfrm>
          <a:prstGeom prst="rect">
            <a:avLst/>
          </a:prstGeom>
          <a:solidFill>
            <a:srgbClr val="008000">
              <a:alpha val="8000"/>
            </a:srgbClr>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9" name="Straight Arrow Connector 18"/>
          <p:cNvCxnSpPr>
            <a:stCxn id="9" idx="2"/>
          </p:cNvCxnSpPr>
          <p:nvPr/>
        </p:nvCxnSpPr>
        <p:spPr>
          <a:xfrm flipH="1">
            <a:off x="2776538" y="3502010"/>
            <a:ext cx="804862" cy="798513"/>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9" idx="6"/>
          </p:cNvCxnSpPr>
          <p:nvPr/>
        </p:nvCxnSpPr>
        <p:spPr>
          <a:xfrm flipH="1" flipV="1">
            <a:off x="5545138" y="3502010"/>
            <a:ext cx="863600" cy="798513"/>
          </a:xfrm>
          <a:prstGeom prst="straightConnector1">
            <a:avLst/>
          </a:prstGeom>
          <a:ln w="38100" cmpd="sng">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5" idx="3"/>
            <a:endCxn id="18" idx="1"/>
          </p:cNvCxnSpPr>
          <p:nvPr/>
        </p:nvCxnSpPr>
        <p:spPr>
          <a:xfrm flipV="1">
            <a:off x="5535613" y="4921235"/>
            <a:ext cx="873125" cy="73025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7" idx="3"/>
            <a:endCxn id="15" idx="1"/>
          </p:cNvCxnSpPr>
          <p:nvPr/>
        </p:nvCxnSpPr>
        <p:spPr>
          <a:xfrm>
            <a:off x="2830513" y="4921235"/>
            <a:ext cx="777875" cy="73025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itle 1"/>
          <p:cNvSpPr txBox="1">
            <a:spLocks/>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3D71"/>
                </a:solidFill>
                <a:latin typeface="Arial"/>
                <a:ea typeface="Arial"/>
                <a:cs typeface="Arial"/>
              </a:rPr>
              <a:t>Data Nugget Iterative Development Process</a:t>
            </a:r>
          </a:p>
        </p:txBody>
      </p:sp>
      <p:sp>
        <p:nvSpPr>
          <p:cNvPr id="21" name="Donut 20"/>
          <p:cNvSpPr/>
          <p:nvPr/>
        </p:nvSpPr>
        <p:spPr>
          <a:xfrm>
            <a:off x="3193235" y="4868959"/>
            <a:ext cx="2768998" cy="1587705"/>
          </a:xfrm>
          <a:prstGeom prst="donut">
            <a:avLst>
              <a:gd name="adj" fmla="val 16103"/>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5785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descr="Image 17.jpg"/>
          <p:cNvPicPr>
            <a:picLocks noChangeAspect="1"/>
          </p:cNvPicPr>
          <p:nvPr/>
        </p:nvPicPr>
        <p:blipFill>
          <a:blip r:embed="rId3">
            <a:extLst>
              <a:ext uri="{28A0092B-C50C-407E-A947-70E740481C1C}">
                <a14:useLocalDpi xmlns:a14="http://schemas.microsoft.com/office/drawing/2010/main" val="0"/>
              </a:ext>
            </a:extLst>
          </a:blip>
          <a:srcRect b="2042"/>
          <a:stretch>
            <a:fillRect/>
          </a:stretch>
        </p:blipFill>
        <p:spPr bwMode="auto">
          <a:xfrm>
            <a:off x="-11113" y="1981200"/>
            <a:ext cx="373380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6" name="Rectangle 3"/>
          <p:cNvSpPr txBox="1">
            <a:spLocks noChangeArrowheads="1"/>
          </p:cNvSpPr>
          <p:nvPr/>
        </p:nvSpPr>
        <p:spPr bwMode="auto">
          <a:xfrm>
            <a:off x="3962400" y="2209800"/>
            <a:ext cx="4800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400"/>
              </a:spcBef>
              <a:buClr>
                <a:srgbClr val="660066"/>
              </a:buClr>
              <a:buFont typeface="Wingdings 2" charset="0"/>
              <a:buChar char=""/>
            </a:pPr>
            <a:r>
              <a:rPr lang="en-US" sz="2800" b="1" dirty="0">
                <a:solidFill>
                  <a:srgbClr val="000000"/>
                </a:solidFill>
                <a:latin typeface="Arial" charset="0"/>
                <a:cs typeface="Arial" charset="0"/>
              </a:rPr>
              <a:t>Co-created by scientists and teachers at KBS</a:t>
            </a:r>
          </a:p>
          <a:p>
            <a:pPr eaLnBrk="1" hangingPunct="1">
              <a:spcBef>
                <a:spcPts val="1400"/>
              </a:spcBef>
              <a:buClr>
                <a:srgbClr val="660066"/>
              </a:buClr>
              <a:buFont typeface="Wingdings 2" charset="0"/>
              <a:buChar char=""/>
            </a:pPr>
            <a:r>
              <a:rPr lang="en-US" sz="2800" dirty="0">
                <a:solidFill>
                  <a:srgbClr val="000000"/>
                </a:solidFill>
                <a:latin typeface="Arial" charset="0"/>
                <a:cs typeface="Arial" charset="0"/>
              </a:rPr>
              <a:t>GK-12 graduate students gain teaching experience</a:t>
            </a:r>
          </a:p>
          <a:p>
            <a:pPr eaLnBrk="1" hangingPunct="1">
              <a:spcBef>
                <a:spcPts val="1400"/>
              </a:spcBef>
              <a:buClr>
                <a:srgbClr val="660066"/>
              </a:buClr>
              <a:buFont typeface="Wingdings 2" charset="0"/>
              <a:buChar char=""/>
            </a:pPr>
            <a:r>
              <a:rPr lang="en-US" sz="2800" dirty="0">
                <a:solidFill>
                  <a:srgbClr val="000000"/>
                </a:solidFill>
                <a:latin typeface="Arial" charset="0"/>
                <a:cs typeface="Arial" charset="0"/>
              </a:rPr>
              <a:t>Teachers are exposed to contemporary science </a:t>
            </a:r>
          </a:p>
          <a:p>
            <a:pPr eaLnBrk="1" hangingPunct="1">
              <a:spcBef>
                <a:spcPts val="1400"/>
              </a:spcBef>
              <a:buClr>
                <a:srgbClr val="660066"/>
              </a:buClr>
              <a:buFont typeface="Wingdings 2" charset="0"/>
              <a:buChar char=""/>
            </a:pPr>
            <a:r>
              <a:rPr lang="en-US" sz="2800" dirty="0">
                <a:solidFill>
                  <a:srgbClr val="000000"/>
                </a:solidFill>
                <a:latin typeface="Arial" charset="0"/>
                <a:cs typeface="Arial" charset="0"/>
              </a:rPr>
              <a:t>Students practice scientific inquiry </a:t>
            </a:r>
          </a:p>
        </p:txBody>
      </p:sp>
      <p:sp>
        <p:nvSpPr>
          <p:cNvPr id="7"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How Data Nuggets </a:t>
            </a:r>
          </a:p>
          <a:p>
            <a:pPr eaLnBrk="1" hangingPunct="1">
              <a:defRPr/>
            </a:pPr>
            <a:r>
              <a:rPr lang="en-US" sz="4800" b="1" dirty="0">
                <a:ln w="3175" cmpd="sng">
                  <a:noFill/>
                  <a:prstDash val="solid"/>
                </a:ln>
                <a:solidFill>
                  <a:srgbClr val="FFFFFF"/>
                </a:solidFill>
                <a:latin typeface="Arial"/>
                <a:cs typeface="Arial"/>
              </a:rPr>
              <a:t>got their </a:t>
            </a:r>
            <a:r>
              <a:rPr lang="en-US" sz="4800" b="1" dirty="0" smtClean="0">
                <a:ln w="3175" cmpd="sng">
                  <a:noFill/>
                  <a:prstDash val="solid"/>
                </a:ln>
                <a:solidFill>
                  <a:srgbClr val="FFFFFF"/>
                </a:solidFill>
                <a:latin typeface="Arial"/>
                <a:cs typeface="Arial"/>
              </a:rPr>
              <a:t>start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Seminar Feedback</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70040" y="2209800"/>
            <a:ext cx="8821738"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Please fill out the short survey being passed out.</a:t>
            </a:r>
            <a:endParaRPr lang="en-US" sz="2800" b="1" dirty="0">
              <a:solidFill>
                <a:srgbClr val="000000"/>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If you would like to make your own DN then include your name and email address.</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If </a:t>
            </a:r>
            <a:r>
              <a:rPr lang="en-US" sz="2800" dirty="0">
                <a:solidFill>
                  <a:srgbClr val="000000"/>
                </a:solidFill>
                <a:latin typeface="Arial"/>
                <a:cs typeface="Arial"/>
              </a:rPr>
              <a:t>enough people are </a:t>
            </a:r>
            <a:r>
              <a:rPr lang="en-US" sz="2800" dirty="0" smtClean="0">
                <a:solidFill>
                  <a:srgbClr val="000000"/>
                </a:solidFill>
                <a:latin typeface="Arial"/>
                <a:cs typeface="Arial"/>
              </a:rPr>
              <a:t>interested w</a:t>
            </a:r>
            <a:r>
              <a:rPr lang="en-US" sz="2800" dirty="0" smtClean="0">
                <a:solidFill>
                  <a:srgbClr val="000000"/>
                </a:solidFill>
                <a:latin typeface="Arial"/>
                <a:ea typeface="+mn-ea"/>
                <a:cs typeface="Arial"/>
              </a:rPr>
              <a:t>e can hold a longer workshop to help guide scientists through the process.</a:t>
            </a:r>
            <a:endParaRPr lang="en-US" sz="2700" dirty="0">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spTree>
    <p:extLst>
      <p:ext uri="{BB962C8B-B14F-4D97-AF65-F5344CB8AC3E}">
        <p14:creationId xmlns:p14="http://schemas.microsoft.com/office/powerpoint/2010/main" val="929663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0"/>
            <a:ext cx="9144000" cy="12192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txBox="1">
            <a:spLocks/>
          </p:cNvSpPr>
          <p:nvPr/>
        </p:nvSpPr>
        <p:spPr bwMode="auto">
          <a:xfrm>
            <a:off x="-38021" y="-1524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Thank you!</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61444" name="Picture 2" descr="WG_datanuggets_m1_700x3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1350" y="1219200"/>
            <a:ext cx="4722813"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Picture 1" descr="PB162451.jpg"/>
          <p:cNvSpPr>
            <a:spLocks noChangeAspect="1"/>
          </p:cNvSpPr>
          <p:nvPr/>
        </p:nvSpPr>
        <p:spPr bwMode="auto">
          <a:xfrm>
            <a:off x="-6350" y="4173538"/>
            <a:ext cx="44958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446" name="Picture 3" descr="BEACON logo.png"/>
          <p:cNvSpPr>
            <a:spLocks noChangeAspect="1"/>
          </p:cNvSpPr>
          <p:nvPr/>
        </p:nvSpPr>
        <p:spPr bwMode="auto">
          <a:xfrm>
            <a:off x="-7938" y="3733800"/>
            <a:ext cx="26781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447" name="Picture 5"/>
          <p:cNvSpPr>
            <a:spLocks noChangeAspect="1"/>
          </p:cNvSpPr>
          <p:nvPr/>
        </p:nvSpPr>
        <p:spPr bwMode="auto">
          <a:xfrm>
            <a:off x="2201863" y="3505200"/>
            <a:ext cx="403225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1448" name="Picture 1" descr="Screen Shot 2015-04-23 at 8.20.1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5263" y="5029200"/>
            <a:ext cx="303173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3" descr="NIMBioS.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1881" y="5181600"/>
            <a:ext cx="3218143" cy="93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Picture 1" descr="BSCS logo.jpg"/>
          <p:cNvSpPr>
            <a:spLocks noChangeAspect="1"/>
          </p:cNvSpPr>
          <p:nvPr/>
        </p:nvSpPr>
        <p:spPr bwMode="auto">
          <a:xfrm>
            <a:off x="6240463" y="3713163"/>
            <a:ext cx="2840037"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1451" name="Picture 1" descr="PB16245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219200"/>
            <a:ext cx="44958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3" descr="BEACON logo.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38" y="3733800"/>
            <a:ext cx="26781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1863" y="3389313"/>
            <a:ext cx="40322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1" descr="BSCS log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0463" y="3713163"/>
            <a:ext cx="2840037"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flipH="1">
            <a:off x="0" y="1219200"/>
            <a:ext cx="9144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0" y="3429000"/>
            <a:ext cx="9144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How Data Nuggets </a:t>
            </a:r>
          </a:p>
          <a:p>
            <a:pPr eaLnBrk="1" hangingPunct="1">
              <a:defRPr/>
            </a:pPr>
            <a:r>
              <a:rPr lang="en-US" sz="4800" b="1" dirty="0" smtClean="0">
                <a:ln w="3175" cmpd="sng">
                  <a:noFill/>
                  <a:prstDash val="solid"/>
                </a:ln>
                <a:solidFill>
                  <a:srgbClr val="FFFFFF"/>
                </a:solidFill>
                <a:latin typeface="Arial"/>
                <a:cs typeface="Arial"/>
              </a:rPr>
              <a:t>got their start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52400" y="2209800"/>
            <a:ext cx="4800600"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Teachers concerned about performing inquiry in the classroom</a:t>
            </a:r>
          </a:p>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Complexity of research results and messiness of data</a:t>
            </a:r>
          </a:p>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Students need practice working with data – graphing and interpreting</a:t>
            </a: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pic>
        <p:nvPicPr>
          <p:cNvPr id="2048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1725" y="1979613"/>
            <a:ext cx="423227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 descr="Lesson-plans-for-website1.jpg"/>
          <p:cNvPicPr>
            <a:picLocks noChangeAspect="1"/>
          </p:cNvPicPr>
          <p:nvPr/>
        </p:nvPicPr>
        <p:blipFill>
          <a:blip r:embed="rId4">
            <a:extLst>
              <a:ext uri="{28A0092B-C50C-407E-A947-70E740481C1C}">
                <a14:useLocalDpi xmlns:a14="http://schemas.microsoft.com/office/drawing/2010/main" val="0"/>
              </a:ext>
            </a:extLst>
          </a:blip>
          <a:srcRect r="-3"/>
          <a:stretch>
            <a:fillRect/>
          </a:stretch>
        </p:blipFill>
        <p:spPr bwMode="auto">
          <a:xfrm>
            <a:off x="4911725" y="4384675"/>
            <a:ext cx="424021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0" y="725488"/>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200" b="1" dirty="0" smtClean="0">
                <a:ln w="3175" cmpd="sng">
                  <a:noFill/>
                  <a:prstDash val="solid"/>
                </a:ln>
                <a:solidFill>
                  <a:srgbClr val="FFFFFF"/>
                </a:solidFill>
                <a:latin typeface="Arial"/>
                <a:cs typeface="Arial"/>
              </a:rPr>
              <a:t>Current Status</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13" name="Rectangle 3"/>
          <p:cNvSpPr txBox="1">
            <a:spLocks noChangeArrowheads="1"/>
          </p:cNvSpPr>
          <p:nvPr/>
        </p:nvSpPr>
        <p:spPr>
          <a:xfrm>
            <a:off x="457200" y="1984375"/>
            <a:ext cx="8126413" cy="2057400"/>
          </a:xfrm>
          <a:prstGeom prst="rect">
            <a:avLst/>
          </a:prstGeom>
        </p:spPr>
        <p:txBody>
          <a:bodyPr>
            <a:normAutofit/>
          </a:bodyPr>
          <a:lstStyle/>
          <a:p>
            <a:pPr algn="ctr" fontAlgn="auto">
              <a:spcBef>
                <a:spcPts val="2000"/>
              </a:spcBef>
              <a:spcAft>
                <a:spcPts val="0"/>
              </a:spcAft>
              <a:buClr>
                <a:srgbClr val="660066"/>
              </a:buClr>
              <a:defRPr/>
            </a:pPr>
            <a:endParaRPr lang="en-US" sz="3200" dirty="0">
              <a:solidFill>
                <a:schemeClr val="tx1">
                  <a:lumMod val="65000"/>
                  <a:lumOff val="35000"/>
                </a:schemeClr>
              </a:solidFill>
              <a:latin typeface="Arial"/>
              <a:ea typeface="+mn-ea"/>
              <a:cs typeface="Arial"/>
            </a:endParaRPr>
          </a:p>
        </p:txBody>
      </p:sp>
      <p:sp>
        <p:nvSpPr>
          <p:cNvPr id="7" name="Rectangle 3"/>
          <p:cNvSpPr txBox="1">
            <a:spLocks noChangeArrowheads="1"/>
          </p:cNvSpPr>
          <p:nvPr/>
        </p:nvSpPr>
        <p:spPr bwMode="auto">
          <a:xfrm>
            <a:off x="228600" y="1367692"/>
            <a:ext cx="8686800" cy="533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altLang="en-US" sz="1400" dirty="0">
              <a:solidFill>
                <a:srgbClr val="000000"/>
              </a:solidFill>
              <a:latin typeface="Arial" charset="0"/>
            </a:endParaRPr>
          </a:p>
          <a:p>
            <a:pPr eaLnBrk="1" hangingPunct="1"/>
            <a:endParaRPr lang="en-US" altLang="en-US" sz="2800" dirty="0" smtClean="0">
              <a:solidFill>
                <a:srgbClr val="000000"/>
              </a:solidFill>
              <a:latin typeface="Arial" charset="0"/>
              <a:ea typeface="Arial" charset="0"/>
              <a:cs typeface="Arial" charset="0"/>
            </a:endParaRPr>
          </a:p>
          <a:p>
            <a:pPr eaLnBrk="1" hangingPunct="1"/>
            <a:r>
              <a:rPr lang="en-US" altLang="en-US" sz="2800" dirty="0" smtClean="0">
                <a:solidFill>
                  <a:srgbClr val="000000"/>
                </a:solidFill>
                <a:latin typeface="Arial" charset="0"/>
                <a:ea typeface="Arial" charset="0"/>
                <a:cs typeface="Arial" charset="0"/>
              </a:rPr>
              <a:t>The Problem:</a:t>
            </a:r>
            <a:endParaRPr lang="en-US" altLang="en-US" sz="1800" dirty="0" smtClean="0">
              <a:solidFill>
                <a:srgbClr val="000000"/>
              </a:solidFill>
              <a:latin typeface="Arial" charset="0"/>
              <a:ea typeface="Arial" charset="0"/>
              <a:cs typeface="Arial" charset="0"/>
            </a:endParaRPr>
          </a:p>
          <a:p>
            <a:pPr lvl="1" eaLnBrk="1" hangingPunct="1">
              <a:spcBef>
                <a:spcPts val="800"/>
              </a:spcBef>
              <a:buClr>
                <a:schemeClr val="accent1"/>
              </a:buClr>
              <a:buFont typeface="Wingdings 2" charset="2"/>
              <a:buChar char=""/>
            </a:pPr>
            <a:r>
              <a:rPr lang="en-US" altLang="en-US" sz="1800" dirty="0">
                <a:solidFill>
                  <a:srgbClr val="000000"/>
                </a:solidFill>
                <a:latin typeface="Arial" charset="0"/>
                <a:ea typeface="Arial" charset="0"/>
                <a:cs typeface="Arial" charset="0"/>
              </a:rPr>
              <a:t>Students in the United States consistently lag behind in science education outcomes </a:t>
            </a:r>
            <a:r>
              <a:rPr lang="en-US" altLang="en-US" sz="1400" dirty="0">
                <a:solidFill>
                  <a:schemeClr val="bg1">
                    <a:lumMod val="50000"/>
                  </a:schemeClr>
                </a:solidFill>
                <a:latin typeface="Arial" charset="0"/>
                <a:ea typeface="Arial" charset="0"/>
                <a:cs typeface="Arial" charset="0"/>
              </a:rPr>
              <a:t>(National Center for Education Statistics 2005)</a:t>
            </a:r>
          </a:p>
          <a:p>
            <a:pPr lvl="1" eaLnBrk="1" hangingPunct="1">
              <a:spcBef>
                <a:spcPts val="800"/>
              </a:spcBef>
              <a:buClr>
                <a:schemeClr val="accent1"/>
              </a:buClr>
              <a:buFont typeface="Wingdings 2" charset="2"/>
              <a:buChar char=""/>
            </a:pPr>
            <a:r>
              <a:rPr lang="en-US" altLang="en-US" sz="1800" dirty="0" smtClean="0">
                <a:solidFill>
                  <a:srgbClr val="000000"/>
                </a:solidFill>
                <a:latin typeface="Arial" charset="0"/>
                <a:ea typeface="Arial" charset="0"/>
                <a:cs typeface="Arial" charset="0"/>
              </a:rPr>
              <a:t>Students </a:t>
            </a:r>
            <a:r>
              <a:rPr lang="en-US" altLang="en-US" sz="1800" dirty="0">
                <a:solidFill>
                  <a:srgbClr val="000000"/>
                </a:solidFill>
                <a:latin typeface="Arial" charset="0"/>
                <a:ea typeface="Arial" charset="0"/>
                <a:cs typeface="Arial" charset="0"/>
              </a:rPr>
              <a:t>are graduating unable to apply quantitative knowledge to situations </a:t>
            </a:r>
            <a:r>
              <a:rPr lang="en-US" altLang="en-US" sz="1400" dirty="0">
                <a:solidFill>
                  <a:schemeClr val="bg1">
                    <a:lumMod val="50000"/>
                  </a:schemeClr>
                </a:solidFill>
                <a:latin typeface="Arial" charset="0"/>
                <a:ea typeface="Arial" charset="0"/>
                <a:cs typeface="Arial" charset="0"/>
              </a:rPr>
              <a:t>(Wilkins 2010)</a:t>
            </a:r>
          </a:p>
          <a:p>
            <a:pPr lvl="1" eaLnBrk="1" hangingPunct="1">
              <a:spcBef>
                <a:spcPts val="800"/>
              </a:spcBef>
              <a:buClr>
                <a:schemeClr val="accent1"/>
              </a:buClr>
              <a:buFont typeface="Wingdings 2" charset="2"/>
              <a:buChar char=""/>
            </a:pPr>
            <a:r>
              <a:rPr lang="en-US" altLang="en-US" sz="1800" dirty="0" smtClean="0">
                <a:solidFill>
                  <a:srgbClr val="000000"/>
                </a:solidFill>
                <a:latin typeface="Arial" charset="0"/>
                <a:ea typeface="Arial" charset="0"/>
                <a:cs typeface="Arial" charset="0"/>
              </a:rPr>
              <a:t>Little </a:t>
            </a:r>
            <a:r>
              <a:rPr lang="en-US" altLang="en-US" sz="1800" dirty="0">
                <a:solidFill>
                  <a:srgbClr val="000000"/>
                </a:solidFill>
                <a:latin typeface="Arial" charset="0"/>
                <a:ea typeface="Arial" charset="0"/>
                <a:cs typeface="Arial" charset="0"/>
              </a:rPr>
              <a:t>to no improvement between 1970-2012 </a:t>
            </a:r>
            <a:r>
              <a:rPr lang="en-US" altLang="en-US" sz="1400" dirty="0">
                <a:solidFill>
                  <a:schemeClr val="bg1">
                    <a:lumMod val="50000"/>
                  </a:schemeClr>
                </a:solidFill>
                <a:latin typeface="Arial" charset="0"/>
                <a:ea typeface="Arial" charset="0"/>
                <a:cs typeface="Arial" charset="0"/>
              </a:rPr>
              <a:t>(Mullis &amp; Martin 2014</a:t>
            </a:r>
            <a:r>
              <a:rPr lang="en-US" altLang="en-US" sz="1400" dirty="0" smtClean="0">
                <a:solidFill>
                  <a:schemeClr val="bg1">
                    <a:lumMod val="50000"/>
                  </a:schemeClr>
                </a:solidFill>
                <a:latin typeface="Arial" charset="0"/>
                <a:ea typeface="Arial" charset="0"/>
                <a:cs typeface="Arial" charset="0"/>
              </a:rPr>
              <a:t>)</a:t>
            </a:r>
          </a:p>
          <a:p>
            <a:pPr lvl="1" eaLnBrk="1" hangingPunct="1">
              <a:spcBef>
                <a:spcPts val="800"/>
              </a:spcBef>
              <a:buClr>
                <a:schemeClr val="accent1"/>
              </a:buClr>
              <a:buFont typeface="Wingdings 2" charset="2"/>
              <a:buChar char=""/>
            </a:pPr>
            <a:endParaRPr lang="en-US" altLang="en-US" sz="1000" dirty="0" smtClean="0">
              <a:solidFill>
                <a:srgbClr val="000000"/>
              </a:solidFill>
              <a:latin typeface="Arial" charset="0"/>
              <a:ea typeface="Arial" charset="0"/>
              <a:cs typeface="Arial" charset="0"/>
            </a:endParaRPr>
          </a:p>
          <a:p>
            <a:pPr eaLnBrk="1" hangingPunct="1">
              <a:buClr>
                <a:schemeClr val="accent1"/>
              </a:buClr>
            </a:pPr>
            <a:r>
              <a:rPr lang="en-US" altLang="en-US" sz="2800" dirty="0" smtClean="0">
                <a:solidFill>
                  <a:srgbClr val="000000"/>
                </a:solidFill>
                <a:latin typeface="Arial" charset="0"/>
                <a:ea typeface="Arial" charset="0"/>
                <a:cs typeface="Arial" charset="0"/>
              </a:rPr>
              <a:t>The Implications:</a:t>
            </a:r>
          </a:p>
          <a:p>
            <a:pPr lvl="1" eaLnBrk="1" hangingPunct="1">
              <a:spcBef>
                <a:spcPts val="800"/>
              </a:spcBef>
              <a:buClr>
                <a:schemeClr val="accent1"/>
              </a:buClr>
              <a:buFont typeface="Wingdings 2" charset="2"/>
              <a:buChar char=""/>
            </a:pPr>
            <a:r>
              <a:rPr lang="en-US" altLang="en-US" sz="1800" dirty="0" smtClean="0">
                <a:solidFill>
                  <a:srgbClr val="000000"/>
                </a:solidFill>
                <a:latin typeface="Arial" charset="0"/>
                <a:ea typeface="Arial" charset="0"/>
                <a:cs typeface="Arial" charset="0"/>
              </a:rPr>
              <a:t>Students with low QR have lower career readiness and are less prepared for the workforce </a:t>
            </a:r>
            <a:r>
              <a:rPr lang="en-US" altLang="en-US" sz="1400" dirty="0" smtClean="0">
                <a:solidFill>
                  <a:schemeClr val="bg1">
                    <a:lumMod val="50000"/>
                  </a:schemeClr>
                </a:solidFill>
                <a:latin typeface="Arial" charset="0"/>
                <a:ea typeface="Arial" charset="0"/>
                <a:cs typeface="Arial" charset="0"/>
              </a:rPr>
              <a:t>(McNeill and </a:t>
            </a:r>
            <a:r>
              <a:rPr lang="en-US" altLang="en-US" sz="1400" dirty="0" err="1" smtClean="0">
                <a:solidFill>
                  <a:schemeClr val="bg1">
                    <a:lumMod val="50000"/>
                  </a:schemeClr>
                </a:solidFill>
                <a:latin typeface="Arial" charset="0"/>
                <a:ea typeface="Arial" charset="0"/>
                <a:cs typeface="Arial" charset="0"/>
              </a:rPr>
              <a:t>Krajcik</a:t>
            </a:r>
            <a:r>
              <a:rPr lang="en-US" altLang="en-US" sz="1400" dirty="0" smtClean="0">
                <a:solidFill>
                  <a:schemeClr val="bg1">
                    <a:lumMod val="50000"/>
                  </a:schemeClr>
                </a:solidFill>
                <a:latin typeface="Arial" charset="0"/>
                <a:ea typeface="Arial" charset="0"/>
                <a:cs typeface="Arial" charset="0"/>
              </a:rPr>
              <a:t> 2012, McMillan &amp; Marks 2003, Marks et al. 2005, </a:t>
            </a:r>
            <a:r>
              <a:rPr lang="en-US" altLang="en-US" sz="1400" dirty="0" err="1" smtClean="0">
                <a:solidFill>
                  <a:schemeClr val="bg1">
                    <a:lumMod val="50000"/>
                  </a:schemeClr>
                </a:solidFill>
                <a:latin typeface="Arial" charset="0"/>
                <a:ea typeface="Arial" charset="0"/>
                <a:cs typeface="Arial" charset="0"/>
              </a:rPr>
              <a:t>Rumberger</a:t>
            </a:r>
            <a:r>
              <a:rPr lang="en-US" altLang="en-US" sz="1400" dirty="0" smtClean="0">
                <a:solidFill>
                  <a:schemeClr val="bg1">
                    <a:lumMod val="50000"/>
                  </a:schemeClr>
                </a:solidFill>
                <a:latin typeface="Arial" charset="0"/>
                <a:ea typeface="Arial" charset="0"/>
                <a:cs typeface="Arial" charset="0"/>
              </a:rPr>
              <a:t> &amp; Lamb 2003)</a:t>
            </a:r>
            <a:endParaRPr lang="en-US" altLang="en-US" sz="1800" dirty="0" smtClean="0">
              <a:latin typeface="Arial" charset="0"/>
              <a:ea typeface="Arial" charset="0"/>
              <a:cs typeface="Arial" charset="0"/>
            </a:endParaRPr>
          </a:p>
          <a:p>
            <a:pPr lvl="1" eaLnBrk="1" hangingPunct="1">
              <a:spcBef>
                <a:spcPts val="800"/>
              </a:spcBef>
              <a:buClr>
                <a:schemeClr val="accent1"/>
              </a:buClr>
              <a:buFont typeface="Wingdings 2" charset="2"/>
              <a:buChar char=""/>
            </a:pPr>
            <a:r>
              <a:rPr lang="en-US" altLang="en-US" sz="1800" dirty="0" smtClean="0">
                <a:latin typeface="Arial" charset="0"/>
                <a:ea typeface="Arial" charset="0"/>
                <a:cs typeface="Arial" charset="0"/>
              </a:rPr>
              <a:t>Left unprepared to address pressing social and scientific issues </a:t>
            </a:r>
            <a:r>
              <a:rPr lang="en-US" altLang="en-US" sz="1400" dirty="0" smtClean="0">
                <a:solidFill>
                  <a:schemeClr val="bg1">
                    <a:lumMod val="50000"/>
                  </a:schemeClr>
                </a:solidFill>
                <a:latin typeface="Arial" charset="0"/>
                <a:ea typeface="Arial" charset="0"/>
                <a:cs typeface="Arial" charset="0"/>
              </a:rPr>
              <a:t>(Steen 1999)</a:t>
            </a:r>
          </a:p>
          <a:p>
            <a:pPr lvl="2" eaLnBrk="1" hangingPunct="1">
              <a:spcBef>
                <a:spcPts val="800"/>
              </a:spcBef>
              <a:buClr>
                <a:schemeClr val="accent1"/>
              </a:buClr>
              <a:buFont typeface="Wingdings 2" charset="2"/>
              <a:buChar char=""/>
            </a:pPr>
            <a:r>
              <a:rPr lang="en-US" altLang="en-US" sz="1600" dirty="0" smtClean="0">
                <a:latin typeface="Arial" charset="0"/>
                <a:ea typeface="Arial" charset="0"/>
                <a:cs typeface="Arial" charset="0"/>
              </a:rPr>
              <a:t>These issues becoming more important as we increasingly rely on large, complicated datasets </a:t>
            </a:r>
            <a:r>
              <a:rPr lang="en-US" altLang="en-US" sz="1600" dirty="0" smtClean="0">
                <a:solidFill>
                  <a:schemeClr val="bg1">
                    <a:lumMod val="50000"/>
                  </a:schemeClr>
                </a:solidFill>
                <a:latin typeface="Arial" charset="0"/>
                <a:ea typeface="Arial" charset="0"/>
                <a:cs typeface="Arial" charset="0"/>
              </a:rPr>
              <a:t>(NAP 2014)</a:t>
            </a:r>
          </a:p>
          <a:p>
            <a:pPr eaLnBrk="1" hangingPunct="1"/>
            <a:endParaRPr lang="en-US" altLang="en-US" sz="2800" dirty="0">
              <a:solidFill>
                <a:srgbClr val="000000"/>
              </a:solidFill>
              <a:latin typeface="Arial" charset="0"/>
              <a:ea typeface="Arial" charset="0"/>
              <a:cs typeface="Arial" charset="0"/>
            </a:endParaRPr>
          </a:p>
          <a:p>
            <a:pPr lvl="1" eaLnBrk="1" hangingPunct="1">
              <a:spcBef>
                <a:spcPts val="800"/>
              </a:spcBef>
              <a:buClr>
                <a:srgbClr val="660066"/>
              </a:buClr>
              <a:buFont typeface="Wingdings 2" charset="2"/>
              <a:buChar char=""/>
            </a:pPr>
            <a:endParaRPr lang="en-US" altLang="en-US" sz="1800" dirty="0" smtClean="0">
              <a:solidFill>
                <a:srgbClr val="000000"/>
              </a:solidFill>
              <a:latin typeface="Arial" charset="0"/>
            </a:endParaRPr>
          </a:p>
        </p:txBody>
      </p:sp>
    </p:spTree>
    <p:extLst>
      <p:ext uri="{BB962C8B-B14F-4D97-AF65-F5344CB8AC3E}">
        <p14:creationId xmlns:p14="http://schemas.microsoft.com/office/powerpoint/2010/main" val="885635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2193" y="67945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200" b="1" dirty="0" smtClean="0">
                <a:ln w="3175" cmpd="sng">
                  <a:noFill/>
                  <a:prstDash val="solid"/>
                </a:ln>
                <a:solidFill>
                  <a:srgbClr val="FFFFFF"/>
                </a:solidFill>
                <a:latin typeface="Arial"/>
                <a:cs typeface="Arial"/>
              </a:rPr>
              <a:t>Reform in Science Education </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13" name="Rectangle 3"/>
          <p:cNvSpPr txBox="1">
            <a:spLocks noChangeArrowheads="1"/>
          </p:cNvSpPr>
          <p:nvPr/>
        </p:nvSpPr>
        <p:spPr>
          <a:xfrm>
            <a:off x="457200" y="1984375"/>
            <a:ext cx="8126413" cy="2057400"/>
          </a:xfrm>
          <a:prstGeom prst="rect">
            <a:avLst/>
          </a:prstGeom>
        </p:spPr>
        <p:txBody>
          <a:bodyPr>
            <a:normAutofit/>
          </a:bodyPr>
          <a:lstStyle/>
          <a:p>
            <a:pPr algn="ctr" fontAlgn="auto">
              <a:spcBef>
                <a:spcPts val="2000"/>
              </a:spcBef>
              <a:spcAft>
                <a:spcPts val="0"/>
              </a:spcAft>
              <a:buClr>
                <a:srgbClr val="660066"/>
              </a:buClr>
              <a:defRPr/>
            </a:pPr>
            <a:endParaRPr lang="en-US" sz="3200" dirty="0">
              <a:solidFill>
                <a:schemeClr val="tx1">
                  <a:lumMod val="65000"/>
                  <a:lumOff val="35000"/>
                </a:schemeClr>
              </a:solidFill>
              <a:latin typeface="Arial"/>
              <a:ea typeface="+mn-ea"/>
              <a:cs typeface="Arial"/>
            </a:endParaRPr>
          </a:p>
        </p:txBody>
      </p:sp>
      <p:sp>
        <p:nvSpPr>
          <p:cNvPr id="7" name="Rectangle 3"/>
          <p:cNvSpPr txBox="1">
            <a:spLocks noChangeArrowheads="1"/>
          </p:cNvSpPr>
          <p:nvPr/>
        </p:nvSpPr>
        <p:spPr bwMode="auto">
          <a:xfrm>
            <a:off x="264459" y="2199523"/>
            <a:ext cx="8686800" cy="448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indent="0" eaLnBrk="1" hangingPunct="1">
              <a:spcBef>
                <a:spcPts val="800"/>
              </a:spcBef>
              <a:spcAft>
                <a:spcPts val="1200"/>
              </a:spcAft>
              <a:buClr>
                <a:schemeClr val="accent1"/>
              </a:buClr>
            </a:pPr>
            <a:r>
              <a:rPr lang="en-US" sz="3000" dirty="0" smtClean="0">
                <a:latin typeface="Arial" charset="0"/>
                <a:cs typeface="Arial" charset="0"/>
              </a:rPr>
              <a:t>Fundamental shifts in science education</a:t>
            </a:r>
          </a:p>
          <a:p>
            <a:pPr lvl="1" eaLnBrk="1" hangingPunct="1">
              <a:spcBef>
                <a:spcPts val="800"/>
              </a:spcBef>
              <a:buClr>
                <a:schemeClr val="accent1"/>
              </a:buClr>
              <a:buFont typeface="Wingdings 2" charset="2"/>
              <a:buChar char=""/>
            </a:pPr>
            <a:r>
              <a:rPr lang="en-US" altLang="en-US" sz="2200" dirty="0" smtClean="0">
                <a:solidFill>
                  <a:srgbClr val="000000"/>
                </a:solidFill>
                <a:latin typeface="Arial" charset="0"/>
              </a:rPr>
              <a:t>Away from rote learning of facts</a:t>
            </a:r>
          </a:p>
          <a:p>
            <a:pPr lvl="1" eaLnBrk="1" hangingPunct="1">
              <a:spcBef>
                <a:spcPts val="800"/>
              </a:spcBef>
              <a:buClr>
                <a:schemeClr val="accent1"/>
              </a:buClr>
              <a:buFont typeface="Wingdings 2" charset="2"/>
              <a:buChar char=""/>
            </a:pPr>
            <a:r>
              <a:rPr lang="en-US" altLang="en-US" sz="2200" dirty="0" smtClean="0">
                <a:solidFill>
                  <a:srgbClr val="000000"/>
                </a:solidFill>
                <a:latin typeface="Arial" charset="0"/>
              </a:rPr>
              <a:t>Towards application of critical thinking and deep understanding</a:t>
            </a:r>
          </a:p>
          <a:p>
            <a:pPr lvl="1" eaLnBrk="1" hangingPunct="1">
              <a:spcBef>
                <a:spcPts val="800"/>
              </a:spcBef>
              <a:buClr>
                <a:schemeClr val="accent1"/>
              </a:buClr>
              <a:buFont typeface="Wingdings 2" charset="2"/>
              <a:buChar char=""/>
            </a:pPr>
            <a:endParaRPr lang="en-US" sz="1000" dirty="0" smtClean="0">
              <a:solidFill>
                <a:srgbClr val="000000"/>
              </a:solidFill>
              <a:latin typeface="Arial" charset="0"/>
            </a:endParaRPr>
          </a:p>
          <a:p>
            <a:pPr marL="0" indent="0" eaLnBrk="1" hangingPunct="1">
              <a:spcBef>
                <a:spcPts val="800"/>
              </a:spcBef>
              <a:spcAft>
                <a:spcPts val="1200"/>
              </a:spcAft>
              <a:buClr>
                <a:schemeClr val="accent1"/>
              </a:buClr>
            </a:pPr>
            <a:r>
              <a:rPr lang="en-US" altLang="en-US" sz="3000" dirty="0" smtClean="0">
                <a:solidFill>
                  <a:srgbClr val="000000"/>
                </a:solidFill>
                <a:latin typeface="Arial" charset="0"/>
              </a:rPr>
              <a:t>NGSS, ACT, Vision and Change emphasize:</a:t>
            </a:r>
          </a:p>
          <a:p>
            <a:pPr lvl="1" eaLnBrk="1" hangingPunct="1">
              <a:spcBef>
                <a:spcPts val="800"/>
              </a:spcBef>
              <a:buClr>
                <a:schemeClr val="accent1"/>
              </a:buClr>
              <a:buFont typeface="Wingdings 2" charset="2"/>
              <a:buChar char=""/>
            </a:pPr>
            <a:r>
              <a:rPr lang="en-US" altLang="en-US" sz="2200" dirty="0">
                <a:solidFill>
                  <a:srgbClr val="000000"/>
                </a:solidFill>
                <a:latin typeface="Arial" charset="0"/>
              </a:rPr>
              <a:t>Ability to </a:t>
            </a:r>
            <a:r>
              <a:rPr lang="en-US" altLang="en-US" sz="2200" b="1" dirty="0">
                <a:solidFill>
                  <a:srgbClr val="000000"/>
                </a:solidFill>
                <a:latin typeface="Arial" charset="0"/>
              </a:rPr>
              <a:t>analyze and interpret </a:t>
            </a:r>
            <a:r>
              <a:rPr lang="en-US" altLang="en-US" sz="2200" dirty="0">
                <a:solidFill>
                  <a:srgbClr val="000000"/>
                </a:solidFill>
                <a:latin typeface="Arial" charset="0"/>
              </a:rPr>
              <a:t>data</a:t>
            </a:r>
          </a:p>
          <a:p>
            <a:pPr lvl="1" eaLnBrk="1" hangingPunct="1">
              <a:spcBef>
                <a:spcPts val="800"/>
              </a:spcBef>
              <a:buClr>
                <a:schemeClr val="accent1"/>
              </a:buClr>
              <a:buFont typeface="Wingdings 2" charset="2"/>
              <a:buChar char=""/>
            </a:pPr>
            <a:r>
              <a:rPr lang="en-US" altLang="en-US" sz="2200" dirty="0" smtClean="0">
                <a:solidFill>
                  <a:srgbClr val="000000"/>
                </a:solidFill>
                <a:latin typeface="Arial" charset="0"/>
              </a:rPr>
              <a:t>The use of </a:t>
            </a:r>
            <a:r>
              <a:rPr lang="en-US" altLang="en-US" sz="2200" b="1" dirty="0" smtClean="0">
                <a:solidFill>
                  <a:srgbClr val="000000"/>
                </a:solidFill>
                <a:latin typeface="Arial" charset="0"/>
              </a:rPr>
              <a:t>mathematical</a:t>
            </a:r>
            <a:r>
              <a:rPr lang="en-US" altLang="en-US" sz="2200" dirty="0" smtClean="0">
                <a:solidFill>
                  <a:srgbClr val="000000"/>
                </a:solidFill>
                <a:latin typeface="Arial" charset="0"/>
              </a:rPr>
              <a:t> thinking</a:t>
            </a:r>
          </a:p>
          <a:p>
            <a:pPr lvl="1" eaLnBrk="1" hangingPunct="1">
              <a:spcBef>
                <a:spcPts val="800"/>
              </a:spcBef>
              <a:buClr>
                <a:schemeClr val="accent1"/>
              </a:buClr>
              <a:buFont typeface="Wingdings 2" charset="2"/>
              <a:buChar char=""/>
            </a:pPr>
            <a:r>
              <a:rPr lang="en-US" altLang="en-US" sz="2200" dirty="0" smtClean="0">
                <a:solidFill>
                  <a:srgbClr val="000000"/>
                </a:solidFill>
                <a:latin typeface="Arial" charset="0"/>
              </a:rPr>
              <a:t>Communication of </a:t>
            </a:r>
            <a:r>
              <a:rPr lang="en-US" altLang="en-US" sz="2200" b="1" dirty="0" smtClean="0">
                <a:solidFill>
                  <a:srgbClr val="000000"/>
                </a:solidFill>
                <a:latin typeface="Arial" charset="0"/>
              </a:rPr>
              <a:t>arguments</a:t>
            </a:r>
            <a:r>
              <a:rPr lang="en-US" altLang="en-US" sz="2200" dirty="0" smtClean="0">
                <a:solidFill>
                  <a:srgbClr val="000000"/>
                </a:solidFill>
                <a:latin typeface="Arial" charset="0"/>
              </a:rPr>
              <a:t> based on </a:t>
            </a:r>
            <a:r>
              <a:rPr lang="en-US" altLang="en-US" sz="2200" b="1" dirty="0" smtClean="0">
                <a:solidFill>
                  <a:srgbClr val="000000"/>
                </a:solidFill>
                <a:latin typeface="Arial" charset="0"/>
              </a:rPr>
              <a:t>evidence</a:t>
            </a:r>
          </a:p>
        </p:txBody>
      </p:sp>
    </p:spTree>
    <p:extLst>
      <p:ext uri="{BB962C8B-B14F-4D97-AF65-F5344CB8AC3E}">
        <p14:creationId xmlns:p14="http://schemas.microsoft.com/office/powerpoint/2010/main" val="4446030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Data Nugget goals: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8" name="Rectangle 3"/>
          <p:cNvSpPr txBox="1">
            <a:spLocks noChangeArrowheads="1"/>
          </p:cNvSpPr>
          <p:nvPr/>
        </p:nvSpPr>
        <p:spPr>
          <a:xfrm>
            <a:off x="185738" y="2209800"/>
            <a:ext cx="8636000" cy="4427538"/>
          </a:xfrm>
          <a:prstGeom prst="rect">
            <a:avLst/>
          </a:prstGeom>
        </p:spPr>
        <p:txBody>
          <a:bodyPr>
            <a:normAutofit fontScale="85000" lnSpcReduction="10000"/>
          </a:bodyPr>
          <a:lstStyle/>
          <a:p>
            <a:pPr marL="342900" indent="-342900" fontAlgn="auto">
              <a:spcBef>
                <a:spcPts val="800"/>
              </a:spcBef>
              <a:spcAft>
                <a:spcPts val="0"/>
              </a:spcAft>
              <a:buClr>
                <a:schemeClr val="accent1"/>
              </a:buClr>
              <a:buFont typeface="Wingdings 2" pitchFamily="18" charset="2"/>
              <a:buChar char=""/>
              <a:defRPr/>
            </a:pPr>
            <a:r>
              <a:rPr lang="en-US" sz="3800" dirty="0">
                <a:latin typeface="Arial"/>
                <a:cs typeface="Arial"/>
              </a:rPr>
              <a:t>Increase quantitative literacy</a:t>
            </a:r>
            <a:endParaRPr lang="en-US" sz="3800" dirty="0">
              <a:latin typeface="Arial"/>
              <a:ea typeface="+mn-ea"/>
              <a:cs typeface="Arial"/>
            </a:endParaRPr>
          </a:p>
          <a:p>
            <a:pPr marL="342900" indent="-342900" fontAlgn="auto">
              <a:spcBef>
                <a:spcPts val="800"/>
              </a:spcBef>
              <a:spcAft>
                <a:spcPts val="0"/>
              </a:spcAft>
              <a:buClr>
                <a:schemeClr val="accent1"/>
              </a:buClr>
              <a:buFont typeface="Wingdings 2" pitchFamily="18" charset="2"/>
              <a:buChar char=""/>
              <a:defRPr/>
            </a:pPr>
            <a:r>
              <a:rPr lang="en-US" sz="3800" dirty="0">
                <a:latin typeface="Arial"/>
                <a:ea typeface="+mn-ea"/>
                <a:cs typeface="Arial"/>
              </a:rPr>
              <a:t>Introduce students to the process of science </a:t>
            </a:r>
          </a:p>
          <a:p>
            <a:pPr marL="342900" indent="-342900" fontAlgn="auto">
              <a:spcBef>
                <a:spcPts val="800"/>
              </a:spcBef>
              <a:spcAft>
                <a:spcPts val="0"/>
              </a:spcAft>
              <a:buClr>
                <a:schemeClr val="accent1"/>
              </a:buClr>
              <a:buFont typeface="Wingdings 2" pitchFamily="18" charset="2"/>
              <a:buChar char=""/>
              <a:defRPr/>
            </a:pPr>
            <a:r>
              <a:rPr lang="en-US" sz="3800" dirty="0">
                <a:latin typeface="Arial"/>
                <a:ea typeface="+mn-ea"/>
                <a:cs typeface="Arial"/>
              </a:rPr>
              <a:t>Show scientists are approachable</a:t>
            </a:r>
          </a:p>
          <a:p>
            <a:pPr marL="914400" lvl="1" indent="-457200" fontAlgn="auto">
              <a:spcBef>
                <a:spcPts val="800"/>
              </a:spcBef>
              <a:spcAft>
                <a:spcPts val="0"/>
              </a:spcAft>
              <a:buClr>
                <a:schemeClr val="accent1"/>
              </a:buClr>
              <a:buFont typeface="Courier New"/>
              <a:buChar char="o"/>
              <a:defRPr/>
            </a:pPr>
            <a:r>
              <a:rPr lang="en-US" sz="2600" dirty="0">
                <a:latin typeface="Arial"/>
                <a:ea typeface="+mn-ea"/>
                <a:cs typeface="Arial"/>
              </a:rPr>
              <a:t>Engage students with the researcher themselves, discussing more than just research findings</a:t>
            </a:r>
          </a:p>
          <a:p>
            <a:pPr marL="342900" indent="-342900" fontAlgn="auto">
              <a:spcBef>
                <a:spcPts val="800"/>
              </a:spcBef>
              <a:spcAft>
                <a:spcPts val="0"/>
              </a:spcAft>
              <a:buClr>
                <a:schemeClr val="accent1"/>
              </a:buClr>
              <a:buFont typeface="Wingdings 2" pitchFamily="18" charset="2"/>
              <a:buChar char=""/>
              <a:defRPr/>
            </a:pPr>
            <a:r>
              <a:rPr lang="en-US" sz="3800" dirty="0">
                <a:latin typeface="Arial"/>
                <a:ea typeface="+mn-ea"/>
                <a:cs typeface="Arial"/>
              </a:rPr>
              <a:t>Build interest in science</a:t>
            </a:r>
          </a:p>
          <a:p>
            <a:pPr marL="914400" lvl="1" indent="-457200" fontAlgn="auto">
              <a:spcBef>
                <a:spcPts val="800"/>
              </a:spcBef>
              <a:spcAft>
                <a:spcPts val="0"/>
              </a:spcAft>
              <a:buClr>
                <a:schemeClr val="accent1"/>
              </a:buClr>
              <a:buFont typeface="Courier New"/>
              <a:buChar char="o"/>
              <a:defRPr/>
            </a:pPr>
            <a:r>
              <a:rPr lang="en-US" sz="2600" dirty="0">
                <a:latin typeface="Arial"/>
                <a:ea typeface="+mn-ea"/>
                <a:cs typeface="Arial"/>
              </a:rPr>
              <a:t>Current research may engage students more than classic textbook examples</a:t>
            </a:r>
          </a:p>
          <a:p>
            <a:pPr marL="914400" lvl="1" indent="-457200" fontAlgn="auto">
              <a:spcBef>
                <a:spcPts val="800"/>
              </a:spcBef>
              <a:spcAft>
                <a:spcPts val="0"/>
              </a:spcAft>
              <a:buClr>
                <a:schemeClr val="accent1"/>
              </a:buClr>
              <a:buFont typeface="Courier New"/>
              <a:buChar char="o"/>
              <a:defRPr/>
            </a:pPr>
            <a:r>
              <a:rPr lang="en-US" sz="2600" dirty="0">
                <a:latin typeface="Arial"/>
                <a:ea typeface="+mn-ea"/>
                <a:cs typeface="Arial"/>
              </a:rPr>
              <a:t>Could increase students’ desire to pursue a career in science</a:t>
            </a:r>
          </a:p>
          <a:p>
            <a:pPr marL="800100" lvl="1" indent="-342900" fontAlgn="auto">
              <a:spcBef>
                <a:spcPts val="2000"/>
              </a:spcBef>
              <a:spcAft>
                <a:spcPts val="0"/>
              </a:spcAft>
              <a:buClr>
                <a:schemeClr val="accent1"/>
              </a:buClr>
              <a:buFont typeface="Wingdings 2" pitchFamily="18" charset="2"/>
              <a:buChar char=""/>
              <a:defRPr/>
            </a:pPr>
            <a:endParaRPr lang="en-US" sz="3200" dirty="0">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9939</TotalTime>
  <Words>2852</Words>
  <Application>Microsoft Macintosh PowerPoint</Application>
  <PresentationFormat>On-screen Show (4:3)</PresentationFormat>
  <Paragraphs>360</Paragraphs>
  <Slides>51</Slides>
  <Notes>40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Biogeochemistry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Schultheis</dc:creator>
  <cp:lastModifiedBy>Elizabeth Schultheis</cp:lastModifiedBy>
  <cp:revision>207</cp:revision>
  <dcterms:created xsi:type="dcterms:W3CDTF">2014-03-03T18:13:01Z</dcterms:created>
  <dcterms:modified xsi:type="dcterms:W3CDTF">2016-10-31T16:36:12Z</dcterms:modified>
</cp:coreProperties>
</file>