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4"/>
  </p:notesMasterIdLst>
  <p:sldIdLst>
    <p:sldId id="257" r:id="rId2"/>
    <p:sldId id="302" r:id="rId3"/>
    <p:sldId id="334" r:id="rId4"/>
    <p:sldId id="335" r:id="rId5"/>
    <p:sldId id="308" r:id="rId6"/>
    <p:sldId id="309" r:id="rId7"/>
    <p:sldId id="311" r:id="rId8"/>
    <p:sldId id="333" r:id="rId9"/>
    <p:sldId id="270" r:id="rId10"/>
    <p:sldId id="319" r:id="rId11"/>
    <p:sldId id="322" r:id="rId12"/>
    <p:sldId id="323" r:id="rId13"/>
    <p:sldId id="295" r:id="rId14"/>
    <p:sldId id="274" r:id="rId15"/>
    <p:sldId id="336" r:id="rId16"/>
    <p:sldId id="267" r:id="rId17"/>
    <p:sldId id="349" r:id="rId18"/>
    <p:sldId id="273" r:id="rId19"/>
    <p:sldId id="313" r:id="rId20"/>
    <p:sldId id="348" r:id="rId21"/>
    <p:sldId id="314" r:id="rId22"/>
    <p:sldId id="315" r:id="rId23"/>
    <p:sldId id="316" r:id="rId24"/>
    <p:sldId id="331" r:id="rId25"/>
    <p:sldId id="345" r:id="rId26"/>
    <p:sldId id="346" r:id="rId27"/>
    <p:sldId id="276" r:id="rId28"/>
    <p:sldId id="350" r:id="rId29"/>
    <p:sldId id="351" r:id="rId30"/>
    <p:sldId id="352" r:id="rId31"/>
    <p:sldId id="353" r:id="rId32"/>
    <p:sldId id="354" r:id="rId33"/>
    <p:sldId id="355" r:id="rId34"/>
    <p:sldId id="337" r:id="rId35"/>
    <p:sldId id="277" r:id="rId36"/>
    <p:sldId id="283" r:id="rId37"/>
    <p:sldId id="285" r:id="rId38"/>
    <p:sldId id="296" r:id="rId39"/>
    <p:sldId id="338" r:id="rId40"/>
    <p:sldId id="327" r:id="rId41"/>
    <p:sldId id="281" r:id="rId42"/>
    <p:sldId id="307" r:id="rId43"/>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5pPr>
    <a:lvl6pPr marL="2286000" algn="l" defTabSz="457200" rtl="0" eaLnBrk="1" latinLnBrk="0" hangingPunct="1">
      <a:defRPr kern="1200">
        <a:solidFill>
          <a:schemeClr val="tx1"/>
        </a:solidFill>
        <a:latin typeface="Calibri" charset="0"/>
        <a:ea typeface="ＭＳ Ｐゴシック" charset="0"/>
        <a:cs typeface="ＭＳ Ｐゴシック" charset="0"/>
      </a:defRPr>
    </a:lvl6pPr>
    <a:lvl7pPr marL="2743200" algn="l" defTabSz="457200" rtl="0" eaLnBrk="1" latinLnBrk="0" hangingPunct="1">
      <a:defRPr kern="1200">
        <a:solidFill>
          <a:schemeClr val="tx1"/>
        </a:solidFill>
        <a:latin typeface="Calibri" charset="0"/>
        <a:ea typeface="ＭＳ Ｐゴシック" charset="0"/>
        <a:cs typeface="ＭＳ Ｐゴシック" charset="0"/>
      </a:defRPr>
    </a:lvl7pPr>
    <a:lvl8pPr marL="3200400" algn="l" defTabSz="457200" rtl="0" eaLnBrk="1" latinLnBrk="0" hangingPunct="1">
      <a:defRPr kern="1200">
        <a:solidFill>
          <a:schemeClr val="tx1"/>
        </a:solidFill>
        <a:latin typeface="Calibri" charset="0"/>
        <a:ea typeface="ＭＳ Ｐゴシック" charset="0"/>
        <a:cs typeface="ＭＳ Ｐゴシック" charset="0"/>
      </a:defRPr>
    </a:lvl8pPr>
    <a:lvl9pPr marL="3657600" algn="l" defTabSz="457200" rtl="0" eaLnBrk="1" latinLnBrk="0" hangingPunct="1">
      <a:defRPr kern="1200">
        <a:solidFill>
          <a:schemeClr val="tx1"/>
        </a:solidFill>
        <a:latin typeface="Calibri" charset="0"/>
        <a:ea typeface="ＭＳ Ｐゴシック" charset="0"/>
        <a:cs typeface="ＭＳ Ｐゴシック" charset="0"/>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elissa Kjelvik" initials="" lastIdx="8" clrIdx="0"/>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4153" autoAdjust="0"/>
  </p:normalViewPr>
  <p:slideViewPr>
    <p:cSldViewPr snapToGrid="0" snapToObjects="1">
      <p:cViewPr varScale="1">
        <p:scale>
          <a:sx n="65" d="100"/>
          <a:sy n="65" d="100"/>
        </p:scale>
        <p:origin x="-584" y="-11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commentAuthors" Target="commentAuthors.xml"/><Relationship Id="rId47" Type="http://schemas.openxmlformats.org/officeDocument/2006/relationships/presProps" Target="presProps.xml"/><Relationship Id="rId48" Type="http://schemas.openxmlformats.org/officeDocument/2006/relationships/viewProps" Target="viewProps.xml"/><Relationship Id="rId49" Type="http://schemas.openxmlformats.org/officeDocument/2006/relationships/theme" Target="theme/theme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50"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notesMaster" Target="notesMasters/notesMaster1.xml"/><Relationship Id="rId45" Type="http://schemas.openxmlformats.org/officeDocument/2006/relationships/printerSettings" Target="printerSettings/printerSettings1.bin"/></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ea typeface="+mn-ea"/>
                <a:cs typeface="+mn-cs"/>
              </a:defRPr>
            </a:lvl1pPr>
          </a:lstStyle>
          <a:p>
            <a:pPr>
              <a:defRPr/>
            </a:pPr>
            <a:fld id="{73A7642A-3FD3-2046-B0C3-44465E9058CE}" type="datetimeFigureOut">
              <a:rPr lang="en-US"/>
              <a:pPr>
                <a:defRPr/>
              </a:pPr>
              <a:t>6/20/16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ea typeface="+mn-ea"/>
                <a:cs typeface="+mn-cs"/>
              </a:defRPr>
            </a:lvl1pPr>
          </a:lstStyle>
          <a:p>
            <a:pPr>
              <a:defRPr/>
            </a:pPr>
            <a:fld id="{D1350A43-2585-DB4C-BE7A-2113D6A2DEBC}" type="slidenum">
              <a:rPr lang="en-US"/>
              <a:pPr>
                <a:defRPr/>
              </a:pPr>
              <a:t>‹#›</a:t>
            </a:fld>
            <a:endParaRPr lang="en-US"/>
          </a:p>
        </p:txBody>
      </p:sp>
    </p:spTree>
    <p:extLst>
      <p:ext uri="{BB962C8B-B14F-4D97-AF65-F5344CB8AC3E}">
        <p14:creationId xmlns:p14="http://schemas.microsoft.com/office/powerpoint/2010/main" val="3185463121"/>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Reminder:</a:t>
            </a:r>
            <a:r>
              <a:rPr lang="en-US" baseline="0" dirty="0" smtClean="0"/>
              <a:t> Have participants visit website and pull up a DN to look at while we talk. </a:t>
            </a:r>
            <a:endParaRPr lang="en-US" dirty="0"/>
          </a:p>
        </p:txBody>
      </p:sp>
      <p:sp>
        <p:nvSpPr>
          <p:cNvPr id="4" name="Slide Number Placeholder 3"/>
          <p:cNvSpPr>
            <a:spLocks noGrp="1"/>
          </p:cNvSpPr>
          <p:nvPr>
            <p:ph type="sldNum" sz="quarter" idx="10"/>
          </p:nvPr>
        </p:nvSpPr>
        <p:spPr/>
        <p:txBody>
          <a:bodyPr/>
          <a:lstStyle/>
          <a:p>
            <a:pPr>
              <a:defRPr/>
            </a:pPr>
            <a:fld id="{D1350A43-2585-DB4C-BE7A-2113D6A2DEBC}" type="slidenum">
              <a:rPr lang="en-US" smtClean="0"/>
              <a:pPr>
                <a:defRPr/>
              </a:pPr>
              <a:t>3</a:t>
            </a:fld>
            <a:endParaRPr lang="en-US"/>
          </a:p>
        </p:txBody>
      </p:sp>
    </p:spTree>
    <p:extLst>
      <p:ext uri="{BB962C8B-B14F-4D97-AF65-F5344CB8AC3E}">
        <p14:creationId xmlns:p14="http://schemas.microsoft.com/office/powerpoint/2010/main" val="32493187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969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lvl="1" eaLnBrk="1" hangingPunct="1">
              <a:spcBef>
                <a:spcPct val="0"/>
              </a:spcBef>
            </a:pPr>
            <a:r>
              <a:rPr lang="en-US" sz="3200" dirty="0" smtClean="0">
                <a:latin typeface="Arial" charset="0"/>
                <a:cs typeface="Arial" charset="0"/>
              </a:rPr>
              <a:t>We have been up to this point</a:t>
            </a:r>
            <a:r>
              <a:rPr lang="en-US" sz="3200" baseline="0" dirty="0" smtClean="0">
                <a:latin typeface="Arial" charset="0"/>
                <a:cs typeface="Arial" charset="0"/>
              </a:rPr>
              <a:t> K-12 focused, this helps us increase upper level DNs.</a:t>
            </a:r>
          </a:p>
          <a:p>
            <a:pPr marL="0" lvl="1" eaLnBrk="1" hangingPunct="1">
              <a:spcBef>
                <a:spcPct val="0"/>
              </a:spcBef>
            </a:pPr>
            <a:r>
              <a:rPr lang="en-US" sz="3200" baseline="0" dirty="0" smtClean="0">
                <a:latin typeface="Arial" charset="0"/>
                <a:cs typeface="Arial" charset="0"/>
              </a:rPr>
              <a:t>Also our chance to learn how you see DNs integrating into your classes</a:t>
            </a:r>
            <a:endParaRPr lang="en-US" sz="3200" dirty="0">
              <a:latin typeface="Arial" charset="0"/>
              <a:cs typeface="Arial" charset="0"/>
            </a:endParaRPr>
          </a:p>
          <a:p>
            <a:pPr eaLnBrk="1" hangingPunct="1">
              <a:spcBef>
                <a:spcPct val="0"/>
              </a:spcBef>
            </a:pPr>
            <a:endParaRPr lang="en-US" dirty="0">
              <a:latin typeface="Calibri" charset="0"/>
            </a:endParaRPr>
          </a:p>
        </p:txBody>
      </p:sp>
      <p:sp>
        <p:nvSpPr>
          <p:cNvPr id="2969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7ECCC560-F500-A64C-AA7B-85A2659C3AE1}" type="slidenum">
              <a:rPr lang="en-US" sz="1200"/>
              <a:pPr eaLnBrk="1" fontAlgn="base" hangingPunct="1">
                <a:spcBef>
                  <a:spcPct val="0"/>
                </a:spcBef>
                <a:spcAft>
                  <a:spcPct val="0"/>
                </a:spcAft>
              </a:pPr>
              <a:t>13</a:t>
            </a:fld>
            <a:endParaRPr lang="en-US" sz="120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198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i="1">
                <a:latin typeface="Arial" charset="0"/>
                <a:cs typeface="Arial" charset="0"/>
              </a:rPr>
              <a:t>Ask participants why they came and how they see Data Nuggets helping them</a:t>
            </a:r>
            <a:r>
              <a:rPr lang="en-US">
                <a:latin typeface="Arial" charset="0"/>
                <a:cs typeface="Arial" charset="0"/>
              </a:rPr>
              <a:t>. Creating a Data Nugget will help you think about the essence of your work and how it can be framed to captivate diverse audiences - from elementary students to fellow scientists. Data Nuggets are an </a:t>
            </a:r>
            <a:r>
              <a:rPr lang="en-US" b="1">
                <a:latin typeface="Arial" charset="0"/>
                <a:cs typeface="Arial" charset="0"/>
              </a:rPr>
              <a:t>avenue toward broader impacts</a:t>
            </a:r>
            <a:r>
              <a:rPr lang="en-US">
                <a:latin typeface="Arial" charset="0"/>
                <a:cs typeface="Arial" charset="0"/>
              </a:rPr>
              <a:t> as your research will be shared with K-16 audiences and </a:t>
            </a:r>
            <a:r>
              <a:rPr lang="en-US" b="1">
                <a:latin typeface="Arial" charset="0"/>
                <a:cs typeface="Arial" charset="0"/>
              </a:rPr>
              <a:t>improve the understanding of science in society</a:t>
            </a:r>
            <a:r>
              <a:rPr lang="en-US">
                <a:latin typeface="Arial" charset="0"/>
                <a:cs typeface="Arial" charset="0"/>
              </a:rPr>
              <a:t>.</a:t>
            </a:r>
          </a:p>
        </p:txBody>
      </p:sp>
      <p:sp>
        <p:nvSpPr>
          <p:cNvPr id="4" name="Slide Number Placeholder 3"/>
          <p:cNvSpPr>
            <a:spLocks noGrp="1"/>
          </p:cNvSpPr>
          <p:nvPr>
            <p:ph type="sldNum" sz="quarter" idx="5"/>
          </p:nvPr>
        </p:nvSpPr>
        <p:spPr/>
        <p:txBody>
          <a:bodyPr/>
          <a:lstStyle/>
          <a:p>
            <a:pPr>
              <a:defRPr/>
            </a:pPr>
            <a:fld id="{3316E2C8-47AA-3740-8599-9536139E2EA8}" type="slidenum">
              <a:rPr lang="en-US" smtClean="0"/>
              <a:pPr>
                <a:defRPr/>
              </a:pPr>
              <a:t>14</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198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i="1">
                <a:latin typeface="Arial" charset="0"/>
                <a:cs typeface="Arial" charset="0"/>
              </a:rPr>
              <a:t>Ask participants why they came and how they see Data Nuggets helping them</a:t>
            </a:r>
            <a:r>
              <a:rPr lang="en-US">
                <a:latin typeface="Arial" charset="0"/>
                <a:cs typeface="Arial" charset="0"/>
              </a:rPr>
              <a:t>. Creating a Data Nugget will help you think about the essence of your work and how it can be framed to captivate diverse audiences - from elementary students to fellow scientists. Data Nuggets are an </a:t>
            </a:r>
            <a:r>
              <a:rPr lang="en-US" b="1">
                <a:latin typeface="Arial" charset="0"/>
                <a:cs typeface="Arial" charset="0"/>
              </a:rPr>
              <a:t>avenue toward broader impacts</a:t>
            </a:r>
            <a:r>
              <a:rPr lang="en-US">
                <a:latin typeface="Arial" charset="0"/>
                <a:cs typeface="Arial" charset="0"/>
              </a:rPr>
              <a:t> as your research will be shared with K-16 audiences and </a:t>
            </a:r>
            <a:r>
              <a:rPr lang="en-US" b="1">
                <a:latin typeface="Arial" charset="0"/>
                <a:cs typeface="Arial" charset="0"/>
              </a:rPr>
              <a:t>improve the understanding of science in society</a:t>
            </a:r>
            <a:r>
              <a:rPr lang="en-US">
                <a:latin typeface="Arial" charset="0"/>
                <a:cs typeface="Arial" charset="0"/>
              </a:rPr>
              <a:t>.</a:t>
            </a:r>
          </a:p>
        </p:txBody>
      </p:sp>
      <p:sp>
        <p:nvSpPr>
          <p:cNvPr id="4" name="Slide Number Placeholder 3"/>
          <p:cNvSpPr>
            <a:spLocks noGrp="1"/>
          </p:cNvSpPr>
          <p:nvPr>
            <p:ph type="sldNum" sz="quarter" idx="5"/>
          </p:nvPr>
        </p:nvSpPr>
        <p:spPr/>
        <p:txBody>
          <a:bodyPr/>
          <a:lstStyle/>
          <a:p>
            <a:pPr>
              <a:defRPr/>
            </a:pPr>
            <a:fld id="{3316E2C8-47AA-3740-8599-9536139E2EA8}" type="slidenum">
              <a:rPr lang="en-US" smtClean="0"/>
              <a:pPr>
                <a:defRPr/>
              </a:pPr>
              <a:t>15</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608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dirty="0">
                <a:latin typeface="Calibri" charset="0"/>
              </a:rPr>
              <a:t>We will host your Nugget on our </a:t>
            </a:r>
            <a:r>
              <a:rPr lang="en-US" dirty="0" smtClean="0">
                <a:latin typeface="Calibri" charset="0"/>
              </a:rPr>
              <a:t>website. We have thousands</a:t>
            </a:r>
            <a:r>
              <a:rPr lang="en-US" baseline="0" dirty="0" smtClean="0">
                <a:latin typeface="Calibri" charset="0"/>
              </a:rPr>
              <a:t> of visitors a month and hundreds of teachers in contact with us. We can give you Google analytics if you ever need to report out. </a:t>
            </a:r>
            <a:endParaRPr lang="en-US" dirty="0">
              <a:latin typeface="Calibri" charset="0"/>
            </a:endParaRPr>
          </a:p>
        </p:txBody>
      </p:sp>
      <p:sp>
        <p:nvSpPr>
          <p:cNvPr id="4" name="Slide Number Placeholder 3"/>
          <p:cNvSpPr>
            <a:spLocks noGrp="1"/>
          </p:cNvSpPr>
          <p:nvPr>
            <p:ph type="sldNum" sz="quarter" idx="5"/>
          </p:nvPr>
        </p:nvSpPr>
        <p:spPr/>
        <p:txBody>
          <a:bodyPr/>
          <a:lstStyle/>
          <a:p>
            <a:pPr>
              <a:defRPr/>
            </a:pPr>
            <a:fld id="{8BD4CDEC-8E3F-1444-878C-51FFA59EE3F9}" type="slidenum">
              <a:rPr lang="en-US" smtClean="0"/>
              <a:pPr>
                <a:defRPr/>
              </a:pPr>
              <a:t>16</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198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i="1">
                <a:latin typeface="Arial" charset="0"/>
                <a:cs typeface="Arial" charset="0"/>
              </a:rPr>
              <a:t>Ask participants why they came and how they see Data Nuggets helping them</a:t>
            </a:r>
            <a:r>
              <a:rPr lang="en-US">
                <a:latin typeface="Arial" charset="0"/>
                <a:cs typeface="Arial" charset="0"/>
              </a:rPr>
              <a:t>. Creating a Data Nugget will help you think about the essence of your work and how it can be framed to captivate diverse audiences - from elementary students to fellow scientists. Data Nuggets are an </a:t>
            </a:r>
            <a:r>
              <a:rPr lang="en-US" b="1">
                <a:latin typeface="Arial" charset="0"/>
                <a:cs typeface="Arial" charset="0"/>
              </a:rPr>
              <a:t>avenue toward broader impacts</a:t>
            </a:r>
            <a:r>
              <a:rPr lang="en-US">
                <a:latin typeface="Arial" charset="0"/>
                <a:cs typeface="Arial" charset="0"/>
              </a:rPr>
              <a:t> as your research will be shared with K-16 audiences and </a:t>
            </a:r>
            <a:r>
              <a:rPr lang="en-US" b="1">
                <a:latin typeface="Arial" charset="0"/>
                <a:cs typeface="Arial" charset="0"/>
              </a:rPr>
              <a:t>improve the understanding of science in society</a:t>
            </a:r>
            <a:r>
              <a:rPr lang="en-US">
                <a:latin typeface="Arial" charset="0"/>
                <a:cs typeface="Arial" charset="0"/>
              </a:rPr>
              <a:t>.</a:t>
            </a:r>
          </a:p>
        </p:txBody>
      </p:sp>
      <p:sp>
        <p:nvSpPr>
          <p:cNvPr id="4" name="Slide Number Placeholder 3"/>
          <p:cNvSpPr>
            <a:spLocks noGrp="1"/>
          </p:cNvSpPr>
          <p:nvPr>
            <p:ph type="sldNum" sz="quarter" idx="5"/>
          </p:nvPr>
        </p:nvSpPr>
        <p:spPr/>
        <p:txBody>
          <a:bodyPr/>
          <a:lstStyle/>
          <a:p>
            <a:pPr>
              <a:defRPr/>
            </a:pPr>
            <a:fld id="{3316E2C8-47AA-3740-8599-9536139E2EA8}" type="slidenum">
              <a:rPr lang="en-US" smtClean="0"/>
              <a:pPr>
                <a:defRPr/>
              </a:pPr>
              <a:t>17</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277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rPr>
              <a:t>The standard format of each Nugget provides a brief background about a researcher, their study system, and a real dataset from that work. Within each Nugget, students are challenged to answer a scientific question, are guided through the construction of graphs to facilitate data interpretation, and use data to support their claims. Data Nuggets serve to </a:t>
            </a:r>
            <a:r>
              <a:rPr lang="en-US" i="1">
                <a:latin typeface="Calibri" charset="0"/>
              </a:rPr>
              <a:t>supplement existing science curriculum</a:t>
            </a:r>
            <a:r>
              <a:rPr lang="en-US">
                <a:latin typeface="Calibri" charset="0"/>
              </a:rPr>
              <a:t>; because of their simplicity and flexibility, Data Nuggets can be used across grade levels and throughout the school year as students build confidence in their quantitative and scientific skills. </a:t>
            </a:r>
          </a:p>
        </p:txBody>
      </p:sp>
      <p:sp>
        <p:nvSpPr>
          <p:cNvPr id="3277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F2F6E237-34DF-AA4A-B7C2-F1E3016CE903}" type="slidenum">
              <a:rPr lang="en-US" sz="1200"/>
              <a:pPr eaLnBrk="1" fontAlgn="base" hangingPunct="1">
                <a:spcBef>
                  <a:spcPct val="0"/>
                </a:spcBef>
                <a:spcAft>
                  <a:spcPct val="0"/>
                </a:spcAft>
              </a:pPr>
              <a:t>19</a:t>
            </a:fld>
            <a:endParaRPr lang="en-US" sz="120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481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rPr>
              <a:t>Graphing and multiple content levels allow for differentiated learning for students with any science or reading background.</a:t>
            </a:r>
          </a:p>
        </p:txBody>
      </p:sp>
      <p:sp>
        <p:nvSpPr>
          <p:cNvPr id="4" name="Slide Number Placeholder 3"/>
          <p:cNvSpPr>
            <a:spLocks noGrp="1"/>
          </p:cNvSpPr>
          <p:nvPr>
            <p:ph type="sldNum" sz="quarter" idx="5"/>
          </p:nvPr>
        </p:nvSpPr>
        <p:spPr/>
        <p:txBody>
          <a:bodyPr/>
          <a:lstStyle/>
          <a:p>
            <a:pPr>
              <a:defRPr/>
            </a:pPr>
            <a:fld id="{BA7933FE-B694-7B44-82CC-B792B62CF5CA}" type="slidenum">
              <a:rPr lang="en-US" smtClean="0"/>
              <a:pPr>
                <a:defRPr/>
              </a:pPr>
              <a:t>21</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686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
        <p:nvSpPr>
          <p:cNvPr id="3686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174E2CD9-0E3F-8743-AE7A-0D53BFDF3559}" type="slidenum">
              <a:rPr lang="en-US" sz="1200"/>
              <a:pPr eaLnBrk="1" fontAlgn="base" hangingPunct="1">
                <a:spcBef>
                  <a:spcPct val="0"/>
                </a:spcBef>
                <a:spcAft>
                  <a:spcPct val="0"/>
                </a:spcAft>
              </a:pPr>
              <a:t>22</a:t>
            </a:fld>
            <a:endParaRPr lang="en-US" sz="120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891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rPr>
              <a:t>Graphing and multiple content levels allow for differentiated learning for students with any science or reading background.</a:t>
            </a:r>
          </a:p>
        </p:txBody>
      </p:sp>
      <p:sp>
        <p:nvSpPr>
          <p:cNvPr id="4" name="Slide Number Placeholder 3"/>
          <p:cNvSpPr>
            <a:spLocks noGrp="1"/>
          </p:cNvSpPr>
          <p:nvPr>
            <p:ph type="sldNum" sz="quarter" idx="5"/>
          </p:nvPr>
        </p:nvSpPr>
        <p:spPr/>
        <p:txBody>
          <a:bodyPr/>
          <a:lstStyle/>
          <a:p>
            <a:pPr>
              <a:defRPr/>
            </a:pPr>
            <a:fld id="{99C321DE-17D4-2043-B79E-6FA238B75E16}" type="slidenum">
              <a:rPr lang="en-US" smtClean="0"/>
              <a:pPr>
                <a:defRPr/>
              </a:pPr>
              <a:t>23</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891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smtClean="0">
                <a:latin typeface="Calibri" charset="0"/>
              </a:rPr>
              <a:t>For each DN we have a version that</a:t>
            </a:r>
            <a:r>
              <a:rPr lang="en-US" baseline="0" dirty="0" smtClean="0">
                <a:latin typeface="Calibri" charset="0"/>
              </a:rPr>
              <a:t> students can do by hand, but we also want teachers to be able to build students’ quantitative skills and expand to issues of calculating statistics and hypothesis testing. </a:t>
            </a:r>
            <a:endParaRPr lang="en-US" dirty="0">
              <a:latin typeface="Calibri" charset="0"/>
            </a:endParaRPr>
          </a:p>
        </p:txBody>
      </p:sp>
      <p:sp>
        <p:nvSpPr>
          <p:cNvPr id="4" name="Slide Number Placeholder 3"/>
          <p:cNvSpPr>
            <a:spLocks noGrp="1"/>
          </p:cNvSpPr>
          <p:nvPr>
            <p:ph type="sldNum" sz="quarter" idx="5"/>
          </p:nvPr>
        </p:nvSpPr>
        <p:spPr/>
        <p:txBody>
          <a:bodyPr/>
          <a:lstStyle/>
          <a:p>
            <a:pPr>
              <a:defRPr/>
            </a:pPr>
            <a:fld id="{99C321DE-17D4-2043-B79E-6FA238B75E16}" type="slidenum">
              <a:rPr lang="en-US" smtClean="0"/>
              <a:pPr>
                <a:defRPr/>
              </a:pPr>
              <a:t>24</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945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342900" indent="-342900" eaLnBrk="1" hangingPunct="1">
              <a:spcBef>
                <a:spcPts val="1400"/>
              </a:spcBef>
              <a:buClr>
                <a:srgbClr val="660066"/>
              </a:buClr>
              <a:buFont typeface="Wingdings 2" charset="0"/>
              <a:buChar char=""/>
            </a:pPr>
            <a:r>
              <a:rPr lang="en-US">
                <a:latin typeface="Arial" charset="0"/>
                <a:cs typeface="Arial" charset="0"/>
              </a:rPr>
              <a:t>K-12 Partnership at KBS: 15 rural school districts. Over 80 teachers involved and ~10 graduate student teaching fellows</a:t>
            </a:r>
          </a:p>
          <a:p>
            <a:pPr marL="342900" indent="-342900" eaLnBrk="1" hangingPunct="1">
              <a:spcBef>
                <a:spcPts val="1400"/>
              </a:spcBef>
              <a:buClr>
                <a:srgbClr val="660066"/>
              </a:buClr>
              <a:buFont typeface="Wingdings 2" charset="0"/>
              <a:buChar char=""/>
            </a:pPr>
            <a:r>
              <a:rPr lang="en-US">
                <a:solidFill>
                  <a:srgbClr val="000000"/>
                </a:solidFill>
                <a:latin typeface="Arial" charset="0"/>
                <a:cs typeface="Arial" charset="0"/>
              </a:rPr>
              <a:t>Graduate students gain teaching experience. Teachers are exposed to contemporary science. Students practice scientific inquiry</a:t>
            </a:r>
            <a:endParaRPr lang="en-US">
              <a:latin typeface="Arial" charset="0"/>
              <a:cs typeface="Arial" charset="0"/>
            </a:endParaRPr>
          </a:p>
        </p:txBody>
      </p:sp>
      <p:sp>
        <p:nvSpPr>
          <p:cNvPr id="1945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D1D0B23D-4F74-F843-B663-029F1E701A8D}" type="slidenum">
              <a:rPr lang="en-US" sz="1200"/>
              <a:pPr eaLnBrk="1" fontAlgn="base" hangingPunct="1">
                <a:spcBef>
                  <a:spcPct val="0"/>
                </a:spcBef>
                <a:spcAft>
                  <a:spcPct val="0"/>
                </a:spcAft>
              </a:pPr>
              <a:t>5</a:t>
            </a:fld>
            <a:endParaRPr lang="en-US" sz="120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891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smtClean="0">
                <a:latin typeface="Calibri" charset="0"/>
              </a:rPr>
              <a:t>For each DN we have a version that</a:t>
            </a:r>
            <a:r>
              <a:rPr lang="en-US" baseline="0" dirty="0" smtClean="0">
                <a:latin typeface="Calibri" charset="0"/>
              </a:rPr>
              <a:t> students can do by hand, but we also want teachers to be able to build students’ quantitative skills and expand to issues of calculating statistics and hypothesis testing. </a:t>
            </a:r>
            <a:endParaRPr lang="en-US" dirty="0">
              <a:latin typeface="Calibri" charset="0"/>
            </a:endParaRPr>
          </a:p>
        </p:txBody>
      </p:sp>
      <p:sp>
        <p:nvSpPr>
          <p:cNvPr id="4" name="Slide Number Placeholder 3"/>
          <p:cNvSpPr>
            <a:spLocks noGrp="1"/>
          </p:cNvSpPr>
          <p:nvPr>
            <p:ph type="sldNum" sz="quarter" idx="5"/>
          </p:nvPr>
        </p:nvSpPr>
        <p:spPr/>
        <p:txBody>
          <a:bodyPr/>
          <a:lstStyle/>
          <a:p>
            <a:pPr>
              <a:defRPr/>
            </a:pPr>
            <a:fld id="{99C321DE-17D4-2043-B79E-6FA238B75E16}" type="slidenum">
              <a:rPr lang="en-US" smtClean="0"/>
              <a:pPr>
                <a:defRPr/>
              </a:pPr>
              <a:t>25</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891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smtClean="0">
                <a:latin typeface="Calibri" charset="0"/>
              </a:rPr>
              <a:t>For each DN we have a version that</a:t>
            </a:r>
            <a:r>
              <a:rPr lang="en-US" baseline="0" dirty="0" smtClean="0">
                <a:latin typeface="Calibri" charset="0"/>
              </a:rPr>
              <a:t> students can do by hand, but we also want teachers to be able to build students’ quantitative skills and expand to issues of calculating statistics and hypothesis testing. </a:t>
            </a:r>
            <a:endParaRPr lang="en-US" dirty="0">
              <a:latin typeface="Calibri" charset="0"/>
            </a:endParaRPr>
          </a:p>
        </p:txBody>
      </p:sp>
      <p:sp>
        <p:nvSpPr>
          <p:cNvPr id="4" name="Slide Number Placeholder 3"/>
          <p:cNvSpPr>
            <a:spLocks noGrp="1"/>
          </p:cNvSpPr>
          <p:nvPr>
            <p:ph type="sldNum" sz="quarter" idx="5"/>
          </p:nvPr>
        </p:nvSpPr>
        <p:spPr/>
        <p:txBody>
          <a:bodyPr/>
          <a:lstStyle/>
          <a:p>
            <a:pPr>
              <a:defRPr/>
            </a:pPr>
            <a:fld id="{99C321DE-17D4-2043-B79E-6FA238B75E16}" type="slidenum">
              <a:rPr lang="en-US" smtClean="0"/>
              <a:pPr>
                <a:defRPr/>
              </a:pPr>
              <a:t>26</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891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457200" rtl="0" eaLnBrk="0" fontAlgn="base" latinLnBrk="0" hangingPunct="0">
              <a:lnSpc>
                <a:spcPct val="100000"/>
              </a:lnSpc>
              <a:spcBef>
                <a:spcPct val="30000"/>
              </a:spcBef>
              <a:spcAft>
                <a:spcPct val="0"/>
              </a:spcAft>
              <a:buClrTx/>
              <a:buSzTx/>
              <a:buFontTx/>
              <a:buNone/>
              <a:tabLst/>
              <a:defRPr/>
            </a:pPr>
            <a:endParaRPr lang="en-US" dirty="0">
              <a:latin typeface="Calibri" charset="0"/>
            </a:endParaRPr>
          </a:p>
        </p:txBody>
      </p:sp>
      <p:sp>
        <p:nvSpPr>
          <p:cNvPr id="4" name="Slide Number Placeholder 3"/>
          <p:cNvSpPr>
            <a:spLocks noGrp="1"/>
          </p:cNvSpPr>
          <p:nvPr>
            <p:ph type="sldNum" sz="quarter" idx="5"/>
          </p:nvPr>
        </p:nvSpPr>
        <p:spPr/>
        <p:txBody>
          <a:bodyPr/>
          <a:lstStyle/>
          <a:p>
            <a:pPr>
              <a:defRPr/>
            </a:pPr>
            <a:fld id="{99C321DE-17D4-2043-B79E-6FA238B75E16}" type="slidenum">
              <a:rPr lang="en-US" smtClean="0"/>
              <a:pPr>
                <a:defRPr/>
              </a:pPr>
              <a:t>28</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891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a:latin typeface="Calibri" charset="0"/>
            </a:endParaRPr>
          </a:p>
        </p:txBody>
      </p:sp>
      <p:sp>
        <p:nvSpPr>
          <p:cNvPr id="4" name="Slide Number Placeholder 3"/>
          <p:cNvSpPr>
            <a:spLocks noGrp="1"/>
          </p:cNvSpPr>
          <p:nvPr>
            <p:ph type="sldNum" sz="quarter" idx="5"/>
          </p:nvPr>
        </p:nvSpPr>
        <p:spPr/>
        <p:txBody>
          <a:bodyPr/>
          <a:lstStyle/>
          <a:p>
            <a:pPr>
              <a:defRPr/>
            </a:pPr>
            <a:fld id="{99C321DE-17D4-2043-B79E-6FA238B75E16}" type="slidenum">
              <a:rPr lang="en-US" smtClean="0"/>
              <a:pPr>
                <a:defRPr/>
              </a:pPr>
              <a:t>29</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891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a:latin typeface="Calibri" charset="0"/>
            </a:endParaRPr>
          </a:p>
        </p:txBody>
      </p:sp>
      <p:sp>
        <p:nvSpPr>
          <p:cNvPr id="4" name="Slide Number Placeholder 3"/>
          <p:cNvSpPr>
            <a:spLocks noGrp="1"/>
          </p:cNvSpPr>
          <p:nvPr>
            <p:ph type="sldNum" sz="quarter" idx="5"/>
          </p:nvPr>
        </p:nvSpPr>
        <p:spPr/>
        <p:txBody>
          <a:bodyPr/>
          <a:lstStyle/>
          <a:p>
            <a:pPr>
              <a:defRPr/>
            </a:pPr>
            <a:fld id="{99C321DE-17D4-2043-B79E-6FA238B75E16}" type="slidenum">
              <a:rPr lang="en-US" smtClean="0"/>
              <a:pPr>
                <a:defRPr/>
              </a:pPr>
              <a:t>30</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891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a:latin typeface="Calibri" charset="0"/>
            </a:endParaRPr>
          </a:p>
        </p:txBody>
      </p:sp>
      <p:sp>
        <p:nvSpPr>
          <p:cNvPr id="4" name="Slide Number Placeholder 3"/>
          <p:cNvSpPr>
            <a:spLocks noGrp="1"/>
          </p:cNvSpPr>
          <p:nvPr>
            <p:ph type="sldNum" sz="quarter" idx="5"/>
          </p:nvPr>
        </p:nvSpPr>
        <p:spPr/>
        <p:txBody>
          <a:bodyPr/>
          <a:lstStyle/>
          <a:p>
            <a:pPr>
              <a:defRPr/>
            </a:pPr>
            <a:fld id="{99C321DE-17D4-2043-B79E-6FA238B75E16}" type="slidenum">
              <a:rPr lang="en-US" smtClean="0"/>
              <a:pPr>
                <a:defRPr/>
              </a:pPr>
              <a:t>31</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891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a:latin typeface="Calibri" charset="0"/>
            </a:endParaRPr>
          </a:p>
        </p:txBody>
      </p:sp>
      <p:sp>
        <p:nvSpPr>
          <p:cNvPr id="4" name="Slide Number Placeholder 3"/>
          <p:cNvSpPr>
            <a:spLocks noGrp="1"/>
          </p:cNvSpPr>
          <p:nvPr>
            <p:ph type="sldNum" sz="quarter" idx="5"/>
          </p:nvPr>
        </p:nvSpPr>
        <p:spPr/>
        <p:txBody>
          <a:bodyPr/>
          <a:lstStyle/>
          <a:p>
            <a:pPr>
              <a:defRPr/>
            </a:pPr>
            <a:fld id="{99C321DE-17D4-2043-B79E-6FA238B75E16}" type="slidenum">
              <a:rPr lang="en-US" smtClean="0"/>
              <a:pPr>
                <a:defRPr/>
              </a:pPr>
              <a:t>32</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891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a:latin typeface="Calibri" charset="0"/>
            </a:endParaRPr>
          </a:p>
        </p:txBody>
      </p:sp>
      <p:sp>
        <p:nvSpPr>
          <p:cNvPr id="4" name="Slide Number Placeholder 3"/>
          <p:cNvSpPr>
            <a:spLocks noGrp="1"/>
          </p:cNvSpPr>
          <p:nvPr>
            <p:ph type="sldNum" sz="quarter" idx="5"/>
          </p:nvPr>
        </p:nvSpPr>
        <p:spPr/>
        <p:txBody>
          <a:bodyPr/>
          <a:lstStyle/>
          <a:p>
            <a:pPr>
              <a:defRPr/>
            </a:pPr>
            <a:fld id="{99C321DE-17D4-2043-B79E-6FA238B75E16}" type="slidenum">
              <a:rPr lang="en-US" smtClean="0"/>
              <a:pPr>
                <a:defRPr/>
              </a:pPr>
              <a:t>33</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a:t>
            </a:r>
            <a:r>
              <a:rPr lang="en-US" baseline="0" dirty="0" smtClean="0"/>
              <a:t> an activity you could do with your students when they are developing their </a:t>
            </a:r>
            <a:r>
              <a:rPr lang="en-US" baseline="0" dirty="0" smtClean="0"/>
              <a:t>own hypotheses. </a:t>
            </a:r>
            <a:endParaRPr lang="en-US" baseline="0" dirty="0" smtClean="0"/>
          </a:p>
        </p:txBody>
      </p:sp>
      <p:sp>
        <p:nvSpPr>
          <p:cNvPr id="4" name="Slide Number Placeholder 3"/>
          <p:cNvSpPr>
            <a:spLocks noGrp="1"/>
          </p:cNvSpPr>
          <p:nvPr>
            <p:ph type="sldNum" sz="quarter" idx="10"/>
          </p:nvPr>
        </p:nvSpPr>
        <p:spPr/>
        <p:txBody>
          <a:bodyPr/>
          <a:lstStyle/>
          <a:p>
            <a:pPr>
              <a:defRPr/>
            </a:pPr>
            <a:fld id="{D1350A43-2585-DB4C-BE7A-2113D6A2DEBC}" type="slidenum">
              <a:rPr lang="en-US" smtClean="0"/>
              <a:pPr>
                <a:defRPr/>
              </a:pPr>
              <a:t>39</a:t>
            </a:fld>
            <a:endParaRPr lang="en-US"/>
          </a:p>
        </p:txBody>
      </p:sp>
    </p:spTree>
    <p:extLst>
      <p:ext uri="{BB962C8B-B14F-4D97-AF65-F5344CB8AC3E}">
        <p14:creationId xmlns:p14="http://schemas.microsoft.com/office/powerpoint/2010/main" val="276022712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246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a:latin typeface="Arial" charset="0"/>
              <a:cs typeface="Arial" charset="0"/>
            </a:endParaRPr>
          </a:p>
        </p:txBody>
      </p:sp>
      <p:sp>
        <p:nvSpPr>
          <p:cNvPr id="6246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49C90B93-A493-B34C-85B5-6398C17694FF}" type="slidenum">
              <a:rPr lang="en-US" sz="1200"/>
              <a:pPr eaLnBrk="1" fontAlgn="base" hangingPunct="1">
                <a:spcBef>
                  <a:spcPct val="0"/>
                </a:spcBef>
                <a:spcAft>
                  <a:spcPct val="0"/>
                </a:spcAft>
              </a:pPr>
              <a:t>42</a:t>
            </a:fld>
            <a:endParaRPr lang="en-US" sz="12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150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rPr>
              <a:t>Data Nuggets have been under development since 2011 and originated through conversations between science teachers and graduate students during the NSF GK-12 project “New GK- 12: Using the STEM Dimensions of Bioenergy Sustainability to Bring Leading-edge Graduate Research to K-12 Learning Settings” (NSF DGE 0947896). This unique opportunity for collaboration between teachers and scientists led to the creation of teacher-inspired resources. Teachers shared that they were lacking educational resources that helped their students practice working with real, messy data like that collected during classroom inquiry-based projects. Graduate students in the sciences, however, have lots of practice working with messy data and surprising results. </a:t>
            </a:r>
          </a:p>
        </p:txBody>
      </p:sp>
      <p:sp>
        <p:nvSpPr>
          <p:cNvPr id="4" name="Slide Number Placeholder 3"/>
          <p:cNvSpPr>
            <a:spLocks noGrp="1"/>
          </p:cNvSpPr>
          <p:nvPr>
            <p:ph type="sldNum" sz="quarter" idx="5"/>
          </p:nvPr>
        </p:nvSpPr>
        <p:spPr/>
        <p:txBody>
          <a:bodyPr/>
          <a:lstStyle/>
          <a:p>
            <a:pPr>
              <a:defRPr/>
            </a:pPr>
            <a:fld id="{02B88A87-DDB4-2F4A-BA42-52550B5F1C2F}" type="slidenum">
              <a:rPr lang="en-US" smtClean="0"/>
              <a:pPr>
                <a:defRPr/>
              </a:pPr>
              <a:t>6</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355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buFontTx/>
              <a:buChar char="•"/>
            </a:pPr>
            <a:r>
              <a:rPr lang="en-US" dirty="0">
                <a:latin typeface="Calibri" charset="0"/>
              </a:rPr>
              <a:t>It turns out that the needs of our GK-12 teachers addressed a broad national need </a:t>
            </a:r>
            <a:r>
              <a:rPr lang="en-US" dirty="0" smtClean="0">
                <a:latin typeface="Calibri" charset="0"/>
              </a:rPr>
              <a:t>from K-16 as </a:t>
            </a:r>
            <a:r>
              <a:rPr lang="en-US" dirty="0">
                <a:latin typeface="Calibri" charset="0"/>
              </a:rPr>
              <a:t>well. </a:t>
            </a:r>
          </a:p>
          <a:p>
            <a:pPr marL="171450" indent="-171450">
              <a:buFontTx/>
              <a:buChar char="•"/>
            </a:pPr>
            <a:r>
              <a:rPr lang="en-US" dirty="0">
                <a:latin typeface="Calibri" charset="0"/>
              </a:rPr>
              <a:t>Quantitative literacy covers a variety of skills, including the ability to understand quantitative information such as graphs, tables, mathematical relations, and descriptive statistics; as well as exhibit coherent and logical thinking about quantitative information. </a:t>
            </a:r>
          </a:p>
          <a:p>
            <a:pPr marL="171450" indent="-171450">
              <a:buFontTx/>
              <a:buChar char="•"/>
            </a:pPr>
            <a:r>
              <a:rPr lang="en-US" dirty="0">
                <a:latin typeface="Calibri" charset="0"/>
              </a:rPr>
              <a:t>Through this collaboration, Data Nuggets were created to </a:t>
            </a:r>
            <a:r>
              <a:rPr lang="en-US" b="1" dirty="0">
                <a:latin typeface="Calibri" charset="0"/>
              </a:rPr>
              <a:t>bring real data from current and ongoing research into the classroom </a:t>
            </a:r>
            <a:r>
              <a:rPr lang="en-US" dirty="0">
                <a:latin typeface="Calibri" charset="0"/>
              </a:rPr>
              <a:t>and take students through the process of science, from the inception of ideas to the analysis and interpretation of data. </a:t>
            </a:r>
          </a:p>
        </p:txBody>
      </p:sp>
      <p:sp>
        <p:nvSpPr>
          <p:cNvPr id="4" name="Slide Number Placeholder 3"/>
          <p:cNvSpPr>
            <a:spLocks noGrp="1"/>
          </p:cNvSpPr>
          <p:nvPr>
            <p:ph type="sldNum" sz="quarter" idx="5"/>
          </p:nvPr>
        </p:nvSpPr>
        <p:spPr/>
        <p:txBody>
          <a:bodyPr/>
          <a:lstStyle/>
          <a:p>
            <a:pPr>
              <a:defRPr/>
            </a:pPr>
            <a:fld id="{F0850864-D602-BC4F-A3FD-0656A87A2A4B}" type="slidenum">
              <a:rPr lang="en-US" smtClean="0"/>
              <a:pPr>
                <a:defRPr/>
              </a:pPr>
              <a:t>7</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dirty="0" smtClean="0">
                <a:latin typeface="Calibri" charset="0"/>
              </a:rPr>
              <a:t>Science consists of millions of. These accounts--some electrifying, most pedestrian--become science when they can be tested and woven into cause-and-effect explanations to become part of humanity's material worldview. </a:t>
            </a:r>
            <a:r>
              <a:rPr lang="en-US" smtClean="0">
                <a:latin typeface="Calibri" charset="0"/>
              </a:rPr>
              <a:t>But they also constitute a fascinating narrative, which can be the key to helping the non-scientist understand the great ideas of science. </a:t>
            </a:r>
          </a:p>
        </p:txBody>
      </p:sp>
      <p:sp>
        <p:nvSpPr>
          <p:cNvPr id="4" name="Slide Number Placeholder 3"/>
          <p:cNvSpPr>
            <a:spLocks noGrp="1"/>
          </p:cNvSpPr>
          <p:nvPr>
            <p:ph type="sldNum" sz="quarter" idx="10"/>
          </p:nvPr>
        </p:nvSpPr>
        <p:spPr/>
        <p:txBody>
          <a:bodyPr/>
          <a:lstStyle/>
          <a:p>
            <a:pPr>
              <a:defRPr/>
            </a:pPr>
            <a:fld id="{D1350A43-2585-DB4C-BE7A-2113D6A2DEBC}" type="slidenum">
              <a:rPr lang="en-US" smtClean="0"/>
              <a:pPr>
                <a:defRPr/>
              </a:pPr>
              <a:t>8</a:t>
            </a:fld>
            <a:endParaRPr lang="en-US"/>
          </a:p>
        </p:txBody>
      </p:sp>
    </p:spTree>
    <p:extLst>
      <p:ext uri="{BB962C8B-B14F-4D97-AF65-F5344CB8AC3E}">
        <p14:creationId xmlns:p14="http://schemas.microsoft.com/office/powerpoint/2010/main" val="30986823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560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rPr>
              <a:t>The use of current research has the added benefit of capturing the attention of students by engaging them with more than just the conclusions of a study, but the story and process of the researcher behind the ideas and data. While using Data Nuggets, students get excited about a research topic while increasing their quantitative skills and competency with the scientific method. </a:t>
            </a:r>
          </a:p>
        </p:txBody>
      </p:sp>
      <p:sp>
        <p:nvSpPr>
          <p:cNvPr id="2560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666062C6-73B7-884B-BA39-6D00090DAD9A}" type="slidenum">
              <a:rPr lang="en-US" sz="1200"/>
              <a:pPr eaLnBrk="1" fontAlgn="base" hangingPunct="1">
                <a:spcBef>
                  <a:spcPct val="0"/>
                </a:spcBef>
                <a:spcAft>
                  <a:spcPct val="0"/>
                </a:spcAft>
              </a:pPr>
              <a:t>9</a:t>
            </a:fld>
            <a:endParaRPr lang="en-US" sz="120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9938"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buFont typeface="Arial"/>
              <a:buChar char="•"/>
              <a:defRPr/>
            </a:pPr>
            <a:r>
              <a:rPr lang="en-US" dirty="0" smtClean="0"/>
              <a:t>After four years of iterative development we have observed the use of Data Nuggets in many classrooms and by hundreds of students, grades 4-12. Our preliminary observations indicate Data Nuggets are an effective tool to address the critical needs in STEM education today. </a:t>
            </a:r>
          </a:p>
          <a:p>
            <a:pPr marL="171450" indent="-171450">
              <a:buFont typeface="Arial"/>
              <a:buChar char="•"/>
              <a:defRPr/>
            </a:pPr>
            <a:r>
              <a:rPr lang="en-US" dirty="0" smtClean="0"/>
              <a:t>The survey was sent out to 163 K-12 teachers directly, including 135 in the Kellogg Biological Station K-12 partnership and 28 who attended Data Nuggets workshops at national and regional education conferences. Respondents were excited about the assessment of Data Nuggets, and 82% said they would like to be contacted to participate. </a:t>
            </a:r>
          </a:p>
          <a:p>
            <a:pPr>
              <a:defRPr/>
            </a:pPr>
            <a:endParaRPr lang="en-US" dirty="0">
              <a:latin typeface="Calibri" charset="0"/>
            </a:endParaRPr>
          </a:p>
        </p:txBody>
      </p:sp>
      <p:sp>
        <p:nvSpPr>
          <p:cNvPr id="4" name="Slide Number Placeholder 3"/>
          <p:cNvSpPr>
            <a:spLocks noGrp="1"/>
          </p:cNvSpPr>
          <p:nvPr>
            <p:ph type="sldNum" sz="quarter" idx="5"/>
          </p:nvPr>
        </p:nvSpPr>
        <p:spPr/>
        <p:txBody>
          <a:bodyPr/>
          <a:lstStyle/>
          <a:p>
            <a:pPr>
              <a:defRPr/>
            </a:pPr>
            <a:fld id="{A7B1223A-79C0-DF4D-8D0F-518E9224A200}" type="slidenum">
              <a:rPr lang="en-US" smtClean="0"/>
              <a:pPr>
                <a:defRPr/>
              </a:pPr>
              <a:t>10</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529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ts val="1400"/>
              </a:spcBef>
              <a:buClr>
                <a:srgbClr val="660066"/>
              </a:buClr>
              <a:buFont typeface="Wingdings 2" charset="0"/>
              <a:buNone/>
            </a:pPr>
            <a:endParaRPr lang="en-US">
              <a:latin typeface="Arial" charset="0"/>
              <a:cs typeface="Arial" charset="0"/>
            </a:endParaRPr>
          </a:p>
        </p:txBody>
      </p:sp>
      <p:sp>
        <p:nvSpPr>
          <p:cNvPr id="5529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F406421-48A8-F94E-9109-A3761D295B20}" type="slidenum">
              <a:rPr lang="en-US" sz="1200">
                <a:latin typeface="Calibri" charset="0"/>
              </a:rPr>
              <a:pPr eaLnBrk="1" hangingPunct="1"/>
              <a:t>11</a:t>
            </a:fld>
            <a:endParaRPr lang="en-US" sz="1200">
              <a:latin typeface="Calibri"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325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ts val="1400"/>
              </a:spcBef>
              <a:buClr>
                <a:srgbClr val="660066"/>
              </a:buClr>
              <a:buFont typeface="Wingdings 2" charset="0"/>
              <a:buNone/>
            </a:pPr>
            <a:endParaRPr lang="en-US" dirty="0">
              <a:latin typeface="Arial" charset="0"/>
              <a:cs typeface="Arial" charset="0"/>
            </a:endParaRPr>
          </a:p>
        </p:txBody>
      </p:sp>
      <p:sp>
        <p:nvSpPr>
          <p:cNvPr id="5325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261760C-CF9B-0F4D-9044-D131630DBB4F}" type="slidenum">
              <a:rPr lang="en-US" sz="1200">
                <a:latin typeface="Calibri" charset="0"/>
              </a:rPr>
              <a:pPr eaLnBrk="1" hangingPunct="1"/>
              <a:t>12</a:t>
            </a:fld>
            <a:endParaRPr lang="en-US" sz="1200">
              <a:latin typeface="Calibri"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C891BE78-92ED-DE48-BA39-13A3CAFF27C6}" type="datetimeFigureOut">
              <a:rPr lang="en-US"/>
              <a:pPr>
                <a:defRPr/>
              </a:pPr>
              <a:t>6/20/16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D38B32E-8E52-6D49-9330-765E09B941FF}" type="slidenum">
              <a:rPr lang="en-US"/>
              <a:pPr>
                <a:defRPr/>
              </a:pPr>
              <a:t>‹#›</a:t>
            </a:fld>
            <a:endParaRPr lang="en-US"/>
          </a:p>
        </p:txBody>
      </p:sp>
    </p:spTree>
    <p:extLst>
      <p:ext uri="{BB962C8B-B14F-4D97-AF65-F5344CB8AC3E}">
        <p14:creationId xmlns:p14="http://schemas.microsoft.com/office/powerpoint/2010/main" val="4272138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F640350C-0B62-2A4A-8323-0F54539532A6}" type="datetimeFigureOut">
              <a:rPr lang="en-US"/>
              <a:pPr>
                <a:defRPr/>
              </a:pPr>
              <a:t>6/20/16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00A1F2B-FD16-DC48-A50D-141C4DDF3D8E}" type="slidenum">
              <a:rPr lang="en-US"/>
              <a:pPr>
                <a:defRPr/>
              </a:pPr>
              <a:t>‹#›</a:t>
            </a:fld>
            <a:endParaRPr lang="en-US"/>
          </a:p>
        </p:txBody>
      </p:sp>
    </p:spTree>
    <p:extLst>
      <p:ext uri="{BB962C8B-B14F-4D97-AF65-F5344CB8AC3E}">
        <p14:creationId xmlns:p14="http://schemas.microsoft.com/office/powerpoint/2010/main" val="17781982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C5089F2B-07B6-564E-A2CC-651AB74775A4}" type="datetimeFigureOut">
              <a:rPr lang="en-US"/>
              <a:pPr>
                <a:defRPr/>
              </a:pPr>
              <a:t>6/20/16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28F56C1-8FCE-7547-A736-05BDD83E8049}" type="slidenum">
              <a:rPr lang="en-US"/>
              <a:pPr>
                <a:defRPr/>
              </a:pPr>
              <a:t>‹#›</a:t>
            </a:fld>
            <a:endParaRPr lang="en-US"/>
          </a:p>
        </p:txBody>
      </p:sp>
    </p:spTree>
    <p:extLst>
      <p:ext uri="{BB962C8B-B14F-4D97-AF65-F5344CB8AC3E}">
        <p14:creationId xmlns:p14="http://schemas.microsoft.com/office/powerpoint/2010/main" val="19807036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73E62019-B31C-F64F-8945-D4F109401CD7}" type="datetimeFigureOut">
              <a:rPr lang="en-US"/>
              <a:pPr>
                <a:defRPr/>
              </a:pPr>
              <a:t>6/20/16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A351307-5C8C-E441-84EC-37851A15B6DF}" type="slidenum">
              <a:rPr lang="en-US"/>
              <a:pPr>
                <a:defRPr/>
              </a:pPr>
              <a:t>‹#›</a:t>
            </a:fld>
            <a:endParaRPr lang="en-US"/>
          </a:p>
        </p:txBody>
      </p:sp>
    </p:spTree>
    <p:extLst>
      <p:ext uri="{BB962C8B-B14F-4D97-AF65-F5344CB8AC3E}">
        <p14:creationId xmlns:p14="http://schemas.microsoft.com/office/powerpoint/2010/main" val="2624144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EB2975BF-0B02-DE44-827C-990245C4B16F}" type="datetimeFigureOut">
              <a:rPr lang="en-US"/>
              <a:pPr>
                <a:defRPr/>
              </a:pPr>
              <a:t>6/20/16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4A4EB14-3E10-0D4B-BAB6-4DA2034DC5A6}" type="slidenum">
              <a:rPr lang="en-US"/>
              <a:pPr>
                <a:defRPr/>
              </a:pPr>
              <a:t>‹#›</a:t>
            </a:fld>
            <a:endParaRPr lang="en-US"/>
          </a:p>
        </p:txBody>
      </p:sp>
    </p:spTree>
    <p:extLst>
      <p:ext uri="{BB962C8B-B14F-4D97-AF65-F5344CB8AC3E}">
        <p14:creationId xmlns:p14="http://schemas.microsoft.com/office/powerpoint/2010/main" val="42857986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36E59808-FDBF-7142-B695-48683015C345}" type="datetimeFigureOut">
              <a:rPr lang="en-US"/>
              <a:pPr>
                <a:defRPr/>
              </a:pPr>
              <a:t>6/20/16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D2E7249A-5E60-8E48-A81A-41928D821AF7}" type="slidenum">
              <a:rPr lang="en-US"/>
              <a:pPr>
                <a:defRPr/>
              </a:pPr>
              <a:t>‹#›</a:t>
            </a:fld>
            <a:endParaRPr lang="en-US"/>
          </a:p>
        </p:txBody>
      </p:sp>
    </p:spTree>
    <p:extLst>
      <p:ext uri="{BB962C8B-B14F-4D97-AF65-F5344CB8AC3E}">
        <p14:creationId xmlns:p14="http://schemas.microsoft.com/office/powerpoint/2010/main" val="12328674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83F93324-A1A5-6C47-B27C-23B0A31B92BB}" type="datetimeFigureOut">
              <a:rPr lang="en-US"/>
              <a:pPr>
                <a:defRPr/>
              </a:pPr>
              <a:t>6/20/16</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BE1A6A7C-CB27-3F4A-82B3-FF8A3418B021}" type="slidenum">
              <a:rPr lang="en-US"/>
              <a:pPr>
                <a:defRPr/>
              </a:pPr>
              <a:t>‹#›</a:t>
            </a:fld>
            <a:endParaRPr lang="en-US"/>
          </a:p>
        </p:txBody>
      </p:sp>
    </p:spTree>
    <p:extLst>
      <p:ext uri="{BB962C8B-B14F-4D97-AF65-F5344CB8AC3E}">
        <p14:creationId xmlns:p14="http://schemas.microsoft.com/office/powerpoint/2010/main" val="28641600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765B22B8-A082-9B43-848B-50998112416C}" type="datetimeFigureOut">
              <a:rPr lang="en-US"/>
              <a:pPr>
                <a:defRPr/>
              </a:pPr>
              <a:t>6/20/16</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FAA7EC35-1E3D-0443-8EF1-039B59E47B8B}" type="slidenum">
              <a:rPr lang="en-US"/>
              <a:pPr>
                <a:defRPr/>
              </a:pPr>
              <a:t>‹#›</a:t>
            </a:fld>
            <a:endParaRPr lang="en-US"/>
          </a:p>
        </p:txBody>
      </p:sp>
    </p:spTree>
    <p:extLst>
      <p:ext uri="{BB962C8B-B14F-4D97-AF65-F5344CB8AC3E}">
        <p14:creationId xmlns:p14="http://schemas.microsoft.com/office/powerpoint/2010/main" val="25575969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74178BC4-619A-4D48-9492-02B2B03C2CE0}" type="datetimeFigureOut">
              <a:rPr lang="en-US"/>
              <a:pPr>
                <a:defRPr/>
              </a:pPr>
              <a:t>6/20/16</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7852E157-DBD9-DF4A-A804-B8B257D993E4}" type="slidenum">
              <a:rPr lang="en-US"/>
              <a:pPr>
                <a:defRPr/>
              </a:pPr>
              <a:t>‹#›</a:t>
            </a:fld>
            <a:endParaRPr lang="en-US"/>
          </a:p>
        </p:txBody>
      </p:sp>
    </p:spTree>
    <p:extLst>
      <p:ext uri="{BB962C8B-B14F-4D97-AF65-F5344CB8AC3E}">
        <p14:creationId xmlns:p14="http://schemas.microsoft.com/office/powerpoint/2010/main" val="6163971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8A71E847-D4CF-B14B-8B04-7F7105A6C216}" type="datetimeFigureOut">
              <a:rPr lang="en-US"/>
              <a:pPr>
                <a:defRPr/>
              </a:pPr>
              <a:t>6/20/16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8E1EF316-E5D9-7349-8746-022FE8B71577}" type="slidenum">
              <a:rPr lang="en-US"/>
              <a:pPr>
                <a:defRPr/>
              </a:pPr>
              <a:t>‹#›</a:t>
            </a:fld>
            <a:endParaRPr lang="en-US"/>
          </a:p>
        </p:txBody>
      </p:sp>
    </p:spTree>
    <p:extLst>
      <p:ext uri="{BB962C8B-B14F-4D97-AF65-F5344CB8AC3E}">
        <p14:creationId xmlns:p14="http://schemas.microsoft.com/office/powerpoint/2010/main" val="39384291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6D38BAC0-E673-E245-867D-F86A08C0726C}" type="datetimeFigureOut">
              <a:rPr lang="en-US"/>
              <a:pPr>
                <a:defRPr/>
              </a:pPr>
              <a:t>6/20/16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B99AD1A5-8415-9E4A-BCDE-65EFE091080F}" type="slidenum">
              <a:rPr lang="en-US"/>
              <a:pPr>
                <a:defRPr/>
              </a:pPr>
              <a:t>‹#›</a:t>
            </a:fld>
            <a:endParaRPr lang="en-US"/>
          </a:p>
        </p:txBody>
      </p:sp>
    </p:spTree>
    <p:extLst>
      <p:ext uri="{BB962C8B-B14F-4D97-AF65-F5344CB8AC3E}">
        <p14:creationId xmlns:p14="http://schemas.microsoft.com/office/powerpoint/2010/main" val="1649196362"/>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ea typeface="+mn-ea"/>
                <a:cs typeface="+mn-cs"/>
              </a:defRPr>
            </a:lvl1pPr>
          </a:lstStyle>
          <a:p>
            <a:pPr>
              <a:defRPr/>
            </a:pPr>
            <a:fld id="{0493CAAE-0C7C-BE4A-8892-B87FCC6043DE}" type="datetimeFigureOut">
              <a:rPr lang="en-US"/>
              <a:pPr>
                <a:defRPr/>
              </a:pPr>
              <a:t>6/20/16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ea typeface="+mn-ea"/>
                <a:cs typeface="+mn-cs"/>
              </a:defRPr>
            </a:lvl1pPr>
          </a:lstStyle>
          <a:p>
            <a:pPr>
              <a:defRPr/>
            </a:pPr>
            <a:fld id="{649708B0-A96E-554D-BA11-8863706EB24D}"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em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png"/><Relationship Id="rId5" Type="http://schemas.openxmlformats.org/officeDocument/2006/relationships/image" Target="../media/image2.png"/><Relationship Id="rId6" Type="http://schemas.openxmlformats.org/officeDocument/2006/relationships/image" Target="../media/image3.pn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5.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pn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pn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jpg"/><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21.jpeg"/><Relationship Id="rId4" Type="http://schemas.openxmlformats.org/officeDocument/2006/relationships/image" Target="../media/image22.jpeg"/><Relationship Id="rId5" Type="http://schemas.openxmlformats.org/officeDocument/2006/relationships/image" Target="../media/image23.jpeg"/><Relationship Id="rId6" Type="http://schemas.openxmlformats.org/officeDocument/2006/relationships/image" Target="../media/image24.jpg"/><Relationship Id="rId7" Type="http://schemas.openxmlformats.org/officeDocument/2006/relationships/image" Target="../media/image25.jpeg"/><Relationship Id="rId8" Type="http://schemas.openxmlformats.org/officeDocument/2006/relationships/image" Target="../media/image26.png"/><Relationship Id="rId9" Type="http://schemas.openxmlformats.org/officeDocument/2006/relationships/image" Target="../media/image27.jpeg"/><Relationship Id="rId10" Type="http://schemas.openxmlformats.org/officeDocument/2006/relationships/image" Target="../media/image28.jpeg"/><Relationship Id="rId11" Type="http://schemas.openxmlformats.org/officeDocument/2006/relationships/image" Target="../media/image29.jpeg"/><Relationship Id="rId1" Type="http://schemas.openxmlformats.org/officeDocument/2006/relationships/slideLayout" Target="../slideLayouts/slideLayout2.xml"/><Relationship Id="rId2" Type="http://schemas.openxmlformats.org/officeDocument/2006/relationships/image" Target="../media/image20.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30.emf"/></Relationships>
</file>

<file path=ppt/slides/_rels/slide22.xml.rels><?xml version="1.0" encoding="UTF-8" standalone="yes"?>
<Relationships xmlns="http://schemas.openxmlformats.org/package/2006/relationships"><Relationship Id="rId3" Type="http://schemas.openxmlformats.org/officeDocument/2006/relationships/image" Target="../media/image31.emf"/><Relationship Id="rId4" Type="http://schemas.openxmlformats.org/officeDocument/2006/relationships/image" Target="../media/image32.emf"/><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33.em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34.em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35.png"/></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image" Target="../media/image37.png"/><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5.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38.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39.png"/></Relationships>
</file>

<file path=ppt/slides/_rels/slide33.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41.png"/><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emf"/></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png"/></Relationships>
</file>

<file path=ppt/slides/_rels/slide41.xml.rels><?xml version="1.0" encoding="UTF-8" standalone="yes"?>
<Relationships xmlns="http://schemas.openxmlformats.org/package/2006/relationships"><Relationship Id="rId3" Type="http://schemas.openxmlformats.org/officeDocument/2006/relationships/hyperlink" Target="mailto:eschultheis@gmail.com" TargetMode="External"/><Relationship Id="rId4" Type="http://schemas.openxmlformats.org/officeDocument/2006/relationships/hyperlink" Target="mailto:kjelvikm@gmail.com" TargetMode="External"/><Relationship Id="rId1" Type="http://schemas.openxmlformats.org/officeDocument/2006/relationships/slideLayout" Target="../slideLayouts/slideLayout2.xml"/><Relationship Id="rId2" Type="http://schemas.openxmlformats.org/officeDocument/2006/relationships/hyperlink" Target="http://datanuggets.org/making-your-own-nugget/"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43.emf"/><Relationship Id="rId4" Type="http://schemas.openxmlformats.org/officeDocument/2006/relationships/image" Target="../media/image44.jpeg"/><Relationship Id="rId5" Type="http://schemas.openxmlformats.org/officeDocument/2006/relationships/image" Target="../media/image45.jpeg"/><Relationship Id="rId6" Type="http://schemas.openxmlformats.org/officeDocument/2006/relationships/image" Target="../media/image46.png"/><Relationship Id="rId7" Type="http://schemas.openxmlformats.org/officeDocument/2006/relationships/image" Target="../media/image47.jpeg"/><Relationship Id="rId8" Type="http://schemas.openxmlformats.org/officeDocument/2006/relationships/image" Target="../media/image48.emf"/><Relationship Id="rId9" Type="http://schemas.openxmlformats.org/officeDocument/2006/relationships/image" Target="../media/image49.gif"/><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7.jpe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jpe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2"/>
          <p:cNvSpPr txBox="1">
            <a:spLocks/>
          </p:cNvSpPr>
          <p:nvPr/>
        </p:nvSpPr>
        <p:spPr bwMode="auto">
          <a:xfrm>
            <a:off x="892361" y="4800323"/>
            <a:ext cx="7489639"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eaLnBrk="1" hangingPunct="1">
              <a:buFont typeface="Arial" charset="0"/>
              <a:buNone/>
              <a:defRPr/>
            </a:pPr>
            <a:r>
              <a:rPr lang="en-US" b="1" dirty="0" smtClean="0">
                <a:ln w="12700" cmpd="sng">
                  <a:solidFill>
                    <a:srgbClr val="121D0A"/>
                  </a:solidFill>
                  <a:prstDash val="solid"/>
                </a:ln>
                <a:solidFill>
                  <a:srgbClr val="8EB4E3"/>
                </a:solidFill>
                <a:latin typeface="Arial"/>
                <a:cs typeface="Arial"/>
              </a:rPr>
              <a:t>Liz Schultheis, Melissa Kjelvik</a:t>
            </a:r>
            <a:endParaRPr lang="en-US" b="1" dirty="0">
              <a:ln w="12700" cmpd="sng">
                <a:solidFill>
                  <a:srgbClr val="121D0A"/>
                </a:solidFill>
                <a:prstDash val="solid"/>
              </a:ln>
              <a:solidFill>
                <a:srgbClr val="8EB4E3"/>
              </a:solidFill>
              <a:latin typeface="Arial"/>
              <a:cs typeface="Arial"/>
            </a:endParaRPr>
          </a:p>
          <a:p>
            <a:pPr marL="0" indent="0" algn="ctr" eaLnBrk="1" hangingPunct="1">
              <a:buFont typeface="Arial" charset="0"/>
              <a:buNone/>
              <a:defRPr/>
            </a:pPr>
            <a:r>
              <a:rPr lang="en-US" sz="2000" dirty="0" smtClean="0">
                <a:ln w="12700" cmpd="sng">
                  <a:solidFill>
                    <a:srgbClr val="121D0A"/>
                  </a:solidFill>
                  <a:prstDash val="solid"/>
                </a:ln>
                <a:solidFill>
                  <a:srgbClr val="8EB4E3"/>
                </a:solidFill>
                <a:latin typeface="Arial"/>
                <a:cs typeface="Arial"/>
              </a:rPr>
              <a:t>Michigan State University</a:t>
            </a:r>
          </a:p>
          <a:p>
            <a:pPr marL="0" indent="0" algn="ctr" eaLnBrk="1" hangingPunct="1">
              <a:buFont typeface="Arial" charset="0"/>
              <a:buNone/>
              <a:defRPr/>
            </a:pPr>
            <a:r>
              <a:rPr lang="en-US" sz="2000" dirty="0" smtClean="0">
                <a:ln w="12700" cmpd="sng">
                  <a:solidFill>
                    <a:srgbClr val="121D0A"/>
                  </a:solidFill>
                  <a:prstDash val="solid"/>
                </a:ln>
                <a:solidFill>
                  <a:srgbClr val="8EB4E3"/>
                </a:solidFill>
                <a:latin typeface="Arial"/>
                <a:cs typeface="Arial"/>
              </a:rPr>
              <a:t>BEACON Center for the Study of Evolution in Action</a:t>
            </a:r>
            <a:endParaRPr lang="en-US" sz="2000" dirty="0" smtClean="0">
              <a:ln w="12700" cmpd="sng">
                <a:solidFill>
                  <a:srgbClr val="121D0A"/>
                </a:solidFill>
                <a:prstDash val="solid"/>
              </a:ln>
              <a:solidFill>
                <a:srgbClr val="418D12"/>
              </a:solidFill>
              <a:latin typeface="Arial"/>
              <a:cs typeface="Arial"/>
            </a:endParaRPr>
          </a:p>
        </p:txBody>
      </p:sp>
      <p:sp>
        <p:nvSpPr>
          <p:cNvPr id="14338" name="TextBox 1"/>
          <p:cNvSpPr txBox="1">
            <a:spLocks noChangeArrowheads="1"/>
          </p:cNvSpPr>
          <p:nvPr/>
        </p:nvSpPr>
        <p:spPr bwMode="auto">
          <a:xfrm>
            <a:off x="0" y="3206982"/>
            <a:ext cx="9144000"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2800" dirty="0" smtClean="0">
                <a:latin typeface="American Typewriter" charset="0"/>
                <a:cs typeface="American Typewriter" charset="0"/>
              </a:rPr>
              <a:t>Bringing authentic research and data into the classroom to unearth students’ quantitative </a:t>
            </a:r>
          </a:p>
          <a:p>
            <a:pPr algn="ctr" eaLnBrk="1" hangingPunct="1"/>
            <a:r>
              <a:rPr lang="en-US" sz="2800" dirty="0" smtClean="0">
                <a:latin typeface="American Typewriter" charset="0"/>
                <a:cs typeface="American Typewriter" charset="0"/>
              </a:rPr>
              <a:t>and inquiry skills</a:t>
            </a:r>
          </a:p>
        </p:txBody>
      </p:sp>
      <p:pic>
        <p:nvPicPr>
          <p:cNvPr id="14339"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38685" y="213597"/>
            <a:ext cx="8699500" cy="314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Picture 3" descr="cyber_c.jpg"/>
          <p:cNvSpPr>
            <a:spLocks noChangeAspect="1"/>
          </p:cNvSpPr>
          <p:nvPr/>
        </p:nvSpPr>
        <p:spPr bwMode="auto">
          <a:xfrm>
            <a:off x="0" y="215900"/>
            <a:ext cx="9144000" cy="176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9" name="Rectangle 8"/>
          <p:cNvSpPr/>
          <p:nvPr/>
        </p:nvSpPr>
        <p:spPr>
          <a:xfrm>
            <a:off x="0" y="215900"/>
            <a:ext cx="9144000" cy="1765300"/>
          </a:xfrm>
          <a:prstGeom prst="rect">
            <a:avLst/>
          </a:prstGeom>
          <a:solidFill>
            <a:srgbClr val="121D0A">
              <a:alpha val="61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1" name="Title 1"/>
          <p:cNvSpPr txBox="1">
            <a:spLocks/>
          </p:cNvSpPr>
          <p:nvPr/>
        </p:nvSpPr>
        <p:spPr bwMode="auto">
          <a:xfrm>
            <a:off x="0" y="381000"/>
            <a:ext cx="9144000" cy="147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r" eaLnBrk="1" hangingPunct="1">
              <a:defRPr/>
            </a:pPr>
            <a:r>
              <a:rPr lang="en-US" sz="4800" b="1" dirty="0" smtClean="0">
                <a:ln w="3175" cmpd="sng">
                  <a:noFill/>
                  <a:prstDash val="solid"/>
                </a:ln>
                <a:solidFill>
                  <a:srgbClr val="FFFFFF"/>
                </a:solidFill>
                <a:latin typeface="Arial"/>
                <a:cs typeface="Arial"/>
              </a:rPr>
              <a:t> </a:t>
            </a:r>
          </a:p>
          <a:p>
            <a:pPr eaLnBrk="1" hangingPunct="1">
              <a:defRPr/>
            </a:pPr>
            <a:r>
              <a:rPr lang="en-US" sz="4800" b="1" dirty="0">
                <a:ln w="3175" cmpd="sng">
                  <a:noFill/>
                  <a:prstDash val="solid"/>
                </a:ln>
                <a:solidFill>
                  <a:srgbClr val="FFFFFF"/>
                </a:solidFill>
                <a:latin typeface="Arial"/>
                <a:cs typeface="Arial"/>
              </a:rPr>
              <a:t>Predicted student gains when using Data </a:t>
            </a:r>
            <a:r>
              <a:rPr lang="en-US" sz="4800" b="1" dirty="0" smtClean="0">
                <a:ln w="3175" cmpd="sng">
                  <a:noFill/>
                  <a:prstDash val="solid"/>
                </a:ln>
                <a:solidFill>
                  <a:srgbClr val="FFFFFF"/>
                </a:solidFill>
                <a:latin typeface="Arial"/>
                <a:cs typeface="Arial"/>
              </a:rPr>
              <a:t>Nuggets</a:t>
            </a:r>
          </a:p>
          <a:p>
            <a:pPr algn="r" eaLnBrk="1" hangingPunct="1">
              <a:defRPr/>
            </a:pPr>
            <a:r>
              <a:rPr lang="en-US" sz="5400" b="1" dirty="0" smtClean="0">
                <a:ln w="3175" cmpd="sng">
                  <a:noFill/>
                  <a:prstDash val="solid"/>
                </a:ln>
                <a:noFill/>
                <a:latin typeface="Arial"/>
                <a:cs typeface="Arial"/>
              </a:rPr>
              <a:t>_  </a:t>
            </a:r>
            <a:endParaRPr lang="en-US" sz="5400" b="1" dirty="0">
              <a:ln w="3175" cmpd="sng">
                <a:noFill/>
                <a:prstDash val="solid"/>
              </a:ln>
              <a:noFill/>
              <a:latin typeface="Arial"/>
              <a:cs typeface="Arial"/>
            </a:endParaRPr>
          </a:p>
        </p:txBody>
      </p:sp>
      <p:sp>
        <p:nvSpPr>
          <p:cNvPr id="8" name="Rectangle 3"/>
          <p:cNvSpPr txBox="1">
            <a:spLocks noChangeArrowheads="1"/>
          </p:cNvSpPr>
          <p:nvPr/>
        </p:nvSpPr>
        <p:spPr bwMode="auto">
          <a:xfrm>
            <a:off x="228600" y="2209800"/>
            <a:ext cx="86868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Calibri" charset="0"/>
                <a:ea typeface="ＭＳ Ｐゴシック" charset="0"/>
                <a:cs typeface="ＭＳ Ｐゴシック" charset="0"/>
              </a:defRPr>
            </a:lvl1pPr>
            <a:lvl2pPr marL="800100" indent="-34290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spcBef>
                <a:spcPts val="800"/>
              </a:spcBef>
              <a:buClr>
                <a:schemeClr val="accent1"/>
              </a:buClr>
              <a:buFont typeface="Wingdings 2" charset="0"/>
              <a:buChar char=""/>
            </a:pPr>
            <a:r>
              <a:rPr lang="en-US" sz="2800">
                <a:latin typeface="Arial" charset="0"/>
                <a:cs typeface="Arial" charset="0"/>
              </a:rPr>
              <a:t>Teacher survey results:</a:t>
            </a:r>
          </a:p>
          <a:p>
            <a:pPr lvl="1" eaLnBrk="1" hangingPunct="1">
              <a:spcBef>
                <a:spcPts val="800"/>
              </a:spcBef>
              <a:buClr>
                <a:schemeClr val="accent1"/>
              </a:buClr>
              <a:buFont typeface="Arial" charset="0"/>
              <a:buChar char="•"/>
            </a:pPr>
            <a:r>
              <a:rPr lang="en-US" sz="2000">
                <a:latin typeface="Arial" charset="0"/>
                <a:cs typeface="Arial" charset="0"/>
              </a:rPr>
              <a:t>“Students were more interested and engaged in science because they knew they were working with real data.”</a:t>
            </a:r>
          </a:p>
          <a:p>
            <a:pPr lvl="1" eaLnBrk="1" hangingPunct="1">
              <a:spcBef>
                <a:spcPts val="800"/>
              </a:spcBef>
              <a:buClr>
                <a:schemeClr val="accent1"/>
              </a:buClr>
              <a:buFont typeface="Arial" charset="0"/>
              <a:buChar char="•"/>
            </a:pPr>
            <a:r>
              <a:rPr lang="en-US" sz="2000">
                <a:latin typeface="Arial" charset="0"/>
                <a:cs typeface="Arial" charset="0"/>
              </a:rPr>
              <a:t>“Students were better able to think critically about data and communicate their findings to their peers and through writing.” </a:t>
            </a:r>
          </a:p>
          <a:p>
            <a:pPr lvl="1" eaLnBrk="1" hangingPunct="1">
              <a:spcBef>
                <a:spcPts val="800"/>
              </a:spcBef>
              <a:buClr>
                <a:schemeClr val="accent1"/>
              </a:buClr>
              <a:buFont typeface="Arial" charset="0"/>
              <a:buChar char="•"/>
            </a:pPr>
            <a:r>
              <a:rPr lang="en-US" sz="2000">
                <a:latin typeface="Arial" charset="0"/>
                <a:cs typeface="Arial" charset="0"/>
              </a:rPr>
              <a:t>“Because of their new comfort with data, students were more excited to conduct their own inquiry projects and graph.”</a:t>
            </a:r>
          </a:p>
          <a:p>
            <a:pPr lvl="1" eaLnBrk="1" hangingPunct="1">
              <a:spcBef>
                <a:spcPts val="800"/>
              </a:spcBef>
              <a:buClr>
                <a:schemeClr val="accent1"/>
              </a:buClr>
              <a:buFont typeface="Arial" charset="0"/>
              <a:buChar char="•"/>
            </a:pPr>
            <a:r>
              <a:rPr lang="en-US" sz="2000">
                <a:latin typeface="Arial" charset="0"/>
                <a:cs typeface="Arial" charset="0"/>
              </a:rPr>
              <a:t>Ability to analyze and interpret data, identify data ranges and trends, and appropriately question the reliability of data and outliers, all improved. </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Picture 3" descr="cyber_c.jpg"/>
          <p:cNvSpPr>
            <a:spLocks noChangeAspect="1"/>
          </p:cNvSpPr>
          <p:nvPr/>
        </p:nvSpPr>
        <p:spPr bwMode="auto">
          <a:xfrm>
            <a:off x="0" y="215900"/>
            <a:ext cx="9144000" cy="176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 name="Rectangle 4"/>
          <p:cNvSpPr/>
          <p:nvPr/>
        </p:nvSpPr>
        <p:spPr>
          <a:xfrm>
            <a:off x="0" y="215900"/>
            <a:ext cx="9144000" cy="1765300"/>
          </a:xfrm>
          <a:prstGeom prst="rect">
            <a:avLst/>
          </a:prstGeom>
          <a:solidFill>
            <a:srgbClr val="121D0A">
              <a:alpha val="61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4275" name="Rectangle 3"/>
          <p:cNvSpPr txBox="1">
            <a:spLocks noChangeArrowheads="1"/>
          </p:cNvSpPr>
          <p:nvPr/>
        </p:nvSpPr>
        <p:spPr bwMode="auto">
          <a:xfrm>
            <a:off x="228600" y="2133600"/>
            <a:ext cx="87630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ts val="1400"/>
              </a:spcBef>
              <a:buClr>
                <a:srgbClr val="660066"/>
              </a:buClr>
              <a:buFont typeface="Wingdings 2" charset="0"/>
              <a:buChar char=""/>
            </a:pPr>
            <a:r>
              <a:rPr lang="en-US" sz="2800"/>
              <a:t>Do students in classrooms using Data Nuggets have better achievement, interest in science, and motivation outcomes than students in business as usual classrooms</a:t>
            </a:r>
            <a:r>
              <a:rPr lang="en-US" sz="2800" i="1"/>
              <a:t>?</a:t>
            </a:r>
            <a:r>
              <a:rPr lang="en-US" sz="2800"/>
              <a:t> </a:t>
            </a:r>
            <a:endParaRPr lang="en-US" sz="2200">
              <a:solidFill>
                <a:srgbClr val="000000"/>
              </a:solidFill>
              <a:cs typeface="Arial" charset="0"/>
            </a:endParaRPr>
          </a:p>
        </p:txBody>
      </p:sp>
      <p:sp>
        <p:nvSpPr>
          <p:cNvPr id="7" name="Title 1"/>
          <p:cNvSpPr txBox="1">
            <a:spLocks/>
          </p:cNvSpPr>
          <p:nvPr/>
        </p:nvSpPr>
        <p:spPr bwMode="auto">
          <a:xfrm>
            <a:off x="0" y="381000"/>
            <a:ext cx="9144000" cy="147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r" eaLnBrk="1" hangingPunct="1">
              <a:defRPr/>
            </a:pPr>
            <a:r>
              <a:rPr lang="en-US" sz="4800" b="1" dirty="0" smtClean="0">
                <a:ln w="3175" cmpd="sng">
                  <a:noFill/>
                  <a:prstDash val="solid"/>
                </a:ln>
                <a:solidFill>
                  <a:srgbClr val="FFFFFF"/>
                </a:solidFill>
                <a:latin typeface="Arial"/>
                <a:cs typeface="Arial"/>
              </a:rPr>
              <a:t> </a:t>
            </a:r>
          </a:p>
          <a:p>
            <a:pPr eaLnBrk="1" hangingPunct="1">
              <a:defRPr/>
            </a:pPr>
            <a:r>
              <a:rPr lang="en-US" sz="4800" b="1" dirty="0" smtClean="0">
                <a:ln w="3175" cmpd="sng">
                  <a:noFill/>
                  <a:prstDash val="solid"/>
                </a:ln>
                <a:solidFill>
                  <a:srgbClr val="FFFFFF"/>
                </a:solidFill>
                <a:latin typeface="Arial"/>
                <a:cs typeface="Arial"/>
              </a:rPr>
              <a:t>DRK-12 Efficacy Study</a:t>
            </a:r>
          </a:p>
          <a:p>
            <a:pPr algn="r" eaLnBrk="1" hangingPunct="1">
              <a:defRPr/>
            </a:pPr>
            <a:r>
              <a:rPr lang="en-US" sz="5400" b="1" dirty="0" smtClean="0">
                <a:ln w="3175" cmpd="sng">
                  <a:noFill/>
                  <a:prstDash val="solid"/>
                </a:ln>
                <a:noFill/>
                <a:latin typeface="Arial"/>
                <a:cs typeface="Arial"/>
              </a:rPr>
              <a:t>_  </a:t>
            </a:r>
            <a:endParaRPr lang="en-US" sz="5400" b="1" dirty="0">
              <a:ln w="3175" cmpd="sng">
                <a:noFill/>
                <a:prstDash val="solid"/>
              </a:ln>
              <a:noFill/>
              <a:latin typeface="Arial"/>
              <a:cs typeface="Arial"/>
            </a:endParaRPr>
          </a:p>
        </p:txBody>
      </p:sp>
      <p:sp>
        <p:nvSpPr>
          <p:cNvPr id="54277" name="Picture 1" descr="Screen Shot 2015-04-29 at 4.11.13 PM.png"/>
          <p:cNvSpPr>
            <a:spLocks noChangeAspect="1"/>
          </p:cNvSpPr>
          <p:nvPr/>
        </p:nvSpPr>
        <p:spPr bwMode="auto">
          <a:xfrm>
            <a:off x="4648200" y="3878263"/>
            <a:ext cx="4495800" cy="297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pic>
        <p:nvPicPr>
          <p:cNvPr id="54278" name="Picture 1" descr="Screen Shot 2015-04-30 at 2.42.38 PM.pn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2530475" y="4191000"/>
            <a:ext cx="1889125" cy="20002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54279" name="Picture 2" descr="Screen Shot 2015-04-30 at 2.43.08 PM.png"/>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bwMode="auto">
          <a:xfrm>
            <a:off x="323850" y="4191000"/>
            <a:ext cx="1885950" cy="199866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54280" name="Picture 5" descr="Screen Shot 2015-04-30 at 2.45.23 PM.png"/>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bwMode="auto">
          <a:xfrm>
            <a:off x="4724400" y="4191000"/>
            <a:ext cx="1892300" cy="199866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54281" name="Picture 7" descr="Screen Shot 2015-04-30 at 2.47.45 PM.png"/>
          <p:cNvPicPr>
            <a:picLocks noChangeAspect="1"/>
          </p:cNvPicPr>
          <p:nvPr/>
        </p:nvPicPr>
        <p:blipFill>
          <a:blip r:embed="rId6" cstate="print">
            <a:extLst>
              <a:ext uri="{28A0092B-C50C-407E-A947-70E740481C1C}">
                <a14:useLocalDpi xmlns:a14="http://schemas.microsoft.com/office/drawing/2010/main"/>
              </a:ext>
            </a:extLst>
          </a:blip>
          <a:srcRect r="-778"/>
          <a:stretch>
            <a:fillRect/>
          </a:stretch>
        </p:blipFill>
        <p:spPr bwMode="auto">
          <a:xfrm>
            <a:off x="6946900" y="4189413"/>
            <a:ext cx="1892300" cy="20002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54282" name="TextBox 8"/>
          <p:cNvSpPr txBox="1">
            <a:spLocks noChangeArrowheads="1"/>
          </p:cNvSpPr>
          <p:nvPr/>
        </p:nvSpPr>
        <p:spPr bwMode="auto">
          <a:xfrm>
            <a:off x="304800" y="6197600"/>
            <a:ext cx="1905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a:t>Molly Stuhlsatz, BSCS</a:t>
            </a:r>
          </a:p>
        </p:txBody>
      </p:sp>
      <p:sp>
        <p:nvSpPr>
          <p:cNvPr id="54283" name="TextBox 14"/>
          <p:cNvSpPr txBox="1">
            <a:spLocks noChangeArrowheads="1"/>
          </p:cNvSpPr>
          <p:nvPr/>
        </p:nvSpPr>
        <p:spPr bwMode="auto">
          <a:xfrm>
            <a:off x="2514600" y="6197600"/>
            <a:ext cx="1905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a:t>Louise Mead,</a:t>
            </a:r>
          </a:p>
          <a:p>
            <a:pPr eaLnBrk="1" hangingPunct="1"/>
            <a:r>
              <a:rPr lang="en-US" sz="1600"/>
              <a:t>MSU</a:t>
            </a:r>
          </a:p>
        </p:txBody>
      </p:sp>
      <p:sp>
        <p:nvSpPr>
          <p:cNvPr id="54284" name="TextBox 15"/>
          <p:cNvSpPr txBox="1">
            <a:spLocks noChangeArrowheads="1"/>
          </p:cNvSpPr>
          <p:nvPr/>
        </p:nvSpPr>
        <p:spPr bwMode="auto">
          <a:xfrm>
            <a:off x="4648200" y="6197600"/>
            <a:ext cx="2209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a:t>Elizabeth Schultheis, MSU</a:t>
            </a:r>
          </a:p>
        </p:txBody>
      </p:sp>
      <p:sp>
        <p:nvSpPr>
          <p:cNvPr id="54285" name="TextBox 16"/>
          <p:cNvSpPr txBox="1">
            <a:spLocks noChangeArrowheads="1"/>
          </p:cNvSpPr>
          <p:nvPr/>
        </p:nvSpPr>
        <p:spPr bwMode="auto">
          <a:xfrm>
            <a:off x="6934200" y="6197600"/>
            <a:ext cx="1905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a:t>Melissa Kjelvik, </a:t>
            </a:r>
          </a:p>
          <a:p>
            <a:pPr eaLnBrk="1" hangingPunct="1"/>
            <a:r>
              <a:rPr lang="en-US" sz="1600"/>
              <a:t>MSU</a:t>
            </a:r>
          </a:p>
        </p:txBody>
      </p:sp>
    </p:spTree>
    <p:extLst>
      <p:ext uri="{BB962C8B-B14F-4D97-AF65-F5344CB8AC3E}">
        <p14:creationId xmlns:p14="http://schemas.microsoft.com/office/powerpoint/2010/main" val="1475677"/>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Picture 3" descr="cyber_c.jpg"/>
          <p:cNvSpPr>
            <a:spLocks noChangeAspect="1"/>
          </p:cNvSpPr>
          <p:nvPr/>
        </p:nvSpPr>
        <p:spPr bwMode="auto">
          <a:xfrm>
            <a:off x="0" y="215900"/>
            <a:ext cx="9144000" cy="176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 name="Rectangle 4"/>
          <p:cNvSpPr/>
          <p:nvPr/>
        </p:nvSpPr>
        <p:spPr>
          <a:xfrm>
            <a:off x="0" y="215900"/>
            <a:ext cx="9144000" cy="1765300"/>
          </a:xfrm>
          <a:prstGeom prst="rect">
            <a:avLst/>
          </a:prstGeom>
          <a:solidFill>
            <a:srgbClr val="121D0A">
              <a:alpha val="61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0963" name="Rectangle 3"/>
          <p:cNvSpPr txBox="1">
            <a:spLocks noChangeArrowheads="1"/>
          </p:cNvSpPr>
          <p:nvPr/>
        </p:nvSpPr>
        <p:spPr bwMode="auto">
          <a:xfrm>
            <a:off x="228600" y="2209800"/>
            <a:ext cx="87630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ts val="1400"/>
              </a:spcBef>
              <a:buClr>
                <a:srgbClr val="660066"/>
              </a:buClr>
              <a:buFont typeface="Wingdings 2" charset="0"/>
              <a:buChar char=""/>
              <a:defRPr/>
            </a:pPr>
            <a:r>
              <a:rPr lang="en-US" sz="2800" dirty="0" smtClean="0"/>
              <a:t>We expect students in classrooms using Data Nuggets will demonstrate:</a:t>
            </a:r>
          </a:p>
          <a:p>
            <a:pPr marL="514350" indent="-514350" eaLnBrk="1" hangingPunct="1">
              <a:spcBef>
                <a:spcPts val="1400"/>
              </a:spcBef>
              <a:buClr>
                <a:srgbClr val="660066"/>
              </a:buClr>
              <a:buFont typeface="+mj-lt"/>
              <a:buAutoNum type="arabicPeriod"/>
              <a:defRPr/>
            </a:pPr>
            <a:r>
              <a:rPr lang="en-US" sz="2200" dirty="0" smtClean="0"/>
              <a:t>Improved quantitative reasoning in the context of science</a:t>
            </a:r>
          </a:p>
          <a:p>
            <a:pPr marL="514350" indent="-514350" eaLnBrk="1" hangingPunct="1">
              <a:spcBef>
                <a:spcPts val="1400"/>
              </a:spcBef>
              <a:buClr>
                <a:srgbClr val="660066"/>
              </a:buClr>
              <a:buFont typeface="+mj-lt"/>
              <a:buAutoNum type="arabicPeriod"/>
              <a:defRPr/>
            </a:pPr>
            <a:r>
              <a:rPr lang="en-US" sz="2200" dirty="0" smtClean="0"/>
              <a:t>Improved understanding of the practices and processes of science, particularly in the areas of analyzing and interpreting data and using mathematics and computational thinking</a:t>
            </a:r>
          </a:p>
          <a:p>
            <a:pPr marL="514350" indent="-514350" eaLnBrk="1" hangingPunct="1">
              <a:spcBef>
                <a:spcPts val="1400"/>
              </a:spcBef>
              <a:buClr>
                <a:srgbClr val="660066"/>
              </a:buClr>
              <a:buFont typeface="+mj-lt"/>
              <a:buAutoNum type="arabicPeriod"/>
              <a:defRPr/>
            </a:pPr>
            <a:r>
              <a:rPr lang="en-US" sz="2200" dirty="0" smtClean="0"/>
              <a:t>Greater engagement in the practices of science in the classroom</a:t>
            </a:r>
          </a:p>
          <a:p>
            <a:pPr marL="514350" indent="-514350" eaLnBrk="1" hangingPunct="1">
              <a:spcBef>
                <a:spcPts val="1400"/>
              </a:spcBef>
              <a:buClr>
                <a:srgbClr val="660066"/>
              </a:buClr>
              <a:buFont typeface="+mj-lt"/>
              <a:buAutoNum type="arabicPeriod"/>
              <a:defRPr/>
            </a:pPr>
            <a:r>
              <a:rPr lang="en-US" sz="2200" dirty="0" smtClean="0"/>
              <a:t>Improved general interest in science</a:t>
            </a:r>
            <a:endParaRPr lang="en-US" sz="2200" dirty="0" smtClean="0">
              <a:solidFill>
                <a:srgbClr val="000000"/>
              </a:solidFill>
              <a:cs typeface="Arial" charset="0"/>
            </a:endParaRPr>
          </a:p>
        </p:txBody>
      </p:sp>
      <p:sp>
        <p:nvSpPr>
          <p:cNvPr id="6" name="Title 1"/>
          <p:cNvSpPr txBox="1">
            <a:spLocks/>
          </p:cNvSpPr>
          <p:nvPr/>
        </p:nvSpPr>
        <p:spPr bwMode="auto">
          <a:xfrm>
            <a:off x="0" y="381000"/>
            <a:ext cx="9144000" cy="147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r" eaLnBrk="1" hangingPunct="1">
              <a:defRPr/>
            </a:pPr>
            <a:r>
              <a:rPr lang="en-US" sz="4800" b="1" dirty="0" smtClean="0">
                <a:ln w="3175" cmpd="sng">
                  <a:noFill/>
                  <a:prstDash val="solid"/>
                </a:ln>
                <a:solidFill>
                  <a:srgbClr val="FFFFFF"/>
                </a:solidFill>
                <a:latin typeface="Arial"/>
                <a:cs typeface="Arial"/>
              </a:rPr>
              <a:t> </a:t>
            </a:r>
          </a:p>
          <a:p>
            <a:pPr eaLnBrk="1" hangingPunct="1">
              <a:defRPr/>
            </a:pPr>
            <a:r>
              <a:rPr lang="en-US" sz="4800" b="1" dirty="0" smtClean="0">
                <a:ln w="3175" cmpd="sng">
                  <a:noFill/>
                  <a:prstDash val="solid"/>
                </a:ln>
                <a:solidFill>
                  <a:srgbClr val="FFFFFF"/>
                </a:solidFill>
                <a:latin typeface="Arial"/>
                <a:cs typeface="Arial"/>
              </a:rPr>
              <a:t>DRK-12 Efficacy Study</a:t>
            </a:r>
          </a:p>
          <a:p>
            <a:pPr algn="r" eaLnBrk="1" hangingPunct="1">
              <a:defRPr/>
            </a:pPr>
            <a:r>
              <a:rPr lang="en-US" sz="5400" b="1" dirty="0" smtClean="0">
                <a:ln w="3175" cmpd="sng">
                  <a:noFill/>
                  <a:prstDash val="solid"/>
                </a:ln>
                <a:noFill/>
                <a:latin typeface="Arial"/>
                <a:cs typeface="Arial"/>
              </a:rPr>
              <a:t>_  </a:t>
            </a:r>
            <a:endParaRPr lang="en-US" sz="5400" b="1" dirty="0">
              <a:ln w="3175" cmpd="sng">
                <a:noFill/>
                <a:prstDash val="solid"/>
              </a:ln>
              <a:noFill/>
              <a:latin typeface="Arial"/>
              <a:cs typeface="Arial"/>
            </a:endParaRPr>
          </a:p>
        </p:txBody>
      </p:sp>
    </p:spTree>
    <p:extLst>
      <p:ext uri="{BB962C8B-B14F-4D97-AF65-F5344CB8AC3E}">
        <p14:creationId xmlns:p14="http://schemas.microsoft.com/office/powerpoint/2010/main" val="194663210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96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096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096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096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215900"/>
            <a:ext cx="9144000" cy="1765300"/>
          </a:xfrm>
          <a:prstGeom prst="rect">
            <a:avLst/>
          </a:prstGeom>
          <a:solidFill>
            <a:srgbClr val="121D0A">
              <a:alpha val="61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1" name="Title 1"/>
          <p:cNvSpPr txBox="1">
            <a:spLocks/>
          </p:cNvSpPr>
          <p:nvPr/>
        </p:nvSpPr>
        <p:spPr bwMode="auto">
          <a:xfrm>
            <a:off x="1" y="381000"/>
            <a:ext cx="9143999" cy="147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r" eaLnBrk="1" hangingPunct="1">
              <a:defRPr/>
            </a:pPr>
            <a:r>
              <a:rPr lang="en-US" sz="4800" b="1" dirty="0" smtClean="0">
                <a:ln w="3175" cmpd="sng">
                  <a:noFill/>
                  <a:prstDash val="solid"/>
                </a:ln>
                <a:solidFill>
                  <a:srgbClr val="FFFFFF"/>
                </a:solidFill>
                <a:latin typeface="Arial"/>
                <a:cs typeface="Arial"/>
              </a:rPr>
              <a:t> </a:t>
            </a:r>
          </a:p>
          <a:p>
            <a:pPr eaLnBrk="1" hangingPunct="1">
              <a:defRPr/>
            </a:pPr>
            <a:r>
              <a:rPr lang="en-US" sz="4800" b="1" dirty="0" smtClean="0">
                <a:ln w="3175" cmpd="sng">
                  <a:noFill/>
                  <a:prstDash val="solid"/>
                </a:ln>
                <a:solidFill>
                  <a:srgbClr val="FFFFFF"/>
                </a:solidFill>
                <a:latin typeface="Arial"/>
                <a:cs typeface="Arial"/>
              </a:rPr>
              <a:t>Workshop Goals:</a:t>
            </a:r>
          </a:p>
          <a:p>
            <a:pPr algn="r" eaLnBrk="1" hangingPunct="1">
              <a:defRPr/>
            </a:pPr>
            <a:r>
              <a:rPr lang="en-US" sz="5400" b="1" dirty="0" smtClean="0">
                <a:ln w="3175" cmpd="sng">
                  <a:noFill/>
                  <a:prstDash val="solid"/>
                </a:ln>
                <a:noFill/>
                <a:latin typeface="Arial"/>
                <a:cs typeface="Arial"/>
              </a:rPr>
              <a:t>_  </a:t>
            </a:r>
            <a:endParaRPr lang="en-US" sz="5400" b="1" dirty="0">
              <a:ln w="3175" cmpd="sng">
                <a:noFill/>
                <a:prstDash val="solid"/>
              </a:ln>
              <a:noFill/>
              <a:latin typeface="Arial"/>
              <a:cs typeface="Arial"/>
            </a:endParaRPr>
          </a:p>
        </p:txBody>
      </p:sp>
      <p:sp>
        <p:nvSpPr>
          <p:cNvPr id="8" name="Rectangle 3"/>
          <p:cNvSpPr txBox="1">
            <a:spLocks noChangeArrowheads="1"/>
          </p:cNvSpPr>
          <p:nvPr/>
        </p:nvSpPr>
        <p:spPr>
          <a:xfrm>
            <a:off x="-282575" y="2209800"/>
            <a:ext cx="5264150" cy="4427538"/>
          </a:xfrm>
          <a:prstGeom prst="rect">
            <a:avLst/>
          </a:prstGeom>
        </p:spPr>
        <p:txBody>
          <a:bodyPr>
            <a:normAutofit fontScale="92500" lnSpcReduction="10000"/>
          </a:bodyPr>
          <a:lstStyle/>
          <a:p>
            <a:pPr marL="800100" lvl="1" indent="-342900" fontAlgn="auto">
              <a:spcBef>
                <a:spcPts val="2000"/>
              </a:spcBef>
              <a:spcAft>
                <a:spcPts val="0"/>
              </a:spcAft>
              <a:buClr>
                <a:schemeClr val="accent1"/>
              </a:buClr>
              <a:buFont typeface="Wingdings 2" pitchFamily="18" charset="2"/>
              <a:buChar char=""/>
              <a:defRPr/>
            </a:pPr>
            <a:r>
              <a:rPr lang="en-US" sz="3200" dirty="0">
                <a:latin typeface="Arial"/>
                <a:cs typeface="Arial"/>
              </a:rPr>
              <a:t>Learn how you might integrate Data Nuggets into your </a:t>
            </a:r>
            <a:r>
              <a:rPr lang="en-US" sz="3200" dirty="0" smtClean="0">
                <a:latin typeface="Arial"/>
                <a:cs typeface="Arial"/>
              </a:rPr>
              <a:t>courses</a:t>
            </a:r>
            <a:endParaRPr lang="en-US" sz="3200" dirty="0" smtClean="0">
              <a:latin typeface="Arial"/>
              <a:ea typeface="+mn-ea"/>
              <a:cs typeface="Arial"/>
            </a:endParaRPr>
          </a:p>
          <a:p>
            <a:pPr marL="800100" lvl="1" indent="-342900" fontAlgn="auto">
              <a:spcBef>
                <a:spcPts val="2000"/>
              </a:spcBef>
              <a:spcAft>
                <a:spcPts val="0"/>
              </a:spcAft>
              <a:buClr>
                <a:schemeClr val="accent1"/>
              </a:buClr>
              <a:buFont typeface="Wingdings 2" pitchFamily="18" charset="2"/>
              <a:buChar char=""/>
              <a:defRPr/>
            </a:pPr>
            <a:r>
              <a:rPr lang="en-US" sz="3200" dirty="0" smtClean="0">
                <a:latin typeface="Arial"/>
                <a:ea typeface="+mn-ea"/>
                <a:cs typeface="Arial"/>
              </a:rPr>
              <a:t>To </a:t>
            </a:r>
            <a:r>
              <a:rPr lang="en-US" sz="3200" dirty="0">
                <a:latin typeface="Arial"/>
                <a:ea typeface="+mn-ea"/>
                <a:cs typeface="Arial"/>
              </a:rPr>
              <a:t>help you create your own Data </a:t>
            </a:r>
            <a:r>
              <a:rPr lang="en-US" sz="3200" dirty="0" smtClean="0">
                <a:latin typeface="Arial"/>
                <a:ea typeface="+mn-ea"/>
                <a:cs typeface="Arial"/>
              </a:rPr>
              <a:t>Nugget</a:t>
            </a:r>
          </a:p>
          <a:p>
            <a:pPr marL="800100" lvl="1" indent="-342900" fontAlgn="auto">
              <a:spcBef>
                <a:spcPts val="2000"/>
              </a:spcBef>
              <a:spcAft>
                <a:spcPts val="0"/>
              </a:spcAft>
              <a:buClr>
                <a:schemeClr val="accent1"/>
              </a:buClr>
              <a:buFont typeface="Wingdings 2" pitchFamily="18" charset="2"/>
              <a:buChar char=""/>
              <a:defRPr/>
            </a:pPr>
            <a:r>
              <a:rPr lang="en-US" sz="3200" dirty="0" smtClean="0">
                <a:latin typeface="Arial"/>
                <a:ea typeface="+mn-ea"/>
                <a:cs typeface="Arial"/>
              </a:rPr>
              <a:t>Increase </a:t>
            </a:r>
            <a:r>
              <a:rPr lang="en-US" sz="3200" dirty="0">
                <a:latin typeface="Arial"/>
                <a:ea typeface="+mn-ea"/>
                <a:cs typeface="Arial"/>
              </a:rPr>
              <a:t>available resources for undergraduates to interact with </a:t>
            </a:r>
            <a:r>
              <a:rPr lang="en-US" sz="3200" dirty="0" smtClean="0">
                <a:latin typeface="Arial"/>
                <a:ea typeface="+mn-ea"/>
                <a:cs typeface="Arial"/>
              </a:rPr>
              <a:t>data</a:t>
            </a:r>
            <a:endParaRPr lang="en-US" sz="3200" dirty="0">
              <a:latin typeface="Arial"/>
              <a:ea typeface="+mn-ea"/>
              <a:cs typeface="Arial"/>
            </a:endParaRPr>
          </a:p>
        </p:txBody>
      </p:sp>
      <p:pic>
        <p:nvPicPr>
          <p:cNvPr id="28676" name="Picture 7" descr="IMG_0024.JP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4981575" y="1981200"/>
            <a:ext cx="4162425"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215900"/>
            <a:ext cx="9144000" cy="1765300"/>
          </a:xfrm>
          <a:prstGeom prst="rect">
            <a:avLst/>
          </a:prstGeom>
          <a:solidFill>
            <a:srgbClr val="121D0A">
              <a:alpha val="61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6" name="Title 1"/>
          <p:cNvSpPr txBox="1">
            <a:spLocks/>
          </p:cNvSpPr>
          <p:nvPr/>
        </p:nvSpPr>
        <p:spPr bwMode="auto">
          <a:xfrm>
            <a:off x="1" y="381000"/>
            <a:ext cx="9143999" cy="147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r" eaLnBrk="1" hangingPunct="1">
              <a:defRPr/>
            </a:pPr>
            <a:r>
              <a:rPr lang="en-US" sz="4800" b="1" dirty="0" smtClean="0">
                <a:ln w="3175" cmpd="sng">
                  <a:noFill/>
                  <a:prstDash val="solid"/>
                </a:ln>
                <a:solidFill>
                  <a:srgbClr val="FFFFFF"/>
                </a:solidFill>
                <a:latin typeface="Arial"/>
                <a:cs typeface="Arial"/>
              </a:rPr>
              <a:t> </a:t>
            </a:r>
          </a:p>
          <a:p>
            <a:pPr eaLnBrk="1" hangingPunct="1">
              <a:defRPr/>
            </a:pPr>
            <a:r>
              <a:rPr lang="en-US" sz="4800" b="1" dirty="0" smtClean="0">
                <a:ln w="3175" cmpd="sng">
                  <a:noFill/>
                  <a:prstDash val="solid"/>
                </a:ln>
                <a:solidFill>
                  <a:srgbClr val="FFFFFF"/>
                </a:solidFill>
                <a:latin typeface="Arial"/>
                <a:cs typeface="Arial"/>
              </a:rPr>
              <a:t>Why make a Data Nugget?</a:t>
            </a:r>
          </a:p>
          <a:p>
            <a:pPr algn="r" eaLnBrk="1" hangingPunct="1">
              <a:defRPr/>
            </a:pPr>
            <a:r>
              <a:rPr lang="en-US" sz="5400" b="1" dirty="0" smtClean="0">
                <a:ln w="3175" cmpd="sng">
                  <a:noFill/>
                  <a:prstDash val="solid"/>
                </a:ln>
                <a:noFill/>
                <a:latin typeface="Arial"/>
                <a:cs typeface="Arial"/>
              </a:rPr>
              <a:t>_  </a:t>
            </a:r>
            <a:endParaRPr lang="en-US" sz="5400" b="1" dirty="0">
              <a:ln w="3175" cmpd="sng">
                <a:noFill/>
                <a:prstDash val="solid"/>
              </a:ln>
              <a:noFill/>
              <a:latin typeface="Arial"/>
              <a:cs typeface="Arial"/>
            </a:endParaRPr>
          </a:p>
        </p:txBody>
      </p:sp>
      <p:sp>
        <p:nvSpPr>
          <p:cNvPr id="7" name="Rectangle 3"/>
          <p:cNvSpPr txBox="1">
            <a:spLocks noChangeArrowheads="1"/>
          </p:cNvSpPr>
          <p:nvPr/>
        </p:nvSpPr>
        <p:spPr>
          <a:xfrm>
            <a:off x="152400" y="2100942"/>
            <a:ext cx="8991600" cy="4419600"/>
          </a:xfrm>
          <a:prstGeom prst="rect">
            <a:avLst/>
          </a:prstGeom>
        </p:spPr>
        <p:txBody>
          <a:bodyPr/>
          <a:lstStyle/>
          <a:p>
            <a:pPr marL="342900" indent="-342900" fontAlgn="auto">
              <a:spcBef>
                <a:spcPts val="1400"/>
              </a:spcBef>
              <a:spcAft>
                <a:spcPts val="0"/>
              </a:spcAft>
              <a:buClr>
                <a:srgbClr val="660066"/>
              </a:buClr>
              <a:buFont typeface="Wingdings 2" pitchFamily="18" charset="2"/>
              <a:buChar char=""/>
              <a:defRPr/>
            </a:pPr>
            <a:r>
              <a:rPr lang="en-US" sz="2400" dirty="0">
                <a:solidFill>
                  <a:srgbClr val="000000"/>
                </a:solidFill>
                <a:latin typeface="Arial"/>
                <a:ea typeface="+mn-ea"/>
                <a:cs typeface="Arial"/>
              </a:rPr>
              <a:t>Develop hands-on data interpretation</a:t>
            </a:r>
            <a:r>
              <a:rPr lang="en-US" sz="2400" b="1" dirty="0">
                <a:solidFill>
                  <a:srgbClr val="000000"/>
                </a:solidFill>
                <a:latin typeface="Arial"/>
                <a:ea typeface="+mn-ea"/>
                <a:cs typeface="Arial"/>
              </a:rPr>
              <a:t> resources for your </a:t>
            </a:r>
            <a:r>
              <a:rPr lang="en-US" sz="2400" b="1" dirty="0" smtClean="0">
                <a:solidFill>
                  <a:srgbClr val="000000"/>
                </a:solidFill>
                <a:latin typeface="Arial"/>
                <a:ea typeface="+mn-ea"/>
                <a:cs typeface="Arial"/>
              </a:rPr>
              <a:t>courses</a:t>
            </a:r>
            <a:endParaRPr lang="en-US" sz="2400" dirty="0">
              <a:solidFill>
                <a:srgbClr val="000000"/>
              </a:solidFill>
              <a:latin typeface="Arial"/>
              <a:ea typeface="+mn-ea"/>
              <a:cs typeface="Arial"/>
            </a:endParaRPr>
          </a:p>
          <a:p>
            <a:pPr marL="342900" indent="-342900" fontAlgn="auto">
              <a:spcBef>
                <a:spcPts val="1400"/>
              </a:spcBef>
              <a:spcAft>
                <a:spcPts val="0"/>
              </a:spcAft>
              <a:buClr>
                <a:srgbClr val="660066"/>
              </a:buClr>
              <a:buFont typeface="Wingdings 2" pitchFamily="18" charset="2"/>
              <a:buChar char=""/>
              <a:defRPr/>
            </a:pPr>
            <a:r>
              <a:rPr lang="en-US" sz="2400" b="1" dirty="0" smtClean="0">
                <a:solidFill>
                  <a:srgbClr val="000000"/>
                </a:solidFill>
                <a:latin typeface="Arial"/>
                <a:ea typeface="+mn-ea"/>
                <a:cs typeface="Arial"/>
              </a:rPr>
              <a:t>Broader impacts </a:t>
            </a:r>
            <a:r>
              <a:rPr lang="en-US" sz="2400" dirty="0" smtClean="0">
                <a:solidFill>
                  <a:srgbClr val="000000"/>
                </a:solidFill>
                <a:latin typeface="Arial"/>
                <a:ea typeface="+mn-ea"/>
                <a:cs typeface="Arial"/>
              </a:rPr>
              <a:t>for future grants</a:t>
            </a:r>
            <a:endParaRPr lang="en-US" sz="2400" dirty="0">
              <a:solidFill>
                <a:srgbClr val="000000"/>
              </a:solidFill>
              <a:latin typeface="Arial"/>
              <a:ea typeface="+mn-ea"/>
              <a:cs typeface="Arial"/>
            </a:endParaRPr>
          </a:p>
          <a:p>
            <a:pPr marL="914400" lvl="1" indent="-457200" fontAlgn="auto">
              <a:lnSpc>
                <a:spcPct val="90000"/>
              </a:lnSpc>
              <a:spcBef>
                <a:spcPts val="1400"/>
              </a:spcBef>
              <a:spcAft>
                <a:spcPts val="0"/>
              </a:spcAft>
              <a:buClr>
                <a:schemeClr val="accent1"/>
              </a:buClr>
              <a:buFont typeface="Courier New"/>
              <a:buChar char="o"/>
              <a:defRPr/>
            </a:pPr>
            <a:r>
              <a:rPr lang="en-US" sz="2400" dirty="0">
                <a:latin typeface="Arial"/>
                <a:ea typeface="+mn-ea"/>
                <a:cs typeface="Arial"/>
              </a:rPr>
              <a:t>Needed for NSF grant funding</a:t>
            </a:r>
          </a:p>
          <a:p>
            <a:pPr marL="914400" lvl="1" indent="-457200" fontAlgn="auto">
              <a:lnSpc>
                <a:spcPct val="90000"/>
              </a:lnSpc>
              <a:spcBef>
                <a:spcPts val="1400"/>
              </a:spcBef>
              <a:spcAft>
                <a:spcPts val="0"/>
              </a:spcAft>
              <a:buClr>
                <a:schemeClr val="accent1"/>
              </a:buClr>
              <a:buFont typeface="Courier New"/>
              <a:buChar char="o"/>
              <a:defRPr/>
            </a:pPr>
            <a:r>
              <a:rPr lang="en-US" sz="2400" dirty="0">
                <a:latin typeface="Arial"/>
                <a:ea typeface="+mn-ea"/>
                <a:cs typeface="Arial"/>
              </a:rPr>
              <a:t>Share </a:t>
            </a:r>
            <a:r>
              <a:rPr lang="en-US" sz="2400" dirty="0" smtClean="0">
                <a:latin typeface="Arial"/>
                <a:ea typeface="+mn-ea"/>
                <a:cs typeface="Arial"/>
              </a:rPr>
              <a:t>research </a:t>
            </a:r>
            <a:r>
              <a:rPr lang="en-US" sz="2400" dirty="0">
                <a:latin typeface="Arial"/>
                <a:ea typeface="+mn-ea"/>
                <a:cs typeface="Arial"/>
              </a:rPr>
              <a:t>findings broadly</a:t>
            </a:r>
          </a:p>
          <a:p>
            <a:pPr marL="342900" indent="-342900" fontAlgn="auto">
              <a:spcBef>
                <a:spcPts val="1400"/>
              </a:spcBef>
              <a:spcAft>
                <a:spcPts val="0"/>
              </a:spcAft>
              <a:buClr>
                <a:srgbClr val="660066"/>
              </a:buClr>
              <a:buFont typeface="Wingdings 2" pitchFamily="18" charset="2"/>
              <a:buChar char=""/>
              <a:defRPr/>
            </a:pPr>
            <a:r>
              <a:rPr lang="en-US" sz="2400" dirty="0" smtClean="0">
                <a:solidFill>
                  <a:srgbClr val="000000"/>
                </a:solidFill>
                <a:latin typeface="Arial"/>
                <a:ea typeface="+mn-ea"/>
                <a:cs typeface="Arial"/>
              </a:rPr>
              <a:t>Improved </a:t>
            </a:r>
            <a:r>
              <a:rPr lang="en-US" sz="2400" b="1" dirty="0" smtClean="0">
                <a:solidFill>
                  <a:srgbClr val="000000"/>
                </a:solidFill>
                <a:latin typeface="Arial"/>
                <a:ea typeface="+mn-ea"/>
                <a:cs typeface="Arial"/>
              </a:rPr>
              <a:t>communication </a:t>
            </a:r>
            <a:r>
              <a:rPr lang="en-US" sz="2400" b="1" dirty="0">
                <a:solidFill>
                  <a:srgbClr val="000000"/>
                </a:solidFill>
                <a:latin typeface="Arial"/>
                <a:ea typeface="+mn-ea"/>
                <a:cs typeface="Arial"/>
              </a:rPr>
              <a:t>skills</a:t>
            </a:r>
          </a:p>
          <a:p>
            <a:pPr marL="914400" lvl="1" indent="-457200" fontAlgn="auto">
              <a:lnSpc>
                <a:spcPct val="90000"/>
              </a:lnSpc>
              <a:spcBef>
                <a:spcPts val="1400"/>
              </a:spcBef>
              <a:spcAft>
                <a:spcPts val="0"/>
              </a:spcAft>
              <a:buClr>
                <a:schemeClr val="accent1"/>
              </a:buClr>
              <a:buFont typeface="Courier New"/>
              <a:buChar char="o"/>
              <a:defRPr/>
            </a:pPr>
            <a:r>
              <a:rPr lang="en-US" sz="2400" dirty="0">
                <a:latin typeface="Arial"/>
                <a:ea typeface="+mn-ea"/>
                <a:cs typeface="Arial"/>
              </a:rPr>
              <a:t>Uncover the core message </a:t>
            </a:r>
            <a:r>
              <a:rPr lang="en-US" sz="2400" dirty="0" smtClean="0">
                <a:latin typeface="Arial"/>
                <a:ea typeface="+mn-ea"/>
                <a:cs typeface="Arial"/>
              </a:rPr>
              <a:t>of research</a:t>
            </a:r>
            <a:endParaRPr lang="en-US" sz="2400" dirty="0">
              <a:latin typeface="Arial"/>
              <a:ea typeface="+mn-ea"/>
              <a:cs typeface="Arial"/>
            </a:endParaRPr>
          </a:p>
          <a:p>
            <a:pPr marL="914400" lvl="1" indent="-457200" fontAlgn="auto">
              <a:lnSpc>
                <a:spcPct val="90000"/>
              </a:lnSpc>
              <a:spcBef>
                <a:spcPts val="1400"/>
              </a:spcBef>
              <a:spcAft>
                <a:spcPts val="0"/>
              </a:spcAft>
              <a:buClr>
                <a:schemeClr val="accent1"/>
              </a:buClr>
              <a:buFont typeface="Courier New"/>
              <a:buChar char="o"/>
              <a:defRPr/>
            </a:pPr>
            <a:r>
              <a:rPr lang="en-US" sz="2400" dirty="0" smtClean="0">
                <a:latin typeface="Arial"/>
                <a:ea typeface="+mn-ea"/>
                <a:cs typeface="Arial"/>
              </a:rPr>
              <a:t>Explain research </a:t>
            </a:r>
            <a:r>
              <a:rPr lang="en-US" sz="2400" dirty="0">
                <a:latin typeface="Arial"/>
                <a:ea typeface="+mn-ea"/>
                <a:cs typeface="Arial"/>
              </a:rPr>
              <a:t>to a variety of audiences</a:t>
            </a:r>
          </a:p>
          <a:p>
            <a:pPr marL="342900" indent="-342900" fontAlgn="auto">
              <a:spcBef>
                <a:spcPts val="1400"/>
              </a:spcBef>
              <a:spcAft>
                <a:spcPts val="0"/>
              </a:spcAft>
              <a:buClr>
                <a:srgbClr val="660066"/>
              </a:buClr>
              <a:buFont typeface="Wingdings 2" pitchFamily="18" charset="2"/>
              <a:buChar char=""/>
              <a:defRPr/>
            </a:pPr>
            <a:endParaRPr lang="en-US" sz="2800" dirty="0">
              <a:solidFill>
                <a:srgbClr val="000000"/>
              </a:solidFill>
              <a:latin typeface="Arial"/>
              <a:ea typeface="+mn-ea"/>
              <a:cs typeface="Arial"/>
            </a:endParaRPr>
          </a:p>
          <a:p>
            <a:pPr marL="800100" lvl="1" indent="-342900" fontAlgn="auto">
              <a:spcBef>
                <a:spcPts val="1400"/>
              </a:spcBef>
              <a:spcAft>
                <a:spcPts val="0"/>
              </a:spcAft>
              <a:buClr>
                <a:srgbClr val="660066"/>
              </a:buClr>
              <a:buFont typeface="Wingdings 2" pitchFamily="18" charset="2"/>
              <a:buChar char=""/>
              <a:defRPr/>
            </a:pPr>
            <a:endParaRPr lang="en-US" sz="3200" dirty="0">
              <a:solidFill>
                <a:schemeClr val="tx1">
                  <a:lumMod val="65000"/>
                  <a:lumOff val="35000"/>
                </a:schemeClr>
              </a:solidFill>
              <a:latin typeface="+mn-lt"/>
              <a:ea typeface="+mn-ea"/>
              <a:cs typeface="+mn-cs"/>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215900"/>
            <a:ext cx="9144000" cy="1765300"/>
          </a:xfrm>
          <a:prstGeom prst="rect">
            <a:avLst/>
          </a:prstGeom>
          <a:solidFill>
            <a:srgbClr val="121D0A">
              <a:alpha val="61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6" name="Title 1"/>
          <p:cNvSpPr txBox="1">
            <a:spLocks/>
          </p:cNvSpPr>
          <p:nvPr/>
        </p:nvSpPr>
        <p:spPr bwMode="auto">
          <a:xfrm>
            <a:off x="1" y="381000"/>
            <a:ext cx="9143999" cy="147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r" eaLnBrk="1" hangingPunct="1">
              <a:defRPr/>
            </a:pPr>
            <a:r>
              <a:rPr lang="en-US" sz="4800" b="1" dirty="0" smtClean="0">
                <a:ln w="3175" cmpd="sng">
                  <a:noFill/>
                  <a:prstDash val="solid"/>
                </a:ln>
                <a:solidFill>
                  <a:srgbClr val="FFFFFF"/>
                </a:solidFill>
                <a:latin typeface="Arial"/>
                <a:cs typeface="Arial"/>
              </a:rPr>
              <a:t> </a:t>
            </a:r>
          </a:p>
          <a:p>
            <a:pPr eaLnBrk="1" hangingPunct="1">
              <a:defRPr/>
            </a:pPr>
            <a:r>
              <a:rPr lang="en-US" sz="4800" b="1" dirty="0" smtClean="0">
                <a:ln w="3175" cmpd="sng">
                  <a:noFill/>
                  <a:prstDash val="solid"/>
                </a:ln>
                <a:solidFill>
                  <a:srgbClr val="FFFFFF"/>
                </a:solidFill>
                <a:latin typeface="Arial"/>
                <a:cs typeface="Arial"/>
              </a:rPr>
              <a:t>Why make a Data Nugget?</a:t>
            </a:r>
          </a:p>
          <a:p>
            <a:pPr algn="r" eaLnBrk="1" hangingPunct="1">
              <a:defRPr/>
            </a:pPr>
            <a:r>
              <a:rPr lang="en-US" sz="5400" b="1" dirty="0" smtClean="0">
                <a:ln w="3175" cmpd="sng">
                  <a:noFill/>
                  <a:prstDash val="solid"/>
                </a:ln>
                <a:noFill/>
                <a:latin typeface="Arial"/>
                <a:cs typeface="Arial"/>
              </a:rPr>
              <a:t>_  </a:t>
            </a:r>
            <a:endParaRPr lang="en-US" sz="5400" b="1" dirty="0">
              <a:ln w="3175" cmpd="sng">
                <a:noFill/>
                <a:prstDash val="solid"/>
              </a:ln>
              <a:noFill/>
              <a:latin typeface="Arial"/>
              <a:cs typeface="Arial"/>
            </a:endParaRPr>
          </a:p>
        </p:txBody>
      </p:sp>
      <p:sp>
        <p:nvSpPr>
          <p:cNvPr id="7" name="Rectangle 3"/>
          <p:cNvSpPr txBox="1">
            <a:spLocks noChangeArrowheads="1"/>
          </p:cNvSpPr>
          <p:nvPr/>
        </p:nvSpPr>
        <p:spPr>
          <a:xfrm>
            <a:off x="152400" y="2448842"/>
            <a:ext cx="8755743" cy="3082784"/>
          </a:xfrm>
          <a:prstGeom prst="rect">
            <a:avLst/>
          </a:prstGeom>
        </p:spPr>
        <p:txBody>
          <a:bodyPr/>
          <a:lstStyle/>
          <a:p>
            <a:pPr marL="342900" indent="-342900" fontAlgn="auto">
              <a:spcBef>
                <a:spcPts val="1400"/>
              </a:spcBef>
              <a:spcAft>
                <a:spcPts val="0"/>
              </a:spcAft>
              <a:buClr>
                <a:srgbClr val="660066"/>
              </a:buClr>
              <a:buFont typeface="Wingdings 2" pitchFamily="18" charset="2"/>
              <a:buChar char=""/>
              <a:defRPr/>
            </a:pPr>
            <a:r>
              <a:rPr lang="en-US" sz="2800" dirty="0">
                <a:solidFill>
                  <a:srgbClr val="000000"/>
                </a:solidFill>
                <a:latin typeface="Arial"/>
                <a:cs typeface="Arial"/>
              </a:rPr>
              <a:t>Streamlined and efficient </a:t>
            </a:r>
            <a:r>
              <a:rPr lang="en-US" sz="2800" dirty="0" smtClean="0">
                <a:solidFill>
                  <a:srgbClr val="000000"/>
                </a:solidFill>
                <a:latin typeface="Arial"/>
                <a:cs typeface="Arial"/>
              </a:rPr>
              <a:t>process</a:t>
            </a:r>
            <a:endParaRPr lang="en-US" sz="2800" dirty="0" smtClean="0">
              <a:solidFill>
                <a:srgbClr val="000000"/>
              </a:solidFill>
              <a:latin typeface="Arial"/>
              <a:ea typeface="+mn-ea"/>
              <a:cs typeface="Arial"/>
            </a:endParaRPr>
          </a:p>
          <a:p>
            <a:pPr marL="914400" lvl="1" indent="-457200" fontAlgn="auto">
              <a:spcBef>
                <a:spcPts val="1400"/>
              </a:spcBef>
              <a:spcAft>
                <a:spcPts val="0"/>
              </a:spcAft>
              <a:buClr>
                <a:srgbClr val="660066"/>
              </a:buClr>
              <a:buFont typeface="Courier New"/>
              <a:buChar char="o"/>
              <a:defRPr/>
            </a:pPr>
            <a:r>
              <a:rPr lang="en-US" sz="2400" dirty="0" smtClean="0">
                <a:solidFill>
                  <a:srgbClr val="000000"/>
                </a:solidFill>
                <a:latin typeface="Arial"/>
                <a:ea typeface="+mn-ea"/>
                <a:cs typeface="Arial"/>
              </a:rPr>
              <a:t>Template gives you structure when making activity, but gives you ability to be creative and customize the issues that are unique to each experiment or dataset</a:t>
            </a:r>
          </a:p>
          <a:p>
            <a:pPr marL="914400" lvl="1" indent="-457200" fontAlgn="auto">
              <a:spcBef>
                <a:spcPts val="1400"/>
              </a:spcBef>
              <a:spcAft>
                <a:spcPts val="0"/>
              </a:spcAft>
              <a:buClr>
                <a:srgbClr val="660066"/>
              </a:buClr>
              <a:buFont typeface="Courier New"/>
              <a:buChar char="o"/>
              <a:defRPr/>
            </a:pPr>
            <a:r>
              <a:rPr lang="en-US" sz="2400" dirty="0" smtClean="0">
                <a:solidFill>
                  <a:srgbClr val="000000"/>
                </a:solidFill>
                <a:latin typeface="Arial"/>
                <a:ea typeface="+mn-ea"/>
                <a:cs typeface="Arial"/>
              </a:rPr>
              <a:t>We have lots of experience helping researchers make Data Nuggets – over 40 Data Nuggets online</a:t>
            </a:r>
          </a:p>
        </p:txBody>
      </p:sp>
    </p:spTree>
    <p:extLst>
      <p:ext uri="{BB962C8B-B14F-4D97-AF65-F5344CB8AC3E}">
        <p14:creationId xmlns:p14="http://schemas.microsoft.com/office/powerpoint/2010/main" val="3369391868"/>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7" name="Picture 2" descr="Screen Shot 2014-08-19 at 8.17.14 AM.pn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4000" cy="546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58" name="Picture 2" descr="Screen Shot 2014-03-03 at 11.45.43 AM.png"/>
          <p:cNvPicPr>
            <a:picLocks noChangeAspect="1"/>
          </p:cNvPicPr>
          <p:nvPr/>
        </p:nvPicPr>
        <p:blipFill>
          <a:blip r:embed="rId4" cstate="print">
            <a:extLst>
              <a:ext uri="{28A0092B-C50C-407E-A947-70E740481C1C}">
                <a14:useLocalDpi xmlns:a14="http://schemas.microsoft.com/office/drawing/2010/main"/>
              </a:ext>
            </a:extLst>
          </a:blip>
          <a:srcRect l="-98" r="-259"/>
          <a:stretch>
            <a:fillRect/>
          </a:stretch>
        </p:blipFill>
        <p:spPr bwMode="auto">
          <a:xfrm>
            <a:off x="28575" y="5241925"/>
            <a:ext cx="9144000" cy="161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215900"/>
            <a:ext cx="9144000" cy="1765300"/>
          </a:xfrm>
          <a:prstGeom prst="rect">
            <a:avLst/>
          </a:prstGeom>
          <a:solidFill>
            <a:srgbClr val="121D0A">
              <a:alpha val="61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6" name="Title 1"/>
          <p:cNvSpPr txBox="1">
            <a:spLocks/>
          </p:cNvSpPr>
          <p:nvPr/>
        </p:nvSpPr>
        <p:spPr bwMode="auto">
          <a:xfrm>
            <a:off x="1" y="381000"/>
            <a:ext cx="9143999" cy="147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r" eaLnBrk="1" hangingPunct="1">
              <a:defRPr/>
            </a:pPr>
            <a:r>
              <a:rPr lang="en-US" sz="4800" b="1" dirty="0" smtClean="0">
                <a:ln w="3175" cmpd="sng">
                  <a:noFill/>
                  <a:prstDash val="solid"/>
                </a:ln>
                <a:solidFill>
                  <a:srgbClr val="FFFFFF"/>
                </a:solidFill>
                <a:latin typeface="Arial"/>
                <a:cs typeface="Arial"/>
              </a:rPr>
              <a:t> </a:t>
            </a:r>
          </a:p>
          <a:p>
            <a:pPr eaLnBrk="1" hangingPunct="1">
              <a:defRPr/>
            </a:pPr>
            <a:r>
              <a:rPr lang="en-US" sz="4800" b="1" dirty="0" smtClean="0">
                <a:ln w="3175" cmpd="sng">
                  <a:noFill/>
                  <a:prstDash val="solid"/>
                </a:ln>
                <a:solidFill>
                  <a:srgbClr val="FFFFFF"/>
                </a:solidFill>
                <a:latin typeface="Arial"/>
                <a:cs typeface="Arial"/>
              </a:rPr>
              <a:t>Discuss with a neighbor</a:t>
            </a:r>
          </a:p>
          <a:p>
            <a:pPr algn="r" eaLnBrk="1" hangingPunct="1">
              <a:defRPr/>
            </a:pPr>
            <a:r>
              <a:rPr lang="en-US" sz="5400" b="1" dirty="0" smtClean="0">
                <a:ln w="3175" cmpd="sng">
                  <a:noFill/>
                  <a:prstDash val="solid"/>
                </a:ln>
                <a:noFill/>
                <a:latin typeface="Arial"/>
                <a:cs typeface="Arial"/>
              </a:rPr>
              <a:t>_  </a:t>
            </a:r>
            <a:endParaRPr lang="en-US" sz="5400" b="1" dirty="0">
              <a:ln w="3175" cmpd="sng">
                <a:noFill/>
                <a:prstDash val="solid"/>
              </a:ln>
              <a:noFill/>
              <a:latin typeface="Arial"/>
              <a:cs typeface="Arial"/>
            </a:endParaRPr>
          </a:p>
        </p:txBody>
      </p:sp>
      <p:sp>
        <p:nvSpPr>
          <p:cNvPr id="7" name="Rectangle 3"/>
          <p:cNvSpPr txBox="1">
            <a:spLocks noChangeArrowheads="1"/>
          </p:cNvSpPr>
          <p:nvPr/>
        </p:nvSpPr>
        <p:spPr>
          <a:xfrm>
            <a:off x="152400" y="2448842"/>
            <a:ext cx="8755743" cy="3082784"/>
          </a:xfrm>
          <a:prstGeom prst="rect">
            <a:avLst/>
          </a:prstGeom>
        </p:spPr>
        <p:txBody>
          <a:bodyPr/>
          <a:lstStyle/>
          <a:p>
            <a:pPr marL="342900" indent="-342900" fontAlgn="auto">
              <a:spcBef>
                <a:spcPts val="1400"/>
              </a:spcBef>
              <a:spcAft>
                <a:spcPts val="0"/>
              </a:spcAft>
              <a:buClr>
                <a:srgbClr val="660066"/>
              </a:buClr>
              <a:buFont typeface="Wingdings 2" pitchFamily="18" charset="2"/>
              <a:buChar char=""/>
              <a:defRPr/>
            </a:pPr>
            <a:r>
              <a:rPr lang="en-US" sz="2800" dirty="0" smtClean="0">
                <a:solidFill>
                  <a:srgbClr val="000000"/>
                </a:solidFill>
                <a:latin typeface="Arial"/>
                <a:cs typeface="Arial"/>
              </a:rPr>
              <a:t>What do you currently teach?</a:t>
            </a:r>
          </a:p>
          <a:p>
            <a:pPr marL="342900" indent="-342900" fontAlgn="auto">
              <a:spcBef>
                <a:spcPts val="1400"/>
              </a:spcBef>
              <a:spcAft>
                <a:spcPts val="0"/>
              </a:spcAft>
              <a:buClr>
                <a:srgbClr val="660066"/>
              </a:buClr>
              <a:buFont typeface="Wingdings 2" pitchFamily="18" charset="2"/>
              <a:buChar char=""/>
              <a:defRPr/>
            </a:pPr>
            <a:endParaRPr lang="en-US" sz="2400" dirty="0">
              <a:solidFill>
                <a:srgbClr val="000000"/>
              </a:solidFill>
              <a:latin typeface="Arial"/>
              <a:cs typeface="Arial"/>
            </a:endParaRPr>
          </a:p>
          <a:p>
            <a:pPr marL="342900" indent="-342900" fontAlgn="auto">
              <a:spcBef>
                <a:spcPts val="1400"/>
              </a:spcBef>
              <a:spcAft>
                <a:spcPts val="0"/>
              </a:spcAft>
              <a:buClr>
                <a:srgbClr val="660066"/>
              </a:buClr>
              <a:buFont typeface="Wingdings 2" pitchFamily="18" charset="2"/>
              <a:buChar char=""/>
              <a:defRPr/>
            </a:pPr>
            <a:r>
              <a:rPr lang="en-US" sz="2800" dirty="0" smtClean="0">
                <a:solidFill>
                  <a:srgbClr val="000000"/>
                </a:solidFill>
                <a:latin typeface="Arial"/>
                <a:cs typeface="Arial"/>
              </a:rPr>
              <a:t>How could Data Nuggets be integrated to increase quantitative reasoning skills?</a:t>
            </a:r>
            <a:endParaRPr lang="en-US" sz="2800" dirty="0">
              <a:latin typeface="Arial"/>
              <a:cs typeface="Arial"/>
            </a:endParaRPr>
          </a:p>
        </p:txBody>
      </p:sp>
    </p:spTree>
    <p:extLst>
      <p:ext uri="{BB962C8B-B14F-4D97-AF65-F5344CB8AC3E}">
        <p14:creationId xmlns:p14="http://schemas.microsoft.com/office/powerpoint/2010/main" val="3765795320"/>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57163"/>
            <a:ext cx="9144000" cy="914400"/>
          </a:xfrm>
          <a:prstGeom prst="rect">
            <a:avLst/>
          </a:prstGeom>
          <a:solidFill>
            <a:srgbClr val="121D0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 name="Title 1"/>
          <p:cNvSpPr txBox="1">
            <a:spLocks/>
          </p:cNvSpPr>
          <p:nvPr/>
        </p:nvSpPr>
        <p:spPr bwMode="auto">
          <a:xfrm>
            <a:off x="0" y="233320"/>
            <a:ext cx="9143999"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defRPr/>
            </a:pPr>
            <a:r>
              <a:rPr lang="en-US" sz="4800" b="1" dirty="0" smtClean="0">
                <a:ln w="3175" cmpd="sng">
                  <a:noFill/>
                  <a:prstDash val="solid"/>
                </a:ln>
                <a:solidFill>
                  <a:srgbClr val="FFFFFF"/>
                </a:solidFill>
                <a:latin typeface="Arial"/>
                <a:cs typeface="Arial"/>
              </a:rPr>
              <a:t> </a:t>
            </a:r>
          </a:p>
          <a:p>
            <a:pPr eaLnBrk="1" hangingPunct="1">
              <a:defRPr/>
            </a:pPr>
            <a:r>
              <a:rPr lang="en-US" b="1" dirty="0" smtClean="0">
                <a:ln w="3175" cmpd="sng">
                  <a:noFill/>
                  <a:prstDash val="solid"/>
                </a:ln>
                <a:solidFill>
                  <a:srgbClr val="FFFFFF"/>
                </a:solidFill>
                <a:latin typeface="Arial"/>
                <a:cs typeface="Arial"/>
              </a:rPr>
              <a:t>Parts of a Data Nugget</a:t>
            </a:r>
          </a:p>
          <a:p>
            <a:pPr eaLnBrk="1" hangingPunct="1">
              <a:defRPr/>
            </a:pPr>
            <a:r>
              <a:rPr lang="en-US" sz="5400" b="1" dirty="0" smtClean="0">
                <a:ln w="3175" cmpd="sng">
                  <a:noFill/>
                  <a:prstDash val="solid"/>
                </a:ln>
                <a:noFill/>
                <a:latin typeface="Arial"/>
                <a:cs typeface="Arial"/>
              </a:rPr>
              <a:t>_  </a:t>
            </a:r>
            <a:endParaRPr lang="en-US" sz="5400" b="1" dirty="0">
              <a:ln w="3175" cmpd="sng">
                <a:noFill/>
                <a:prstDash val="solid"/>
              </a:ln>
              <a:noFill/>
              <a:latin typeface="Arial"/>
              <a:cs typeface="Arial"/>
            </a:endParaRPr>
          </a:p>
        </p:txBody>
      </p:sp>
      <p:pic>
        <p:nvPicPr>
          <p:cNvPr id="30723" name="Picture 5" descr="Screen Shot 2014-03-03 at 11.39.58 AM.pn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1219200"/>
            <a:ext cx="9144000"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5" descr="Screen Shot 2013-06-29 at 2.53.51 PM.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838200" y="5468257"/>
            <a:ext cx="7239000" cy="123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6" name="Picture 3" descr="cyber_c.jpg"/>
          <p:cNvSpPr>
            <a:spLocks noChangeAspect="1"/>
          </p:cNvSpPr>
          <p:nvPr/>
        </p:nvSpPr>
        <p:spPr bwMode="auto">
          <a:xfrm>
            <a:off x="0" y="215900"/>
            <a:ext cx="9144000" cy="176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4" name="Rectangle 13"/>
          <p:cNvSpPr/>
          <p:nvPr/>
        </p:nvSpPr>
        <p:spPr>
          <a:xfrm>
            <a:off x="0" y="215900"/>
            <a:ext cx="9144000" cy="1765300"/>
          </a:xfrm>
          <a:prstGeom prst="rect">
            <a:avLst/>
          </a:prstGeom>
          <a:solidFill>
            <a:srgbClr val="121D0A">
              <a:alpha val="61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1" name="Rectangle 3"/>
          <p:cNvSpPr txBox="1">
            <a:spLocks noChangeArrowheads="1"/>
          </p:cNvSpPr>
          <p:nvPr/>
        </p:nvSpPr>
        <p:spPr>
          <a:xfrm>
            <a:off x="0" y="5105400"/>
            <a:ext cx="9144000" cy="533400"/>
          </a:xfrm>
          <a:prstGeom prst="rect">
            <a:avLst/>
          </a:prstGeom>
        </p:spPr>
        <p:txBody>
          <a:bodyPr>
            <a:normAutofit/>
          </a:bodyPr>
          <a:lstStyle/>
          <a:p>
            <a:pPr algn="ctr" fontAlgn="auto">
              <a:spcBef>
                <a:spcPts val="2000"/>
              </a:spcBef>
              <a:spcAft>
                <a:spcPts val="0"/>
              </a:spcAft>
              <a:buClr>
                <a:srgbClr val="660066"/>
              </a:buClr>
              <a:defRPr/>
            </a:pPr>
            <a:r>
              <a:rPr lang="en-US" sz="2600" u="sng" dirty="0">
                <a:solidFill>
                  <a:schemeClr val="tx1">
                    <a:lumMod val="65000"/>
                    <a:lumOff val="35000"/>
                  </a:schemeClr>
                </a:solidFill>
                <a:latin typeface="Arial"/>
                <a:ea typeface="+mn-ea"/>
                <a:cs typeface="Arial"/>
              </a:rPr>
              <a:t>Question and Hypothesis</a:t>
            </a:r>
            <a:endParaRPr lang="en-US" sz="2600" dirty="0">
              <a:solidFill>
                <a:schemeClr val="tx1">
                  <a:lumMod val="65000"/>
                  <a:lumOff val="35000"/>
                </a:schemeClr>
              </a:solidFill>
              <a:latin typeface="Arial"/>
              <a:ea typeface="+mn-ea"/>
              <a:cs typeface="Arial"/>
            </a:endParaRPr>
          </a:p>
        </p:txBody>
      </p:sp>
      <p:sp>
        <p:nvSpPr>
          <p:cNvPr id="12" name="Rectangle 3"/>
          <p:cNvSpPr txBox="1">
            <a:spLocks noChangeArrowheads="1"/>
          </p:cNvSpPr>
          <p:nvPr/>
        </p:nvSpPr>
        <p:spPr>
          <a:xfrm>
            <a:off x="1863725" y="2084388"/>
            <a:ext cx="5029200" cy="609600"/>
          </a:xfrm>
          <a:prstGeom prst="rect">
            <a:avLst/>
          </a:prstGeom>
        </p:spPr>
        <p:txBody>
          <a:bodyPr>
            <a:normAutofit/>
          </a:bodyPr>
          <a:lstStyle/>
          <a:p>
            <a:pPr algn="ctr" fontAlgn="auto">
              <a:spcBef>
                <a:spcPts val="2000"/>
              </a:spcBef>
              <a:spcAft>
                <a:spcPts val="0"/>
              </a:spcAft>
              <a:buClr>
                <a:srgbClr val="660066"/>
              </a:buClr>
              <a:defRPr/>
            </a:pPr>
            <a:r>
              <a:rPr lang="en-US" sz="2600" u="sng" dirty="0">
                <a:solidFill>
                  <a:schemeClr val="tx1">
                    <a:lumMod val="65000"/>
                    <a:lumOff val="35000"/>
                  </a:schemeClr>
                </a:solidFill>
                <a:latin typeface="Arial"/>
                <a:ea typeface="+mn-ea"/>
                <a:cs typeface="Arial"/>
              </a:rPr>
              <a:t>Background information</a:t>
            </a:r>
          </a:p>
          <a:p>
            <a:pPr algn="ctr" fontAlgn="auto">
              <a:spcBef>
                <a:spcPts val="2000"/>
              </a:spcBef>
              <a:spcAft>
                <a:spcPts val="0"/>
              </a:spcAft>
              <a:buClr>
                <a:srgbClr val="660066"/>
              </a:buClr>
              <a:defRPr/>
            </a:pPr>
            <a:endParaRPr lang="en-US" sz="2600" dirty="0">
              <a:solidFill>
                <a:schemeClr val="tx1">
                  <a:lumMod val="65000"/>
                  <a:lumOff val="35000"/>
                </a:schemeClr>
              </a:solidFill>
              <a:latin typeface="Arial"/>
              <a:ea typeface="+mn-ea"/>
              <a:cs typeface="Arial"/>
            </a:endParaRPr>
          </a:p>
        </p:txBody>
      </p:sp>
      <p:sp>
        <p:nvSpPr>
          <p:cNvPr id="16" name="Title 1"/>
          <p:cNvSpPr txBox="1">
            <a:spLocks/>
          </p:cNvSpPr>
          <p:nvPr/>
        </p:nvSpPr>
        <p:spPr bwMode="auto">
          <a:xfrm>
            <a:off x="0" y="381000"/>
            <a:ext cx="9144000" cy="147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r" eaLnBrk="1" hangingPunct="1">
              <a:defRPr/>
            </a:pPr>
            <a:r>
              <a:rPr lang="en-US" sz="4800" b="1" dirty="0" smtClean="0">
                <a:ln w="3175" cmpd="sng">
                  <a:noFill/>
                  <a:prstDash val="solid"/>
                </a:ln>
                <a:solidFill>
                  <a:srgbClr val="FFFFFF"/>
                </a:solidFill>
                <a:latin typeface="Arial"/>
                <a:cs typeface="Arial"/>
              </a:rPr>
              <a:t> </a:t>
            </a:r>
          </a:p>
          <a:p>
            <a:pPr eaLnBrk="1" hangingPunct="1">
              <a:defRPr/>
            </a:pPr>
            <a:r>
              <a:rPr lang="en-US" sz="4800" b="1" dirty="0" smtClean="0">
                <a:ln w="3175" cmpd="sng">
                  <a:noFill/>
                  <a:prstDash val="solid"/>
                </a:ln>
                <a:solidFill>
                  <a:srgbClr val="FFFFFF"/>
                </a:solidFill>
                <a:latin typeface="Arial"/>
                <a:cs typeface="Arial"/>
              </a:rPr>
              <a:t>Research Background</a:t>
            </a:r>
          </a:p>
          <a:p>
            <a:pPr algn="r" eaLnBrk="1" hangingPunct="1">
              <a:defRPr/>
            </a:pPr>
            <a:r>
              <a:rPr lang="en-US" sz="5400" b="1" dirty="0" smtClean="0">
                <a:ln w="3175" cmpd="sng">
                  <a:noFill/>
                  <a:prstDash val="solid"/>
                </a:ln>
                <a:noFill/>
                <a:latin typeface="Arial"/>
                <a:cs typeface="Arial"/>
              </a:rPr>
              <a:t>_  </a:t>
            </a:r>
            <a:endParaRPr lang="en-US" sz="5400" b="1" dirty="0">
              <a:ln w="3175" cmpd="sng">
                <a:noFill/>
                <a:prstDash val="solid"/>
              </a:ln>
              <a:noFill/>
              <a:latin typeface="Arial"/>
              <a:cs typeface="Arial"/>
            </a:endParaRPr>
          </a:p>
        </p:txBody>
      </p:sp>
      <p:pic>
        <p:nvPicPr>
          <p:cNvPr id="31751" name="Picture 1" descr="Screen Shot 2013-06-29 at 2.52.09 PM.png"/>
          <p:cNvPicPr>
            <a:picLocks noChangeAspect="1"/>
          </p:cNvPicPr>
          <p:nvPr/>
        </p:nvPicPr>
        <p:blipFill>
          <a:blip r:embed="rId4" cstate="print">
            <a:extLst>
              <a:ext uri="{28A0092B-C50C-407E-A947-70E740481C1C}">
                <a14:useLocalDpi xmlns:a14="http://schemas.microsoft.com/office/drawing/2010/main"/>
              </a:ext>
            </a:extLst>
          </a:blip>
          <a:srcRect t="4729"/>
          <a:stretch>
            <a:fillRect/>
          </a:stretch>
        </p:blipFill>
        <p:spPr bwMode="auto">
          <a:xfrm>
            <a:off x="1946275" y="2597150"/>
            <a:ext cx="5029200" cy="250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252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304800"/>
            <a:ext cx="9144000" cy="914400"/>
          </a:xfrm>
          <a:prstGeom prst="rect">
            <a:avLst/>
          </a:prstGeom>
          <a:solidFill>
            <a:srgbClr val="121D0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Title 1"/>
          <p:cNvSpPr txBox="1">
            <a:spLocks/>
          </p:cNvSpPr>
          <p:nvPr/>
        </p:nvSpPr>
        <p:spPr bwMode="auto">
          <a:xfrm>
            <a:off x="0" y="381000"/>
            <a:ext cx="9143999"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defRPr/>
            </a:pPr>
            <a:r>
              <a:rPr lang="en-US" sz="4800" b="1" dirty="0" smtClean="0">
                <a:ln w="3175" cmpd="sng">
                  <a:noFill/>
                  <a:prstDash val="solid"/>
                </a:ln>
                <a:solidFill>
                  <a:srgbClr val="FFFFFF"/>
                </a:solidFill>
                <a:latin typeface="Arial"/>
                <a:cs typeface="Arial"/>
              </a:rPr>
              <a:t> </a:t>
            </a:r>
          </a:p>
          <a:p>
            <a:pPr eaLnBrk="1" hangingPunct="1">
              <a:defRPr/>
            </a:pPr>
            <a:r>
              <a:rPr lang="en-US" sz="4800" b="1" dirty="0" smtClean="0">
                <a:ln w="3175" cmpd="sng">
                  <a:noFill/>
                  <a:prstDash val="solid"/>
                </a:ln>
                <a:solidFill>
                  <a:srgbClr val="FFFFFF"/>
                </a:solidFill>
                <a:latin typeface="Arial"/>
                <a:cs typeface="Arial"/>
              </a:rPr>
              <a:t>Who we are</a:t>
            </a:r>
          </a:p>
          <a:p>
            <a:pPr eaLnBrk="1" hangingPunct="1">
              <a:defRPr/>
            </a:pPr>
            <a:r>
              <a:rPr lang="en-US" sz="5400" b="1" dirty="0" smtClean="0">
                <a:ln w="3175" cmpd="sng">
                  <a:noFill/>
                  <a:prstDash val="solid"/>
                </a:ln>
                <a:noFill/>
                <a:latin typeface="Arial"/>
                <a:cs typeface="Arial"/>
              </a:rPr>
              <a:t>_  </a:t>
            </a:r>
            <a:endParaRPr lang="en-US" sz="5400" b="1" dirty="0">
              <a:ln w="3175" cmpd="sng">
                <a:noFill/>
                <a:prstDash val="solid"/>
              </a:ln>
              <a:noFill/>
              <a:latin typeface="Arial"/>
              <a:cs typeface="Arial"/>
            </a:endParaRPr>
          </a:p>
        </p:txBody>
      </p:sp>
      <p:sp>
        <p:nvSpPr>
          <p:cNvPr id="13" name="Rectangle 3"/>
          <p:cNvSpPr txBox="1">
            <a:spLocks noChangeArrowheads="1"/>
          </p:cNvSpPr>
          <p:nvPr/>
        </p:nvSpPr>
        <p:spPr>
          <a:xfrm>
            <a:off x="457200" y="1984375"/>
            <a:ext cx="8126413" cy="2057400"/>
          </a:xfrm>
          <a:prstGeom prst="rect">
            <a:avLst/>
          </a:prstGeom>
        </p:spPr>
        <p:txBody>
          <a:bodyPr>
            <a:normAutofit/>
          </a:bodyPr>
          <a:lstStyle/>
          <a:p>
            <a:pPr algn="ctr" fontAlgn="auto">
              <a:spcBef>
                <a:spcPts val="2000"/>
              </a:spcBef>
              <a:spcAft>
                <a:spcPts val="0"/>
              </a:spcAft>
              <a:buClr>
                <a:srgbClr val="660066"/>
              </a:buClr>
              <a:defRPr/>
            </a:pPr>
            <a:endParaRPr lang="en-US" sz="3200" dirty="0">
              <a:solidFill>
                <a:schemeClr val="tx1">
                  <a:lumMod val="65000"/>
                  <a:lumOff val="35000"/>
                </a:schemeClr>
              </a:solidFill>
              <a:latin typeface="Arial"/>
              <a:ea typeface="+mn-ea"/>
              <a:cs typeface="Arial"/>
            </a:endParaRPr>
          </a:p>
        </p:txBody>
      </p:sp>
      <p:sp>
        <p:nvSpPr>
          <p:cNvPr id="15364" name="TextBox 4"/>
          <p:cNvSpPr txBox="1">
            <a:spLocks noChangeArrowheads="1"/>
          </p:cNvSpPr>
          <p:nvPr/>
        </p:nvSpPr>
        <p:spPr bwMode="auto">
          <a:xfrm>
            <a:off x="269545" y="5547677"/>
            <a:ext cx="4375026" cy="2185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u="sng" dirty="0">
                <a:latin typeface="Arial" charset="0"/>
              </a:rPr>
              <a:t>Melissa Kjelvik</a:t>
            </a:r>
          </a:p>
          <a:p>
            <a:pPr eaLnBrk="1" hangingPunct="1"/>
            <a:r>
              <a:rPr lang="en-US" sz="2000" dirty="0">
                <a:latin typeface="Arial" charset="0"/>
              </a:rPr>
              <a:t>Co-founder of DNs and </a:t>
            </a:r>
            <a:r>
              <a:rPr lang="en-US" sz="2000" dirty="0" smtClean="0">
                <a:latin typeface="Arial" charset="0"/>
              </a:rPr>
              <a:t>Postdoc. Biologist studying animal behavior.</a:t>
            </a:r>
            <a:endParaRPr lang="en-US" sz="2000" dirty="0">
              <a:latin typeface="Arial" charset="0"/>
            </a:endParaRPr>
          </a:p>
          <a:p>
            <a:pPr eaLnBrk="1" hangingPunct="1"/>
            <a:endParaRPr lang="en-US" dirty="0">
              <a:latin typeface="Arial" charset="0"/>
            </a:endParaRPr>
          </a:p>
          <a:p>
            <a:pPr eaLnBrk="1" hangingPunct="1"/>
            <a:endParaRPr lang="en-US" dirty="0">
              <a:latin typeface="Arial" charset="0"/>
            </a:endParaRPr>
          </a:p>
          <a:p>
            <a:pPr eaLnBrk="1" hangingPunct="1"/>
            <a:endParaRPr lang="en-US" dirty="0">
              <a:latin typeface="Arial" charset="0"/>
            </a:endParaRPr>
          </a:p>
        </p:txBody>
      </p:sp>
      <p:sp>
        <p:nvSpPr>
          <p:cNvPr id="15365" name="TextBox 11"/>
          <p:cNvSpPr txBox="1">
            <a:spLocks noChangeArrowheads="1"/>
          </p:cNvSpPr>
          <p:nvPr/>
        </p:nvSpPr>
        <p:spPr bwMode="auto">
          <a:xfrm>
            <a:off x="6858000" y="523875"/>
            <a:ext cx="2209800" cy="193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endParaRPr lang="en-US" u="sng">
              <a:latin typeface="Arial" charset="0"/>
            </a:endParaRPr>
          </a:p>
          <a:p>
            <a:pPr eaLnBrk="1" hangingPunct="1"/>
            <a:endParaRPr lang="en-US" u="sng">
              <a:latin typeface="Arial" charset="0"/>
            </a:endParaRPr>
          </a:p>
          <a:p>
            <a:pPr eaLnBrk="1" hangingPunct="1"/>
            <a:endParaRPr lang="en-US" u="sng">
              <a:latin typeface="Arial" charset="0"/>
            </a:endParaRPr>
          </a:p>
          <a:p>
            <a:pPr eaLnBrk="1" hangingPunct="1"/>
            <a:endParaRPr lang="en-US" u="sng">
              <a:latin typeface="Arial" charset="0"/>
            </a:endParaRPr>
          </a:p>
          <a:p>
            <a:pPr eaLnBrk="1" hangingPunct="1"/>
            <a:endParaRPr lang="en-US">
              <a:latin typeface="Arial" charset="0"/>
            </a:endParaRPr>
          </a:p>
        </p:txBody>
      </p:sp>
      <p:sp>
        <p:nvSpPr>
          <p:cNvPr id="15366" name="TextBox 4"/>
          <p:cNvSpPr txBox="1">
            <a:spLocks noChangeArrowheads="1"/>
          </p:cNvSpPr>
          <p:nvPr/>
        </p:nvSpPr>
        <p:spPr bwMode="auto">
          <a:xfrm>
            <a:off x="4829402" y="5547677"/>
            <a:ext cx="4060598" cy="2185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r" eaLnBrk="1" hangingPunct="1"/>
            <a:r>
              <a:rPr lang="en-US" u="sng" dirty="0">
                <a:latin typeface="Arial" charset="0"/>
              </a:rPr>
              <a:t>Liz </a:t>
            </a:r>
            <a:r>
              <a:rPr lang="en-US" u="sng" dirty="0" err="1">
                <a:latin typeface="Arial" charset="0"/>
              </a:rPr>
              <a:t>Schultheis</a:t>
            </a:r>
            <a:endParaRPr lang="en-US" u="sng" dirty="0">
              <a:latin typeface="Arial" charset="0"/>
            </a:endParaRPr>
          </a:p>
          <a:p>
            <a:pPr algn="r" eaLnBrk="1" hangingPunct="1"/>
            <a:r>
              <a:rPr lang="en-US" sz="2000" dirty="0" smtClean="0">
                <a:latin typeface="Arial" charset="0"/>
              </a:rPr>
              <a:t>Co-founder of DNs and Postdoc. Biologist studying invasive plants.</a:t>
            </a:r>
            <a:endParaRPr lang="en-US" sz="2000" dirty="0">
              <a:latin typeface="Arial" charset="0"/>
            </a:endParaRPr>
          </a:p>
          <a:p>
            <a:pPr algn="r" eaLnBrk="1" hangingPunct="1"/>
            <a:endParaRPr lang="en-US" dirty="0">
              <a:latin typeface="Arial" charset="0"/>
            </a:endParaRPr>
          </a:p>
          <a:p>
            <a:pPr algn="r" eaLnBrk="1" hangingPunct="1"/>
            <a:endParaRPr lang="en-US" dirty="0">
              <a:latin typeface="Arial" charset="0"/>
            </a:endParaRPr>
          </a:p>
          <a:p>
            <a:pPr algn="r" eaLnBrk="1" hangingPunct="1"/>
            <a:endParaRPr lang="en-US" dirty="0">
              <a:latin typeface="Arial" charset="0"/>
            </a:endParaRPr>
          </a:p>
        </p:txBody>
      </p:sp>
      <p:pic>
        <p:nvPicPr>
          <p:cNvPr id="15368" name="Picture 5" descr="Screen Shot 2015-04-30 at 2.45.23 PM.pn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4865688" y="1492250"/>
            <a:ext cx="1892300" cy="199866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5369" name="Picture 7" descr="Screen Shot 2015-04-30 at 2.47.45 PM.png"/>
          <p:cNvPicPr>
            <a:picLocks noChangeAspect="1"/>
          </p:cNvPicPr>
          <p:nvPr/>
        </p:nvPicPr>
        <p:blipFill>
          <a:blip r:embed="rId3" cstate="print">
            <a:extLst>
              <a:ext uri="{28A0092B-C50C-407E-A947-70E740481C1C}">
                <a14:useLocalDpi xmlns:a14="http://schemas.microsoft.com/office/drawing/2010/main"/>
              </a:ext>
            </a:extLst>
          </a:blip>
          <a:srcRect r="-778"/>
          <a:stretch>
            <a:fillRect/>
          </a:stretch>
        </p:blipFill>
        <p:spPr bwMode="auto">
          <a:xfrm>
            <a:off x="2343150" y="1525588"/>
            <a:ext cx="1892300" cy="20002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 name="Picture 1" descr="Mel.Liz.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389433" y="1323976"/>
            <a:ext cx="6510276" cy="4163548"/>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Alison Coring Callitris.JPG.jpe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370028" y="0"/>
            <a:ext cx="2143257" cy="2857676"/>
          </a:xfrm>
          <a:prstGeom prst="rect">
            <a:avLst/>
          </a:prstGeom>
          <a:noFill/>
          <a:ln w="12700">
            <a:solidFill>
              <a:schemeClr val="tx1"/>
            </a:solidFill>
            <a:miter lim="800000"/>
            <a:headEnd/>
            <a:tailEnd/>
          </a:ln>
        </p:spPr>
      </p:pic>
      <p:pic>
        <p:nvPicPr>
          <p:cNvPr id="6" name="Picture 4" descr="IMG_1621.jp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1890975" y="0"/>
            <a:ext cx="2479053" cy="2153706"/>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5" name="Picture 3" descr="IMG_1559.JPG"/>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bwMode="auto">
          <a:xfrm>
            <a:off x="0" y="0"/>
            <a:ext cx="2488852" cy="2153706"/>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1" name="Picture 10" descr="ArnoIneAndArno_5.22_5.23.10_David 119.jp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 y="4344456"/>
            <a:ext cx="3351391" cy="2513543"/>
          </a:xfrm>
          <a:prstGeom prst="rect">
            <a:avLst/>
          </a:prstGeom>
          <a:noFill/>
          <a:ln w="12700">
            <a:solidFill>
              <a:schemeClr val="tx1"/>
            </a:solidFill>
            <a:miter lim="800000"/>
            <a:headEnd/>
            <a:tailEnd/>
          </a:ln>
        </p:spPr>
      </p:pic>
      <p:pic>
        <p:nvPicPr>
          <p:cNvPr id="12" name="Picture 11" descr="waders.jpg"/>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6383512" y="1"/>
            <a:ext cx="2760488" cy="4353354"/>
          </a:xfrm>
          <a:prstGeom prst="rect">
            <a:avLst/>
          </a:prstGeom>
          <a:noFill/>
          <a:ln w="12700">
            <a:solidFill>
              <a:schemeClr val="tx1"/>
            </a:solidFill>
            <a:miter lim="800000"/>
            <a:headEnd/>
            <a:tailEnd/>
          </a:ln>
        </p:spPr>
      </p:pic>
      <p:pic>
        <p:nvPicPr>
          <p:cNvPr id="15" name="Picture 14" descr="Hilborn chinook chignik04.jpg"/>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3028034" y="4353354"/>
            <a:ext cx="3339527" cy="2504645"/>
          </a:xfrm>
          <a:prstGeom prst="rect">
            <a:avLst/>
          </a:prstGeom>
          <a:noFill/>
          <a:ln w="12700">
            <a:solidFill>
              <a:schemeClr val="tx1"/>
            </a:solidFill>
            <a:miter lim="800000"/>
            <a:headEnd/>
            <a:tailEnd/>
          </a:ln>
        </p:spPr>
      </p:pic>
      <p:pic>
        <p:nvPicPr>
          <p:cNvPr id="9" name="Picture 8" descr="skyecacao.png"/>
          <p:cNvPicPr>
            <a:picLocks noChangeAspect="1"/>
          </p:cNvPicPr>
          <p:nvPr/>
        </p:nvPicPr>
        <p:blipFill rotWithShape="1">
          <a:blip r:embed="rId8">
            <a:extLst>
              <a:ext uri="{28A0092B-C50C-407E-A947-70E740481C1C}">
                <a14:useLocalDpi xmlns:a14="http://schemas.microsoft.com/office/drawing/2010/main"/>
              </a:ext>
            </a:extLst>
          </a:blip>
          <a:srcRect l="43740" r="13326"/>
          <a:stretch/>
        </p:blipFill>
        <p:spPr>
          <a:xfrm>
            <a:off x="2488852" y="2153706"/>
            <a:ext cx="1881176" cy="2190750"/>
          </a:xfrm>
          <a:prstGeom prst="rect">
            <a:avLst/>
          </a:prstGeom>
          <a:noFill/>
          <a:ln w="12700">
            <a:solidFill>
              <a:schemeClr val="tx1"/>
            </a:solidFill>
            <a:miter lim="800000"/>
            <a:headEnd/>
            <a:tailEnd/>
          </a:ln>
        </p:spPr>
      </p:pic>
      <p:pic>
        <p:nvPicPr>
          <p:cNvPr id="14" name="Picture 13" descr="Everett Miller.jpg"/>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4370029" y="2834344"/>
            <a:ext cx="2013483" cy="1510112"/>
          </a:xfrm>
          <a:prstGeom prst="rect">
            <a:avLst/>
          </a:prstGeom>
          <a:noFill/>
          <a:ln w="12700">
            <a:solidFill>
              <a:schemeClr val="tx1"/>
            </a:solidFill>
            <a:miter lim="800000"/>
            <a:headEnd/>
            <a:tailEnd/>
          </a:ln>
        </p:spPr>
      </p:pic>
      <p:pic>
        <p:nvPicPr>
          <p:cNvPr id="17" name="Picture 16" descr="JamesMorris.JPG"/>
          <p:cNvPicPr>
            <a:picLocks noChangeAspect="1"/>
          </p:cNvPicPr>
          <p:nvPr/>
        </p:nvPicPr>
        <p:blipFill rotWithShape="1">
          <a:blip r:embed="rId10" cstate="print">
            <a:extLst>
              <a:ext uri="{28A0092B-C50C-407E-A947-70E740481C1C}">
                <a14:useLocalDpi xmlns:a14="http://schemas.microsoft.com/office/drawing/2010/main"/>
              </a:ext>
            </a:extLst>
          </a:blip>
          <a:srcRect/>
          <a:stretch/>
        </p:blipFill>
        <p:spPr>
          <a:xfrm>
            <a:off x="-1" y="2153705"/>
            <a:ext cx="2535712" cy="2199649"/>
          </a:xfrm>
          <a:prstGeom prst="rect">
            <a:avLst/>
          </a:prstGeom>
          <a:noFill/>
          <a:ln w="12700">
            <a:solidFill>
              <a:schemeClr val="tx1"/>
            </a:solidFill>
            <a:miter lim="800000"/>
            <a:headEnd/>
            <a:tailEnd/>
          </a:ln>
        </p:spPr>
      </p:pic>
      <p:pic>
        <p:nvPicPr>
          <p:cNvPr id="18" name="Picture 17" descr="Herp Sampling.jpg"/>
          <p:cNvPicPr>
            <a:picLocks noChangeAspect="1"/>
          </p:cNvPicPr>
          <p:nvPr/>
        </p:nvPicPr>
        <p:blipFill rotWithShape="1">
          <a:blip r:embed="rId11" cstate="print">
            <a:extLst>
              <a:ext uri="{28A0092B-C50C-407E-A947-70E740481C1C}">
                <a14:useLocalDpi xmlns:a14="http://schemas.microsoft.com/office/drawing/2010/main"/>
              </a:ext>
            </a:extLst>
          </a:blip>
          <a:srcRect/>
          <a:stretch/>
        </p:blipFill>
        <p:spPr>
          <a:xfrm>
            <a:off x="6383512" y="3728782"/>
            <a:ext cx="2760488" cy="3129217"/>
          </a:xfrm>
          <a:prstGeom prst="rect">
            <a:avLst/>
          </a:prstGeom>
          <a:noFill/>
          <a:ln w="12700">
            <a:solidFill>
              <a:schemeClr val="tx1"/>
            </a:solidFill>
            <a:miter lim="800000"/>
            <a:headEnd/>
            <a:tailEnd/>
          </a:ln>
        </p:spPr>
      </p:pic>
    </p:spTree>
    <p:extLst>
      <p:ext uri="{BB962C8B-B14F-4D97-AF65-F5344CB8AC3E}">
        <p14:creationId xmlns:p14="http://schemas.microsoft.com/office/powerpoint/2010/main" val="3240756990"/>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Picture 3" descr="cyber_c.jpg"/>
          <p:cNvSpPr>
            <a:spLocks noChangeAspect="1"/>
          </p:cNvSpPr>
          <p:nvPr/>
        </p:nvSpPr>
        <p:spPr bwMode="auto">
          <a:xfrm>
            <a:off x="0" y="215900"/>
            <a:ext cx="9144000" cy="176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4" name="Rectangle 13"/>
          <p:cNvSpPr/>
          <p:nvPr/>
        </p:nvSpPr>
        <p:spPr>
          <a:xfrm>
            <a:off x="0" y="215900"/>
            <a:ext cx="9144000" cy="1765300"/>
          </a:xfrm>
          <a:prstGeom prst="rect">
            <a:avLst/>
          </a:prstGeom>
          <a:solidFill>
            <a:srgbClr val="121D0A">
              <a:alpha val="61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6" name="Title 1"/>
          <p:cNvSpPr txBox="1">
            <a:spLocks/>
          </p:cNvSpPr>
          <p:nvPr/>
        </p:nvSpPr>
        <p:spPr bwMode="auto">
          <a:xfrm>
            <a:off x="0" y="381000"/>
            <a:ext cx="9144000" cy="147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r" eaLnBrk="1" hangingPunct="1">
              <a:defRPr/>
            </a:pPr>
            <a:r>
              <a:rPr lang="en-US" sz="4800" b="1" dirty="0" smtClean="0">
                <a:ln w="3175" cmpd="sng">
                  <a:noFill/>
                  <a:prstDash val="solid"/>
                </a:ln>
                <a:solidFill>
                  <a:srgbClr val="FFFFFF"/>
                </a:solidFill>
                <a:latin typeface="Arial"/>
                <a:cs typeface="Arial"/>
              </a:rPr>
              <a:t> </a:t>
            </a:r>
          </a:p>
          <a:p>
            <a:pPr eaLnBrk="1" hangingPunct="1">
              <a:defRPr/>
            </a:pPr>
            <a:r>
              <a:rPr lang="en-US" sz="4800" b="1" dirty="0" smtClean="0">
                <a:ln w="3175" cmpd="sng">
                  <a:noFill/>
                  <a:prstDash val="solid"/>
                </a:ln>
                <a:solidFill>
                  <a:srgbClr val="FFFFFF"/>
                </a:solidFill>
                <a:latin typeface="Arial"/>
                <a:cs typeface="Arial"/>
              </a:rPr>
              <a:t>Content Levels</a:t>
            </a:r>
          </a:p>
          <a:p>
            <a:pPr algn="r" eaLnBrk="1" hangingPunct="1">
              <a:defRPr/>
            </a:pPr>
            <a:r>
              <a:rPr lang="en-US" sz="5400" b="1" dirty="0" smtClean="0">
                <a:ln w="3175" cmpd="sng">
                  <a:noFill/>
                  <a:prstDash val="solid"/>
                </a:ln>
                <a:noFill/>
                <a:latin typeface="Arial"/>
                <a:cs typeface="Arial"/>
              </a:rPr>
              <a:t>_  </a:t>
            </a:r>
            <a:endParaRPr lang="en-US" sz="5400" b="1" dirty="0">
              <a:ln w="3175" cmpd="sng">
                <a:noFill/>
                <a:prstDash val="solid"/>
              </a:ln>
              <a:noFill/>
              <a:latin typeface="Arial"/>
              <a:cs typeface="Arial"/>
            </a:endParaRPr>
          </a:p>
        </p:txBody>
      </p:sp>
      <p:pic>
        <p:nvPicPr>
          <p:cNvPr id="33796" name="Picture 1"/>
          <p:cNvPicPr>
            <a:picLocks noChangeAspect="1"/>
          </p:cNvPicPr>
          <p:nvPr/>
        </p:nvPicPr>
        <p:blipFill>
          <a:blip r:embed="rId3" cstate="print">
            <a:extLst>
              <a:ext uri="{28A0092B-C50C-407E-A947-70E740481C1C}">
                <a14:useLocalDpi xmlns:a14="http://schemas.microsoft.com/office/drawing/2010/main"/>
              </a:ext>
            </a:extLst>
          </a:blip>
          <a:srcRect l="21481" r="21678"/>
          <a:stretch>
            <a:fillRect/>
          </a:stretch>
        </p:blipFill>
        <p:spPr bwMode="auto">
          <a:xfrm>
            <a:off x="228600" y="2254250"/>
            <a:ext cx="8824913"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3"/>
          <p:cNvSpPr txBox="1">
            <a:spLocks noChangeArrowheads="1"/>
          </p:cNvSpPr>
          <p:nvPr/>
        </p:nvSpPr>
        <p:spPr>
          <a:xfrm>
            <a:off x="29027" y="4753428"/>
            <a:ext cx="8824913" cy="834571"/>
          </a:xfrm>
          <a:prstGeom prst="rect">
            <a:avLst/>
          </a:prstGeom>
        </p:spPr>
        <p:txBody>
          <a:bodyPr>
            <a:normAutofit/>
          </a:bodyPr>
          <a:lstStyle/>
          <a:p>
            <a:pPr marL="800100" lvl="1" indent="-342900" fontAlgn="auto">
              <a:spcBef>
                <a:spcPts val="2000"/>
              </a:spcBef>
              <a:spcAft>
                <a:spcPts val="0"/>
              </a:spcAft>
              <a:buClr>
                <a:schemeClr val="accent1"/>
              </a:buClr>
              <a:buFont typeface="Wingdings 2" pitchFamily="18" charset="2"/>
              <a:buChar char=""/>
              <a:defRPr/>
            </a:pPr>
            <a:r>
              <a:rPr lang="en-US" sz="2200" dirty="0" smtClean="0">
                <a:latin typeface="Arial"/>
                <a:ea typeface="+mn-ea"/>
                <a:cs typeface="Arial"/>
              </a:rPr>
              <a:t>These correspond with Flesch-Kincaid readability statistics </a:t>
            </a:r>
            <a:endParaRPr lang="en-US" sz="2200" dirty="0">
              <a:latin typeface="Arial"/>
              <a:ea typeface="+mn-ea"/>
              <a:cs typeface="Arial"/>
            </a:endParaRPr>
          </a:p>
        </p:txBody>
      </p:sp>
    </p:spTree>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Picture 3" descr="cyber_c.jpg"/>
          <p:cNvSpPr>
            <a:spLocks noChangeAspect="1"/>
          </p:cNvSpPr>
          <p:nvPr/>
        </p:nvSpPr>
        <p:spPr bwMode="auto">
          <a:xfrm>
            <a:off x="0" y="215900"/>
            <a:ext cx="9144000" cy="176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4" name="Rectangle 13"/>
          <p:cNvSpPr/>
          <p:nvPr/>
        </p:nvSpPr>
        <p:spPr>
          <a:xfrm>
            <a:off x="0" y="215900"/>
            <a:ext cx="9144000" cy="1765300"/>
          </a:xfrm>
          <a:prstGeom prst="rect">
            <a:avLst/>
          </a:prstGeom>
          <a:solidFill>
            <a:srgbClr val="121D0A">
              <a:alpha val="61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1" name="Rectangle 3"/>
          <p:cNvSpPr txBox="1">
            <a:spLocks noChangeArrowheads="1"/>
          </p:cNvSpPr>
          <p:nvPr/>
        </p:nvSpPr>
        <p:spPr>
          <a:xfrm>
            <a:off x="4533900" y="2057400"/>
            <a:ext cx="4572000" cy="533400"/>
          </a:xfrm>
          <a:prstGeom prst="rect">
            <a:avLst/>
          </a:prstGeom>
        </p:spPr>
        <p:txBody>
          <a:bodyPr>
            <a:normAutofit/>
          </a:bodyPr>
          <a:lstStyle/>
          <a:p>
            <a:pPr algn="ctr" fontAlgn="auto">
              <a:spcBef>
                <a:spcPts val="2000"/>
              </a:spcBef>
              <a:spcAft>
                <a:spcPts val="0"/>
              </a:spcAft>
              <a:buClr>
                <a:srgbClr val="660066"/>
              </a:buClr>
              <a:defRPr/>
            </a:pPr>
            <a:r>
              <a:rPr lang="en-US" sz="2600" u="sng" dirty="0">
                <a:solidFill>
                  <a:schemeClr val="tx1">
                    <a:lumMod val="65000"/>
                    <a:lumOff val="35000"/>
                  </a:schemeClr>
                </a:solidFill>
                <a:latin typeface="Arial"/>
                <a:ea typeface="+mn-ea"/>
                <a:cs typeface="Arial"/>
              </a:rPr>
              <a:t>Data </a:t>
            </a:r>
            <a:r>
              <a:rPr lang="en-US" sz="2600" u="sng" dirty="0" smtClean="0">
                <a:solidFill>
                  <a:schemeClr val="tx1">
                    <a:lumMod val="65000"/>
                    <a:lumOff val="35000"/>
                  </a:schemeClr>
                </a:solidFill>
                <a:latin typeface="Arial"/>
                <a:ea typeface="+mn-ea"/>
                <a:cs typeface="Arial"/>
              </a:rPr>
              <a:t>Visualization</a:t>
            </a:r>
            <a:endParaRPr lang="en-US" sz="2600" dirty="0">
              <a:solidFill>
                <a:schemeClr val="tx1">
                  <a:lumMod val="65000"/>
                  <a:lumOff val="35000"/>
                </a:schemeClr>
              </a:solidFill>
              <a:latin typeface="Arial"/>
              <a:ea typeface="+mn-ea"/>
              <a:cs typeface="Arial"/>
            </a:endParaRPr>
          </a:p>
        </p:txBody>
      </p:sp>
      <p:sp>
        <p:nvSpPr>
          <p:cNvPr id="12" name="Rectangle 3"/>
          <p:cNvSpPr txBox="1">
            <a:spLocks noChangeArrowheads="1"/>
          </p:cNvSpPr>
          <p:nvPr/>
        </p:nvSpPr>
        <p:spPr>
          <a:xfrm>
            <a:off x="0" y="2057400"/>
            <a:ext cx="4572000" cy="609600"/>
          </a:xfrm>
          <a:prstGeom prst="rect">
            <a:avLst/>
          </a:prstGeom>
        </p:spPr>
        <p:txBody>
          <a:bodyPr>
            <a:normAutofit/>
          </a:bodyPr>
          <a:lstStyle/>
          <a:p>
            <a:pPr algn="ctr" fontAlgn="auto">
              <a:spcBef>
                <a:spcPts val="2000"/>
              </a:spcBef>
              <a:spcAft>
                <a:spcPts val="0"/>
              </a:spcAft>
              <a:buClr>
                <a:srgbClr val="660066"/>
              </a:buClr>
              <a:defRPr/>
            </a:pPr>
            <a:r>
              <a:rPr lang="en-US" sz="2600" u="sng" dirty="0">
                <a:solidFill>
                  <a:schemeClr val="tx1">
                    <a:lumMod val="65000"/>
                    <a:lumOff val="35000"/>
                  </a:schemeClr>
                </a:solidFill>
                <a:latin typeface="Arial"/>
                <a:ea typeface="+mn-ea"/>
                <a:cs typeface="Arial"/>
              </a:rPr>
              <a:t>Dataset</a:t>
            </a:r>
          </a:p>
          <a:p>
            <a:pPr algn="ctr" fontAlgn="auto">
              <a:spcBef>
                <a:spcPts val="2000"/>
              </a:spcBef>
              <a:spcAft>
                <a:spcPts val="0"/>
              </a:spcAft>
              <a:buClr>
                <a:srgbClr val="660066"/>
              </a:buClr>
              <a:defRPr/>
            </a:pPr>
            <a:endParaRPr lang="en-US" sz="2600" dirty="0">
              <a:solidFill>
                <a:schemeClr val="tx1">
                  <a:lumMod val="65000"/>
                  <a:lumOff val="35000"/>
                </a:schemeClr>
              </a:solidFill>
              <a:latin typeface="Arial"/>
              <a:ea typeface="+mn-ea"/>
              <a:cs typeface="Arial"/>
            </a:endParaRPr>
          </a:p>
        </p:txBody>
      </p:sp>
      <p:sp>
        <p:nvSpPr>
          <p:cNvPr id="16" name="Title 1"/>
          <p:cNvSpPr txBox="1">
            <a:spLocks/>
          </p:cNvSpPr>
          <p:nvPr/>
        </p:nvSpPr>
        <p:spPr bwMode="auto">
          <a:xfrm>
            <a:off x="0" y="381000"/>
            <a:ext cx="9144000" cy="147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r" eaLnBrk="1" hangingPunct="1">
              <a:defRPr/>
            </a:pPr>
            <a:r>
              <a:rPr lang="en-US" sz="4800" b="1" dirty="0" smtClean="0">
                <a:ln w="3175" cmpd="sng">
                  <a:noFill/>
                  <a:prstDash val="solid"/>
                </a:ln>
                <a:solidFill>
                  <a:srgbClr val="FFFFFF"/>
                </a:solidFill>
                <a:latin typeface="Arial"/>
                <a:cs typeface="Arial"/>
              </a:rPr>
              <a:t> </a:t>
            </a:r>
          </a:p>
          <a:p>
            <a:pPr eaLnBrk="1" hangingPunct="1">
              <a:defRPr/>
            </a:pPr>
            <a:r>
              <a:rPr lang="en-US" sz="4800" b="1" dirty="0" smtClean="0">
                <a:ln w="3175" cmpd="sng">
                  <a:noFill/>
                  <a:prstDash val="solid"/>
                </a:ln>
                <a:solidFill>
                  <a:srgbClr val="FFFFFF"/>
                </a:solidFill>
                <a:latin typeface="Arial"/>
                <a:cs typeface="Arial"/>
              </a:rPr>
              <a:t>Data and Data Visualization</a:t>
            </a:r>
            <a:endParaRPr lang="en-US" sz="4800" b="1" dirty="0">
              <a:ln w="3175" cmpd="sng">
                <a:noFill/>
                <a:prstDash val="solid"/>
              </a:ln>
              <a:solidFill>
                <a:srgbClr val="FFFFFF"/>
              </a:solidFill>
              <a:latin typeface="Arial"/>
              <a:cs typeface="Arial"/>
            </a:endParaRPr>
          </a:p>
          <a:p>
            <a:pPr algn="r" eaLnBrk="1" hangingPunct="1">
              <a:defRPr/>
            </a:pPr>
            <a:r>
              <a:rPr lang="en-US" sz="5400" b="1" dirty="0" smtClean="0">
                <a:ln w="3175" cmpd="sng">
                  <a:noFill/>
                  <a:prstDash val="solid"/>
                </a:ln>
                <a:noFill/>
                <a:latin typeface="Arial"/>
                <a:cs typeface="Arial"/>
              </a:rPr>
              <a:t>_  </a:t>
            </a:r>
            <a:endParaRPr lang="en-US" sz="5400" b="1" dirty="0">
              <a:ln w="3175" cmpd="sng">
                <a:noFill/>
                <a:prstDash val="solid"/>
              </a:ln>
              <a:noFill/>
              <a:latin typeface="Arial"/>
              <a:cs typeface="Arial"/>
            </a:endParaRPr>
          </a:p>
        </p:txBody>
      </p:sp>
      <p:pic>
        <p:nvPicPr>
          <p:cNvPr id="35846"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12713" y="2667000"/>
            <a:ext cx="4306887"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17" name="Picture 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648200" y="2667000"/>
            <a:ext cx="4332288"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04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9" name="Picture 2"/>
          <p:cNvPicPr>
            <a:picLocks noChangeAspect="1"/>
          </p:cNvPicPr>
          <p:nvPr/>
        </p:nvPicPr>
        <p:blipFill>
          <a:blip r:embed="rId3" cstate="print">
            <a:extLst>
              <a:ext uri="{28A0092B-C50C-407E-A947-70E740481C1C}">
                <a14:useLocalDpi xmlns:a14="http://schemas.microsoft.com/office/drawing/2010/main"/>
              </a:ext>
            </a:extLst>
          </a:blip>
          <a:srcRect l="20583" r="20706"/>
          <a:stretch>
            <a:fillRect/>
          </a:stretch>
        </p:blipFill>
        <p:spPr bwMode="auto">
          <a:xfrm>
            <a:off x="300038" y="2225675"/>
            <a:ext cx="8691562"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0" name="Picture 3" descr="cyber_c.jpg"/>
          <p:cNvSpPr>
            <a:spLocks noChangeAspect="1"/>
          </p:cNvSpPr>
          <p:nvPr/>
        </p:nvSpPr>
        <p:spPr bwMode="auto">
          <a:xfrm>
            <a:off x="0" y="215900"/>
            <a:ext cx="9144000" cy="176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4" name="Rectangle 13"/>
          <p:cNvSpPr/>
          <p:nvPr/>
        </p:nvSpPr>
        <p:spPr>
          <a:xfrm>
            <a:off x="0" y="215900"/>
            <a:ext cx="9144000" cy="1765300"/>
          </a:xfrm>
          <a:prstGeom prst="rect">
            <a:avLst/>
          </a:prstGeom>
          <a:solidFill>
            <a:srgbClr val="121D0A">
              <a:alpha val="61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6" name="Title 1"/>
          <p:cNvSpPr txBox="1">
            <a:spLocks/>
          </p:cNvSpPr>
          <p:nvPr/>
        </p:nvSpPr>
        <p:spPr bwMode="auto">
          <a:xfrm>
            <a:off x="0" y="381000"/>
            <a:ext cx="9144000" cy="147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r" eaLnBrk="1" hangingPunct="1">
              <a:defRPr/>
            </a:pPr>
            <a:r>
              <a:rPr lang="en-US" sz="4800" b="1" dirty="0" smtClean="0">
                <a:ln w="3175" cmpd="sng">
                  <a:noFill/>
                  <a:prstDash val="solid"/>
                </a:ln>
                <a:solidFill>
                  <a:srgbClr val="FFFFFF"/>
                </a:solidFill>
                <a:latin typeface="Arial"/>
                <a:cs typeface="Arial"/>
              </a:rPr>
              <a:t> </a:t>
            </a:r>
          </a:p>
          <a:p>
            <a:pPr eaLnBrk="1" hangingPunct="1">
              <a:defRPr/>
            </a:pPr>
            <a:r>
              <a:rPr lang="en-US" sz="4800" b="1" dirty="0" smtClean="0">
                <a:ln w="3175" cmpd="sng">
                  <a:noFill/>
                  <a:prstDash val="solid"/>
                </a:ln>
                <a:solidFill>
                  <a:srgbClr val="FFFFFF"/>
                </a:solidFill>
                <a:latin typeface="Arial"/>
                <a:cs typeface="Arial"/>
              </a:rPr>
              <a:t>Graphing Levels</a:t>
            </a:r>
          </a:p>
          <a:p>
            <a:pPr algn="r" eaLnBrk="1" hangingPunct="1">
              <a:defRPr/>
            </a:pPr>
            <a:r>
              <a:rPr lang="en-US" sz="5400" b="1" dirty="0" smtClean="0">
                <a:ln w="3175" cmpd="sng">
                  <a:noFill/>
                  <a:prstDash val="solid"/>
                </a:ln>
                <a:noFill/>
                <a:latin typeface="Arial"/>
                <a:cs typeface="Arial"/>
              </a:rPr>
              <a:t>_  </a:t>
            </a:r>
            <a:endParaRPr lang="en-US" sz="5400" b="1" dirty="0">
              <a:ln w="3175" cmpd="sng">
                <a:noFill/>
                <a:prstDash val="solid"/>
              </a:ln>
              <a:noFill/>
              <a:latin typeface="Arial"/>
              <a:cs typeface="Arial"/>
            </a:endParaRPr>
          </a:p>
        </p:txBody>
      </p:sp>
      <p:sp>
        <p:nvSpPr>
          <p:cNvPr id="6" name="Rectangle 3"/>
          <p:cNvSpPr txBox="1">
            <a:spLocks noChangeArrowheads="1"/>
          </p:cNvSpPr>
          <p:nvPr/>
        </p:nvSpPr>
        <p:spPr>
          <a:xfrm>
            <a:off x="166687" y="5421701"/>
            <a:ext cx="8824913" cy="834571"/>
          </a:xfrm>
          <a:prstGeom prst="rect">
            <a:avLst/>
          </a:prstGeom>
        </p:spPr>
        <p:txBody>
          <a:bodyPr>
            <a:normAutofit fontScale="92500" lnSpcReduction="20000"/>
          </a:bodyPr>
          <a:lstStyle/>
          <a:p>
            <a:pPr marL="800100" lvl="1" indent="-342900" fontAlgn="auto">
              <a:spcBef>
                <a:spcPts val="2000"/>
              </a:spcBef>
              <a:spcAft>
                <a:spcPts val="0"/>
              </a:spcAft>
              <a:buClr>
                <a:schemeClr val="accent1"/>
              </a:buClr>
              <a:buFont typeface="Wingdings 2" pitchFamily="18" charset="2"/>
              <a:buChar char=""/>
              <a:defRPr/>
            </a:pPr>
            <a:r>
              <a:rPr lang="en-US" sz="2200" dirty="0" smtClean="0">
                <a:latin typeface="Arial"/>
                <a:ea typeface="+mn-ea"/>
                <a:cs typeface="Arial"/>
              </a:rPr>
              <a:t>Each Data Nugget is provided in each type on our website</a:t>
            </a:r>
          </a:p>
          <a:p>
            <a:pPr marL="800100" lvl="1" indent="-342900" fontAlgn="auto">
              <a:spcBef>
                <a:spcPts val="2000"/>
              </a:spcBef>
              <a:spcAft>
                <a:spcPts val="0"/>
              </a:spcAft>
              <a:buClr>
                <a:schemeClr val="accent1"/>
              </a:buClr>
              <a:buFont typeface="Wingdings 2" pitchFamily="18" charset="2"/>
              <a:buChar char=""/>
              <a:defRPr/>
            </a:pPr>
            <a:r>
              <a:rPr lang="en-US" sz="2200" dirty="0" smtClean="0">
                <a:latin typeface="Arial"/>
                <a:ea typeface="+mn-ea"/>
                <a:cs typeface="Arial"/>
              </a:rPr>
              <a:t>Scientist provides us with Type A and excel file, we make the rest</a:t>
            </a:r>
            <a:endParaRPr lang="en-US" sz="2200" dirty="0">
              <a:latin typeface="Arial"/>
              <a:ea typeface="+mn-ea"/>
              <a:cs typeface="Arial"/>
            </a:endParaRPr>
          </a:p>
        </p:txBody>
      </p:sp>
    </p:spTree>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Picture 3" descr="cyber_c.jpg"/>
          <p:cNvSpPr>
            <a:spLocks noChangeAspect="1"/>
          </p:cNvSpPr>
          <p:nvPr/>
        </p:nvSpPr>
        <p:spPr bwMode="auto">
          <a:xfrm>
            <a:off x="0" y="215900"/>
            <a:ext cx="9144000" cy="176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4" name="Rectangle 13"/>
          <p:cNvSpPr/>
          <p:nvPr/>
        </p:nvSpPr>
        <p:spPr>
          <a:xfrm>
            <a:off x="0" y="215900"/>
            <a:ext cx="9144000" cy="1765300"/>
          </a:xfrm>
          <a:prstGeom prst="rect">
            <a:avLst/>
          </a:prstGeom>
          <a:solidFill>
            <a:srgbClr val="121D0A">
              <a:alpha val="61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6" name="Title 1"/>
          <p:cNvSpPr txBox="1">
            <a:spLocks/>
          </p:cNvSpPr>
          <p:nvPr/>
        </p:nvSpPr>
        <p:spPr bwMode="auto">
          <a:xfrm>
            <a:off x="0" y="381000"/>
            <a:ext cx="9144000" cy="147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r" eaLnBrk="1" hangingPunct="1">
              <a:defRPr/>
            </a:pPr>
            <a:r>
              <a:rPr lang="en-US" sz="4800" b="1" dirty="0" smtClean="0">
                <a:ln w="3175" cmpd="sng">
                  <a:noFill/>
                  <a:prstDash val="solid"/>
                </a:ln>
                <a:solidFill>
                  <a:srgbClr val="FFFFFF"/>
                </a:solidFill>
                <a:latin typeface="Arial"/>
                <a:cs typeface="Arial"/>
              </a:rPr>
              <a:t> </a:t>
            </a:r>
          </a:p>
          <a:p>
            <a:pPr eaLnBrk="1" hangingPunct="1">
              <a:defRPr/>
            </a:pPr>
            <a:r>
              <a:rPr lang="en-US" sz="4800" b="1" dirty="0" smtClean="0">
                <a:ln w="3175" cmpd="sng">
                  <a:noFill/>
                  <a:prstDash val="solid"/>
                </a:ln>
                <a:solidFill>
                  <a:srgbClr val="FFFFFF"/>
                </a:solidFill>
                <a:latin typeface="Arial"/>
                <a:cs typeface="Arial"/>
              </a:rPr>
              <a:t>Data Levels</a:t>
            </a:r>
          </a:p>
          <a:p>
            <a:pPr algn="r" eaLnBrk="1" hangingPunct="1">
              <a:defRPr/>
            </a:pPr>
            <a:r>
              <a:rPr lang="en-US" sz="5400" b="1" dirty="0" smtClean="0">
                <a:ln w="3175" cmpd="sng">
                  <a:noFill/>
                  <a:prstDash val="solid"/>
                </a:ln>
                <a:noFill/>
                <a:latin typeface="Arial"/>
                <a:cs typeface="Arial"/>
              </a:rPr>
              <a:t>_  </a:t>
            </a:r>
            <a:endParaRPr lang="en-US" sz="5400" b="1" dirty="0">
              <a:ln w="3175" cmpd="sng">
                <a:noFill/>
                <a:prstDash val="solid"/>
              </a:ln>
              <a:noFill/>
              <a:latin typeface="Arial"/>
              <a:cs typeface="Arial"/>
            </a:endParaRPr>
          </a:p>
        </p:txBody>
      </p:sp>
      <p:sp>
        <p:nvSpPr>
          <p:cNvPr id="6" name="Rectangle 3"/>
          <p:cNvSpPr txBox="1">
            <a:spLocks noChangeArrowheads="1"/>
          </p:cNvSpPr>
          <p:nvPr/>
        </p:nvSpPr>
        <p:spPr>
          <a:xfrm>
            <a:off x="166687" y="5987142"/>
            <a:ext cx="8824913" cy="834571"/>
          </a:xfrm>
          <a:prstGeom prst="rect">
            <a:avLst/>
          </a:prstGeom>
        </p:spPr>
        <p:txBody>
          <a:bodyPr>
            <a:normAutofit/>
          </a:bodyPr>
          <a:lstStyle/>
          <a:p>
            <a:pPr marL="800100" lvl="1" indent="-342900" fontAlgn="auto">
              <a:spcBef>
                <a:spcPts val="2000"/>
              </a:spcBef>
              <a:spcAft>
                <a:spcPts val="0"/>
              </a:spcAft>
              <a:buClr>
                <a:schemeClr val="accent1"/>
              </a:buClr>
              <a:buFont typeface="Wingdings 2" pitchFamily="18" charset="2"/>
              <a:buChar char=""/>
              <a:defRPr/>
            </a:pPr>
            <a:r>
              <a:rPr lang="en-US" sz="2200" dirty="0" smtClean="0">
                <a:latin typeface="Arial"/>
                <a:ea typeface="+mn-ea"/>
                <a:cs typeface="Arial"/>
              </a:rPr>
              <a:t>Statistics extension activities provided if teachers want their students to work with “big data”</a:t>
            </a:r>
            <a:endParaRPr lang="en-US" sz="2200" dirty="0">
              <a:latin typeface="Arial"/>
              <a:ea typeface="+mn-ea"/>
              <a:cs typeface="Arial"/>
            </a:endParaRPr>
          </a:p>
        </p:txBody>
      </p:sp>
      <p:pic>
        <p:nvPicPr>
          <p:cNvPr id="3" name="Picture 2" descr="Local or Foreign Statistics_Teacher.pdf"/>
          <p:cNvPicPr>
            <a:picLocks noChangeAspect="1"/>
          </p:cNvPicPr>
          <p:nvPr/>
        </p:nvPicPr>
        <p:blipFill rotWithShape="1">
          <a:blip r:embed="rId3">
            <a:extLst>
              <a:ext uri="{28A0092B-C50C-407E-A947-70E740481C1C}">
                <a14:useLocalDpi xmlns:a14="http://schemas.microsoft.com/office/drawing/2010/main" val="0"/>
              </a:ext>
            </a:extLst>
          </a:blip>
          <a:srcRect t="9760" b="58056"/>
          <a:stretch/>
        </p:blipFill>
        <p:spPr>
          <a:xfrm>
            <a:off x="-61354" y="1979613"/>
            <a:ext cx="9205354" cy="3834146"/>
          </a:xfrm>
          <a:prstGeom prst="rect">
            <a:avLst/>
          </a:prstGeom>
        </p:spPr>
      </p:pic>
    </p:spTree>
    <p:extLst>
      <p:ext uri="{BB962C8B-B14F-4D97-AF65-F5344CB8AC3E}">
        <p14:creationId xmlns:p14="http://schemas.microsoft.com/office/powerpoint/2010/main" val="2833694552"/>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Picture 3" descr="cyber_c.jpg"/>
          <p:cNvSpPr>
            <a:spLocks noChangeAspect="1"/>
          </p:cNvSpPr>
          <p:nvPr/>
        </p:nvSpPr>
        <p:spPr bwMode="auto">
          <a:xfrm>
            <a:off x="0" y="215900"/>
            <a:ext cx="9144000" cy="176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4" name="Rectangle 13"/>
          <p:cNvSpPr/>
          <p:nvPr/>
        </p:nvSpPr>
        <p:spPr>
          <a:xfrm>
            <a:off x="0" y="215900"/>
            <a:ext cx="9144000" cy="1765300"/>
          </a:xfrm>
          <a:prstGeom prst="rect">
            <a:avLst/>
          </a:prstGeom>
          <a:solidFill>
            <a:srgbClr val="121D0A">
              <a:alpha val="61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6" name="Title 1"/>
          <p:cNvSpPr txBox="1">
            <a:spLocks/>
          </p:cNvSpPr>
          <p:nvPr/>
        </p:nvSpPr>
        <p:spPr bwMode="auto">
          <a:xfrm>
            <a:off x="0" y="381000"/>
            <a:ext cx="9144000" cy="147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r" eaLnBrk="1" hangingPunct="1">
              <a:defRPr/>
            </a:pPr>
            <a:r>
              <a:rPr lang="en-US" sz="4800" b="1" dirty="0" smtClean="0">
                <a:ln w="3175" cmpd="sng">
                  <a:noFill/>
                  <a:prstDash val="solid"/>
                </a:ln>
                <a:solidFill>
                  <a:srgbClr val="FFFFFF"/>
                </a:solidFill>
                <a:latin typeface="Arial"/>
                <a:cs typeface="Arial"/>
              </a:rPr>
              <a:t> </a:t>
            </a:r>
          </a:p>
          <a:p>
            <a:pPr eaLnBrk="1" hangingPunct="1">
              <a:defRPr/>
            </a:pPr>
            <a:r>
              <a:rPr lang="en-US" sz="4800" b="1" dirty="0" smtClean="0">
                <a:ln w="3175" cmpd="sng">
                  <a:noFill/>
                  <a:prstDash val="solid"/>
                </a:ln>
                <a:solidFill>
                  <a:srgbClr val="FFFFFF"/>
                </a:solidFill>
                <a:latin typeface="Arial"/>
                <a:cs typeface="Arial"/>
              </a:rPr>
              <a:t>Constructing Explanations</a:t>
            </a:r>
          </a:p>
          <a:p>
            <a:pPr algn="r" eaLnBrk="1" hangingPunct="1">
              <a:defRPr/>
            </a:pPr>
            <a:r>
              <a:rPr lang="en-US" sz="5400" b="1" dirty="0" smtClean="0">
                <a:ln w="3175" cmpd="sng">
                  <a:noFill/>
                  <a:prstDash val="solid"/>
                </a:ln>
                <a:noFill/>
                <a:latin typeface="Arial"/>
                <a:cs typeface="Arial"/>
              </a:rPr>
              <a:t>_  </a:t>
            </a:r>
            <a:endParaRPr lang="en-US" sz="5400" b="1" dirty="0">
              <a:ln w="3175" cmpd="sng">
                <a:noFill/>
                <a:prstDash val="solid"/>
              </a:ln>
              <a:noFill/>
              <a:latin typeface="Arial"/>
              <a:cs typeface="Arial"/>
            </a:endParaRPr>
          </a:p>
        </p:txBody>
      </p:sp>
      <p:pic>
        <p:nvPicPr>
          <p:cNvPr id="3" name="Picture 2" descr="Screen Shot 2016-06-19 at 9.35.29 PM.pn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71999" y="2068175"/>
            <a:ext cx="7797800" cy="4789825"/>
          </a:xfrm>
          <a:prstGeom prst="rect">
            <a:avLst/>
          </a:prstGeom>
        </p:spPr>
      </p:pic>
    </p:spTree>
    <p:extLst>
      <p:ext uri="{BB962C8B-B14F-4D97-AF65-F5344CB8AC3E}">
        <p14:creationId xmlns:p14="http://schemas.microsoft.com/office/powerpoint/2010/main" val="2425370338"/>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Picture 3" descr="cyber_c.jpg"/>
          <p:cNvSpPr>
            <a:spLocks noChangeAspect="1"/>
          </p:cNvSpPr>
          <p:nvPr/>
        </p:nvSpPr>
        <p:spPr bwMode="auto">
          <a:xfrm>
            <a:off x="0" y="215900"/>
            <a:ext cx="9144000" cy="176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4" name="Rectangle 13"/>
          <p:cNvSpPr/>
          <p:nvPr/>
        </p:nvSpPr>
        <p:spPr>
          <a:xfrm>
            <a:off x="0" y="215900"/>
            <a:ext cx="9144000" cy="1765300"/>
          </a:xfrm>
          <a:prstGeom prst="rect">
            <a:avLst/>
          </a:prstGeom>
          <a:solidFill>
            <a:srgbClr val="121D0A">
              <a:alpha val="61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6" name="Title 1"/>
          <p:cNvSpPr txBox="1">
            <a:spLocks/>
          </p:cNvSpPr>
          <p:nvPr/>
        </p:nvSpPr>
        <p:spPr bwMode="auto">
          <a:xfrm>
            <a:off x="0" y="381000"/>
            <a:ext cx="9144000" cy="147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r" eaLnBrk="1" hangingPunct="1">
              <a:defRPr/>
            </a:pPr>
            <a:r>
              <a:rPr lang="en-US" sz="4800" b="1" dirty="0" smtClean="0">
                <a:ln w="3175" cmpd="sng">
                  <a:noFill/>
                  <a:prstDash val="solid"/>
                </a:ln>
                <a:solidFill>
                  <a:srgbClr val="FFFFFF"/>
                </a:solidFill>
                <a:latin typeface="Arial"/>
                <a:cs typeface="Arial"/>
              </a:rPr>
              <a:t> </a:t>
            </a:r>
          </a:p>
          <a:p>
            <a:pPr eaLnBrk="1" hangingPunct="1">
              <a:defRPr/>
            </a:pPr>
            <a:r>
              <a:rPr lang="en-US" sz="4800" b="1" dirty="0" smtClean="0">
                <a:ln w="3175" cmpd="sng">
                  <a:noFill/>
                  <a:prstDash val="solid"/>
                </a:ln>
                <a:solidFill>
                  <a:srgbClr val="FFFFFF"/>
                </a:solidFill>
                <a:latin typeface="Arial"/>
                <a:cs typeface="Arial"/>
              </a:rPr>
              <a:t>Scientist Next Steps</a:t>
            </a:r>
          </a:p>
          <a:p>
            <a:pPr algn="r" eaLnBrk="1" hangingPunct="1">
              <a:defRPr/>
            </a:pPr>
            <a:r>
              <a:rPr lang="en-US" sz="5400" b="1" dirty="0" smtClean="0">
                <a:ln w="3175" cmpd="sng">
                  <a:noFill/>
                  <a:prstDash val="solid"/>
                </a:ln>
                <a:noFill/>
                <a:latin typeface="Arial"/>
                <a:cs typeface="Arial"/>
              </a:rPr>
              <a:t>_  </a:t>
            </a:r>
            <a:endParaRPr lang="en-US" sz="5400" b="1" dirty="0">
              <a:ln w="3175" cmpd="sng">
                <a:noFill/>
                <a:prstDash val="solid"/>
              </a:ln>
              <a:noFill/>
              <a:latin typeface="Arial"/>
              <a:cs typeface="Arial"/>
            </a:endParaRPr>
          </a:p>
        </p:txBody>
      </p:sp>
      <p:pic>
        <p:nvPicPr>
          <p:cNvPr id="2" name="Picture 1" descr="Screen Shot 2016-06-19 at 9.36.35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62909" y="2117267"/>
            <a:ext cx="8705887" cy="1066027"/>
          </a:xfrm>
          <a:prstGeom prst="rect">
            <a:avLst/>
          </a:prstGeom>
        </p:spPr>
      </p:pic>
      <p:pic>
        <p:nvPicPr>
          <p:cNvPr id="4" name="Picture 3" descr="Screen Shot 2016-06-19 at 9.36.43 PM.png"/>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62908" y="3113714"/>
            <a:ext cx="8656637" cy="3744286"/>
          </a:xfrm>
          <a:prstGeom prst="rect">
            <a:avLst/>
          </a:prstGeom>
        </p:spPr>
      </p:pic>
    </p:spTree>
    <p:extLst>
      <p:ext uri="{BB962C8B-B14F-4D97-AF65-F5344CB8AC3E}">
        <p14:creationId xmlns:p14="http://schemas.microsoft.com/office/powerpoint/2010/main" val="1778362193"/>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57163"/>
            <a:ext cx="9144000" cy="914400"/>
          </a:xfrm>
          <a:prstGeom prst="rect">
            <a:avLst/>
          </a:prstGeom>
          <a:solidFill>
            <a:srgbClr val="121D0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 name="Title 1"/>
          <p:cNvSpPr txBox="1">
            <a:spLocks/>
          </p:cNvSpPr>
          <p:nvPr/>
        </p:nvSpPr>
        <p:spPr bwMode="auto">
          <a:xfrm>
            <a:off x="0" y="233320"/>
            <a:ext cx="9143999"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defRPr/>
            </a:pPr>
            <a:r>
              <a:rPr lang="en-US" sz="4800" b="1" dirty="0" smtClean="0">
                <a:ln w="3175" cmpd="sng">
                  <a:noFill/>
                  <a:prstDash val="solid"/>
                </a:ln>
                <a:solidFill>
                  <a:srgbClr val="FFFFFF"/>
                </a:solidFill>
                <a:latin typeface="Arial"/>
                <a:cs typeface="Arial"/>
              </a:rPr>
              <a:t> </a:t>
            </a:r>
          </a:p>
          <a:p>
            <a:pPr eaLnBrk="1" hangingPunct="1">
              <a:defRPr/>
            </a:pPr>
            <a:r>
              <a:rPr lang="en-US" b="1" dirty="0" smtClean="0">
                <a:ln w="3175" cmpd="sng">
                  <a:noFill/>
                  <a:prstDash val="solid"/>
                </a:ln>
                <a:solidFill>
                  <a:srgbClr val="FFFFFF"/>
                </a:solidFill>
                <a:latin typeface="Arial"/>
                <a:cs typeface="Arial"/>
              </a:rPr>
              <a:t>Making a Data Nugget</a:t>
            </a:r>
          </a:p>
          <a:p>
            <a:pPr eaLnBrk="1" hangingPunct="1">
              <a:defRPr/>
            </a:pPr>
            <a:r>
              <a:rPr lang="en-US" sz="5400" b="1" dirty="0" smtClean="0">
                <a:ln w="3175" cmpd="sng">
                  <a:noFill/>
                  <a:prstDash val="solid"/>
                </a:ln>
                <a:noFill/>
                <a:latin typeface="Arial"/>
                <a:cs typeface="Arial"/>
              </a:rPr>
              <a:t>_  </a:t>
            </a:r>
            <a:endParaRPr lang="en-US" sz="5400" b="1" dirty="0">
              <a:ln w="3175" cmpd="sng">
                <a:noFill/>
                <a:prstDash val="solid"/>
              </a:ln>
              <a:noFill/>
              <a:latin typeface="Arial"/>
              <a:cs typeface="Arial"/>
            </a:endParaRPr>
          </a:p>
        </p:txBody>
      </p:sp>
      <p:pic>
        <p:nvPicPr>
          <p:cNvPr id="48131" name="Picture 5" descr="Screen Shot 2014-03-03 at 11.39.58 AM.pn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1219200"/>
            <a:ext cx="9144000"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Picture 3" descr="cyber_c.jpg"/>
          <p:cNvSpPr>
            <a:spLocks noChangeAspect="1"/>
          </p:cNvSpPr>
          <p:nvPr/>
        </p:nvSpPr>
        <p:spPr bwMode="auto">
          <a:xfrm>
            <a:off x="0" y="215900"/>
            <a:ext cx="9144000" cy="176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4" name="Rectangle 13"/>
          <p:cNvSpPr/>
          <p:nvPr/>
        </p:nvSpPr>
        <p:spPr>
          <a:xfrm>
            <a:off x="0" y="215900"/>
            <a:ext cx="9144000" cy="1765300"/>
          </a:xfrm>
          <a:prstGeom prst="rect">
            <a:avLst/>
          </a:prstGeom>
          <a:solidFill>
            <a:srgbClr val="121D0A">
              <a:alpha val="61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6" name="Title 1"/>
          <p:cNvSpPr txBox="1">
            <a:spLocks/>
          </p:cNvSpPr>
          <p:nvPr/>
        </p:nvSpPr>
        <p:spPr bwMode="auto">
          <a:xfrm>
            <a:off x="0" y="381000"/>
            <a:ext cx="9144000" cy="147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r" eaLnBrk="1" hangingPunct="1">
              <a:defRPr/>
            </a:pPr>
            <a:r>
              <a:rPr lang="en-US" sz="4800" b="1" dirty="0" smtClean="0">
                <a:ln w="3175" cmpd="sng">
                  <a:noFill/>
                  <a:prstDash val="solid"/>
                </a:ln>
                <a:solidFill>
                  <a:srgbClr val="FFFFFF"/>
                </a:solidFill>
                <a:latin typeface="Arial"/>
                <a:cs typeface="Arial"/>
              </a:rPr>
              <a:t> </a:t>
            </a:r>
          </a:p>
          <a:p>
            <a:pPr eaLnBrk="1" hangingPunct="1">
              <a:defRPr/>
            </a:pPr>
            <a:r>
              <a:rPr lang="en-US" sz="4800" b="1" dirty="0" smtClean="0">
                <a:ln w="3175" cmpd="sng">
                  <a:noFill/>
                  <a:prstDash val="solid"/>
                </a:ln>
                <a:solidFill>
                  <a:srgbClr val="FFFFFF"/>
                </a:solidFill>
                <a:latin typeface="Arial"/>
                <a:cs typeface="Arial"/>
              </a:rPr>
              <a:t>Large, freely available datasets</a:t>
            </a:r>
          </a:p>
          <a:p>
            <a:pPr algn="r" eaLnBrk="1" hangingPunct="1">
              <a:defRPr/>
            </a:pPr>
            <a:r>
              <a:rPr lang="en-US" sz="5400" b="1" dirty="0" smtClean="0">
                <a:ln w="3175" cmpd="sng">
                  <a:noFill/>
                  <a:prstDash val="solid"/>
                </a:ln>
                <a:noFill/>
                <a:latin typeface="Arial"/>
                <a:cs typeface="Arial"/>
              </a:rPr>
              <a:t>_  </a:t>
            </a:r>
            <a:endParaRPr lang="en-US" sz="5400" b="1" dirty="0">
              <a:ln w="3175" cmpd="sng">
                <a:noFill/>
                <a:prstDash val="solid"/>
              </a:ln>
              <a:noFill/>
              <a:latin typeface="Arial"/>
              <a:cs typeface="Arial"/>
            </a:endParaRPr>
          </a:p>
        </p:txBody>
      </p:sp>
      <p:sp>
        <p:nvSpPr>
          <p:cNvPr id="3" name="Rectangle 2"/>
          <p:cNvSpPr/>
          <p:nvPr/>
        </p:nvSpPr>
        <p:spPr>
          <a:xfrm>
            <a:off x="0" y="2287178"/>
            <a:ext cx="9026818" cy="3416320"/>
          </a:xfrm>
          <a:prstGeom prst="rect">
            <a:avLst/>
          </a:prstGeom>
        </p:spPr>
        <p:txBody>
          <a:bodyPr wrap="square">
            <a:spAutoFit/>
          </a:bodyPr>
          <a:lstStyle/>
          <a:p>
            <a:pPr marL="342900" indent="-342900">
              <a:buFont typeface="Arial"/>
              <a:buChar char="•"/>
            </a:pPr>
            <a:r>
              <a:rPr lang="en-US" sz="2400" dirty="0">
                <a:latin typeface="Arial"/>
                <a:cs typeface="Arial"/>
              </a:rPr>
              <a:t>Great tools to have students interact with data</a:t>
            </a:r>
          </a:p>
          <a:p>
            <a:pPr marL="342900" indent="-342900">
              <a:buFont typeface="Arial"/>
              <a:buChar char="•"/>
            </a:pPr>
            <a:r>
              <a:rPr lang="en-US" sz="2400" dirty="0">
                <a:latin typeface="Arial"/>
                <a:cs typeface="Arial"/>
              </a:rPr>
              <a:t>So many datasets- how to best use them?</a:t>
            </a:r>
          </a:p>
          <a:p>
            <a:pPr marL="342900" indent="-342900">
              <a:buFont typeface="Arial"/>
              <a:buChar char="•"/>
            </a:pPr>
            <a:r>
              <a:rPr lang="en-US" sz="2400" dirty="0">
                <a:latin typeface="Arial"/>
                <a:cs typeface="Arial"/>
              </a:rPr>
              <a:t>Supplementing data exploration and inquiry activities with Data Nuggets could be a good way to ease students into a large dataset</a:t>
            </a:r>
          </a:p>
          <a:p>
            <a:pPr marL="800100" lvl="1" indent="-342900">
              <a:buFont typeface="Arial"/>
              <a:buChar char="•"/>
            </a:pPr>
            <a:r>
              <a:rPr lang="en-US" sz="2000" dirty="0">
                <a:latin typeface="Arial"/>
                <a:cs typeface="Arial"/>
              </a:rPr>
              <a:t>Introductory lesson before jumping in to data analysis</a:t>
            </a:r>
          </a:p>
          <a:p>
            <a:pPr marL="800100" lvl="1" indent="-342900">
              <a:buFont typeface="Arial"/>
              <a:buChar char="•"/>
            </a:pPr>
            <a:r>
              <a:rPr lang="en-US" sz="2000" dirty="0">
                <a:latin typeface="Arial"/>
                <a:cs typeface="Arial"/>
              </a:rPr>
              <a:t>DN is a good place to start inquiry, students can follow-up on their own questions</a:t>
            </a:r>
          </a:p>
          <a:p>
            <a:pPr marL="800100" lvl="1" indent="-342900">
              <a:buFont typeface="Arial"/>
              <a:buChar char="•"/>
            </a:pPr>
            <a:r>
              <a:rPr lang="en-US" sz="2000" dirty="0">
                <a:latin typeface="Arial"/>
                <a:cs typeface="Arial"/>
              </a:rPr>
              <a:t>DN could serve as a model for students to write their own </a:t>
            </a:r>
          </a:p>
          <a:p>
            <a:pPr marL="1200150" lvl="2" indent="-285750">
              <a:buFont typeface="Arial"/>
              <a:buChar char="•"/>
            </a:pPr>
            <a:r>
              <a:rPr lang="en-US" sz="1600" dirty="0">
                <a:latin typeface="Arial"/>
                <a:cs typeface="Arial"/>
              </a:rPr>
              <a:t>lab report-style, practice communicating and visualizing data</a:t>
            </a:r>
          </a:p>
        </p:txBody>
      </p:sp>
      <p:sp>
        <p:nvSpPr>
          <p:cNvPr id="8" name="TextBox 7"/>
          <p:cNvSpPr txBox="1"/>
          <p:nvPr/>
        </p:nvSpPr>
        <p:spPr>
          <a:xfrm>
            <a:off x="0" y="5949108"/>
            <a:ext cx="9144000" cy="461665"/>
          </a:xfrm>
          <a:prstGeom prst="rect">
            <a:avLst/>
          </a:prstGeom>
          <a:noFill/>
        </p:spPr>
        <p:txBody>
          <a:bodyPr wrap="square" rtlCol="0">
            <a:spAutoFit/>
          </a:bodyPr>
          <a:lstStyle/>
          <a:p>
            <a:pPr algn="ctr"/>
            <a:r>
              <a:rPr lang="en-US" sz="2400" b="1" dirty="0" smtClean="0">
                <a:solidFill>
                  <a:srgbClr val="FF0000"/>
                </a:solidFill>
                <a:latin typeface="Arial"/>
                <a:cs typeface="Arial"/>
              </a:rPr>
              <a:t>http://</a:t>
            </a:r>
            <a:r>
              <a:rPr lang="en-US" sz="2400" b="1" dirty="0" err="1" smtClean="0">
                <a:solidFill>
                  <a:srgbClr val="FF0000"/>
                </a:solidFill>
                <a:latin typeface="Arial"/>
                <a:cs typeface="Arial"/>
              </a:rPr>
              <a:t>datanuggets.org</a:t>
            </a:r>
            <a:r>
              <a:rPr lang="en-US" sz="2400" b="1" dirty="0" smtClean="0">
                <a:solidFill>
                  <a:srgbClr val="FF0000"/>
                </a:solidFill>
                <a:latin typeface="Arial"/>
                <a:cs typeface="Arial"/>
              </a:rPr>
              <a:t>/resources/data</a:t>
            </a:r>
            <a:endParaRPr lang="en-US" sz="2400" b="1" dirty="0">
              <a:solidFill>
                <a:srgbClr val="FF0000"/>
              </a:solidFill>
              <a:latin typeface="Arial"/>
              <a:cs typeface="Arial"/>
            </a:endParaRPr>
          </a:p>
        </p:txBody>
      </p:sp>
    </p:spTree>
    <p:extLst>
      <p:ext uri="{BB962C8B-B14F-4D97-AF65-F5344CB8AC3E}">
        <p14:creationId xmlns:p14="http://schemas.microsoft.com/office/powerpoint/2010/main" val="15593330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Picture 3" descr="cyber_c.jpg"/>
          <p:cNvSpPr>
            <a:spLocks noChangeAspect="1"/>
          </p:cNvSpPr>
          <p:nvPr/>
        </p:nvSpPr>
        <p:spPr bwMode="auto">
          <a:xfrm>
            <a:off x="0" y="215900"/>
            <a:ext cx="9144000" cy="176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4" name="Rectangle 13"/>
          <p:cNvSpPr/>
          <p:nvPr/>
        </p:nvSpPr>
        <p:spPr>
          <a:xfrm>
            <a:off x="0" y="215900"/>
            <a:ext cx="9144000" cy="1765300"/>
          </a:xfrm>
          <a:prstGeom prst="rect">
            <a:avLst/>
          </a:prstGeom>
          <a:solidFill>
            <a:srgbClr val="121D0A">
              <a:alpha val="61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6" name="Title 1"/>
          <p:cNvSpPr txBox="1">
            <a:spLocks/>
          </p:cNvSpPr>
          <p:nvPr/>
        </p:nvSpPr>
        <p:spPr bwMode="auto">
          <a:xfrm>
            <a:off x="0" y="381000"/>
            <a:ext cx="9144000" cy="147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r" eaLnBrk="1" hangingPunct="1">
              <a:defRPr/>
            </a:pPr>
            <a:r>
              <a:rPr lang="en-US" sz="4800" b="1" dirty="0" smtClean="0">
                <a:ln w="3175" cmpd="sng">
                  <a:noFill/>
                  <a:prstDash val="solid"/>
                </a:ln>
                <a:solidFill>
                  <a:srgbClr val="FFFFFF"/>
                </a:solidFill>
                <a:latin typeface="Arial"/>
                <a:cs typeface="Arial"/>
              </a:rPr>
              <a:t> </a:t>
            </a:r>
          </a:p>
          <a:p>
            <a:pPr eaLnBrk="1" hangingPunct="1">
              <a:defRPr/>
            </a:pPr>
            <a:r>
              <a:rPr lang="en-US" sz="4800" b="1" dirty="0" smtClean="0">
                <a:ln w="3175" cmpd="sng">
                  <a:noFill/>
                  <a:prstDash val="solid"/>
                </a:ln>
                <a:solidFill>
                  <a:srgbClr val="FFFFFF"/>
                </a:solidFill>
                <a:latin typeface="Arial"/>
                <a:cs typeface="Arial"/>
              </a:rPr>
              <a:t>Example dataset sources</a:t>
            </a:r>
          </a:p>
          <a:p>
            <a:pPr algn="r" eaLnBrk="1" hangingPunct="1">
              <a:defRPr/>
            </a:pPr>
            <a:r>
              <a:rPr lang="en-US" sz="5400" b="1" dirty="0" smtClean="0">
                <a:ln w="3175" cmpd="sng">
                  <a:noFill/>
                  <a:prstDash val="solid"/>
                </a:ln>
                <a:noFill/>
                <a:latin typeface="Arial"/>
                <a:cs typeface="Arial"/>
              </a:rPr>
              <a:t>_  </a:t>
            </a:r>
            <a:endParaRPr lang="en-US" sz="5400" b="1" dirty="0">
              <a:ln w="3175" cmpd="sng">
                <a:noFill/>
                <a:prstDash val="solid"/>
              </a:ln>
              <a:noFill/>
              <a:latin typeface="Arial"/>
              <a:cs typeface="Arial"/>
            </a:endParaRPr>
          </a:p>
        </p:txBody>
      </p:sp>
      <p:sp>
        <p:nvSpPr>
          <p:cNvPr id="7" name="Content Placeholder 2"/>
          <p:cNvSpPr>
            <a:spLocks noGrp="1"/>
          </p:cNvSpPr>
          <p:nvPr>
            <p:ph idx="1"/>
          </p:nvPr>
        </p:nvSpPr>
        <p:spPr>
          <a:xfrm>
            <a:off x="457200" y="2223880"/>
            <a:ext cx="8229600" cy="4525963"/>
          </a:xfrm>
        </p:spPr>
        <p:txBody>
          <a:bodyPr/>
          <a:lstStyle/>
          <a:p>
            <a:r>
              <a:rPr lang="en-US" dirty="0" smtClean="0">
                <a:latin typeface="Arial"/>
                <a:cs typeface="Arial"/>
              </a:rPr>
              <a:t>Citizen Science data:</a:t>
            </a:r>
          </a:p>
          <a:p>
            <a:pPr lvl="1"/>
            <a:r>
              <a:rPr lang="en-US" dirty="0" err="1" smtClean="0">
                <a:latin typeface="Arial"/>
                <a:cs typeface="Arial"/>
              </a:rPr>
              <a:t>eBird</a:t>
            </a:r>
            <a:endParaRPr lang="en-US" dirty="0" smtClean="0">
              <a:latin typeface="Arial"/>
              <a:cs typeface="Arial"/>
            </a:endParaRPr>
          </a:p>
          <a:p>
            <a:pPr lvl="1"/>
            <a:r>
              <a:rPr lang="en-US" dirty="0" smtClean="0">
                <a:latin typeface="Arial"/>
                <a:cs typeface="Arial"/>
              </a:rPr>
              <a:t>NEON’s Project </a:t>
            </a:r>
            <a:r>
              <a:rPr lang="en-US" dirty="0" err="1" smtClean="0">
                <a:latin typeface="Arial"/>
                <a:cs typeface="Arial"/>
              </a:rPr>
              <a:t>BudBurst</a:t>
            </a:r>
            <a:r>
              <a:rPr lang="en-US" dirty="0" smtClean="0">
                <a:latin typeface="Arial"/>
                <a:cs typeface="Arial"/>
              </a:rPr>
              <a:t> </a:t>
            </a:r>
          </a:p>
          <a:p>
            <a:pPr lvl="1"/>
            <a:r>
              <a:rPr lang="en-US" dirty="0" smtClean="0">
                <a:latin typeface="Arial"/>
                <a:cs typeface="Arial"/>
              </a:rPr>
              <a:t>National </a:t>
            </a:r>
            <a:r>
              <a:rPr lang="en-US" dirty="0">
                <a:latin typeface="Arial"/>
                <a:cs typeface="Arial"/>
              </a:rPr>
              <a:t>Phenology </a:t>
            </a:r>
            <a:r>
              <a:rPr lang="en-US" dirty="0" smtClean="0">
                <a:latin typeface="Arial"/>
                <a:cs typeface="Arial"/>
              </a:rPr>
              <a:t>Network</a:t>
            </a:r>
          </a:p>
          <a:p>
            <a:r>
              <a:rPr lang="en-US" dirty="0" smtClean="0">
                <a:latin typeface="Arial"/>
                <a:cs typeface="Arial"/>
              </a:rPr>
              <a:t>Data Repositories</a:t>
            </a:r>
          </a:p>
          <a:p>
            <a:pPr lvl="1"/>
            <a:r>
              <a:rPr lang="en-US" dirty="0" smtClean="0">
                <a:latin typeface="Arial"/>
                <a:cs typeface="Arial"/>
              </a:rPr>
              <a:t>LTER sites</a:t>
            </a:r>
          </a:p>
          <a:p>
            <a:pPr lvl="1"/>
            <a:r>
              <a:rPr lang="en-US" dirty="0" smtClean="0">
                <a:latin typeface="Arial"/>
                <a:cs typeface="Arial"/>
              </a:rPr>
              <a:t>KBS long-term ice cover</a:t>
            </a:r>
          </a:p>
          <a:p>
            <a:pPr lvl="1"/>
            <a:r>
              <a:rPr lang="en-US" dirty="0">
                <a:latin typeface="Arial"/>
                <a:cs typeface="Arial"/>
              </a:rPr>
              <a:t>Dryad and </a:t>
            </a:r>
            <a:r>
              <a:rPr lang="en-US" dirty="0" err="1" smtClean="0">
                <a:latin typeface="Arial"/>
                <a:cs typeface="Arial"/>
              </a:rPr>
              <a:t>DryadLab</a:t>
            </a:r>
            <a:endParaRPr lang="en-US" dirty="0" smtClean="0">
              <a:latin typeface="Arial"/>
              <a:cs typeface="Arial"/>
            </a:endParaRPr>
          </a:p>
        </p:txBody>
      </p:sp>
    </p:spTree>
    <p:extLst>
      <p:ext uri="{BB962C8B-B14F-4D97-AF65-F5344CB8AC3E}">
        <p14:creationId xmlns:p14="http://schemas.microsoft.com/office/powerpoint/2010/main" val="1946552983"/>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57163"/>
            <a:ext cx="9144000" cy="914400"/>
          </a:xfrm>
          <a:prstGeom prst="rect">
            <a:avLst/>
          </a:prstGeom>
          <a:solidFill>
            <a:srgbClr val="121D0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 name="Title 1"/>
          <p:cNvSpPr txBox="1">
            <a:spLocks/>
          </p:cNvSpPr>
          <p:nvPr/>
        </p:nvSpPr>
        <p:spPr bwMode="auto">
          <a:xfrm>
            <a:off x="0" y="233320"/>
            <a:ext cx="9143999"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defRPr/>
            </a:pPr>
            <a:r>
              <a:rPr lang="en-US" sz="4800" b="1" dirty="0" smtClean="0">
                <a:ln w="3175" cmpd="sng">
                  <a:noFill/>
                  <a:prstDash val="solid"/>
                </a:ln>
                <a:solidFill>
                  <a:srgbClr val="FFFFFF"/>
                </a:solidFill>
                <a:latin typeface="Arial"/>
                <a:cs typeface="Arial"/>
              </a:rPr>
              <a:t> </a:t>
            </a:r>
          </a:p>
          <a:p>
            <a:pPr eaLnBrk="1" hangingPunct="1">
              <a:defRPr/>
            </a:pPr>
            <a:r>
              <a:rPr lang="en-US" b="1" dirty="0" smtClean="0">
                <a:ln w="3175" cmpd="sng">
                  <a:noFill/>
                  <a:prstDash val="solid"/>
                </a:ln>
                <a:solidFill>
                  <a:srgbClr val="FFFFFF"/>
                </a:solidFill>
                <a:latin typeface="Arial"/>
                <a:cs typeface="Arial"/>
              </a:rPr>
              <a:t>What is a Data Nugget?</a:t>
            </a:r>
          </a:p>
          <a:p>
            <a:pPr eaLnBrk="1" hangingPunct="1">
              <a:defRPr/>
            </a:pPr>
            <a:r>
              <a:rPr lang="en-US" sz="5400" b="1" dirty="0" smtClean="0">
                <a:ln w="3175" cmpd="sng">
                  <a:noFill/>
                  <a:prstDash val="solid"/>
                </a:ln>
                <a:noFill/>
                <a:latin typeface="Arial"/>
                <a:cs typeface="Arial"/>
              </a:rPr>
              <a:t>_  </a:t>
            </a:r>
            <a:endParaRPr lang="en-US" sz="5400" b="1" dirty="0">
              <a:ln w="3175" cmpd="sng">
                <a:noFill/>
                <a:prstDash val="solid"/>
              </a:ln>
              <a:noFill/>
              <a:latin typeface="Arial"/>
              <a:cs typeface="Arial"/>
            </a:endParaRPr>
          </a:p>
        </p:txBody>
      </p:sp>
      <p:pic>
        <p:nvPicPr>
          <p:cNvPr id="30723" name="Picture 5" descr="Screen Shot 2014-03-03 at 11.39.58 AM.pn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1219200"/>
            <a:ext cx="9144000"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33158939"/>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Picture 3" descr="cyber_c.jpg"/>
          <p:cNvSpPr>
            <a:spLocks noChangeAspect="1"/>
          </p:cNvSpPr>
          <p:nvPr/>
        </p:nvSpPr>
        <p:spPr bwMode="auto">
          <a:xfrm>
            <a:off x="0" y="215900"/>
            <a:ext cx="9144000" cy="176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4" name="Rectangle 13"/>
          <p:cNvSpPr/>
          <p:nvPr/>
        </p:nvSpPr>
        <p:spPr>
          <a:xfrm>
            <a:off x="0" y="215900"/>
            <a:ext cx="9144000" cy="1765300"/>
          </a:xfrm>
          <a:prstGeom prst="rect">
            <a:avLst/>
          </a:prstGeom>
          <a:solidFill>
            <a:srgbClr val="121D0A">
              <a:alpha val="61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6" name="Title 1"/>
          <p:cNvSpPr txBox="1">
            <a:spLocks/>
          </p:cNvSpPr>
          <p:nvPr/>
        </p:nvSpPr>
        <p:spPr bwMode="auto">
          <a:xfrm>
            <a:off x="0" y="381000"/>
            <a:ext cx="9144000" cy="147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r" eaLnBrk="1" hangingPunct="1">
              <a:defRPr/>
            </a:pPr>
            <a:r>
              <a:rPr lang="en-US" sz="4800" b="1" dirty="0" smtClean="0">
                <a:ln w="3175" cmpd="sng">
                  <a:noFill/>
                  <a:prstDash val="solid"/>
                </a:ln>
                <a:solidFill>
                  <a:srgbClr val="FFFFFF"/>
                </a:solidFill>
                <a:latin typeface="Arial"/>
                <a:cs typeface="Arial"/>
              </a:rPr>
              <a:t> </a:t>
            </a:r>
          </a:p>
          <a:p>
            <a:pPr eaLnBrk="1" hangingPunct="1">
              <a:defRPr/>
            </a:pPr>
            <a:r>
              <a:rPr lang="en-US" sz="4800" b="1" dirty="0" err="1" smtClean="0">
                <a:ln w="3175" cmpd="sng">
                  <a:noFill/>
                  <a:prstDash val="solid"/>
                </a:ln>
                <a:solidFill>
                  <a:srgbClr val="FFFFFF"/>
                </a:solidFill>
                <a:latin typeface="Arial"/>
                <a:cs typeface="Arial"/>
              </a:rPr>
              <a:t>DryadLab</a:t>
            </a:r>
            <a:endParaRPr lang="en-US" sz="4800" b="1" dirty="0" smtClean="0">
              <a:ln w="3175" cmpd="sng">
                <a:noFill/>
                <a:prstDash val="solid"/>
              </a:ln>
              <a:solidFill>
                <a:srgbClr val="FFFFFF"/>
              </a:solidFill>
              <a:latin typeface="Arial"/>
              <a:cs typeface="Arial"/>
            </a:endParaRPr>
          </a:p>
          <a:p>
            <a:pPr algn="r" eaLnBrk="1" hangingPunct="1">
              <a:defRPr/>
            </a:pPr>
            <a:r>
              <a:rPr lang="en-US" sz="5400" b="1" dirty="0" smtClean="0">
                <a:ln w="3175" cmpd="sng">
                  <a:noFill/>
                  <a:prstDash val="solid"/>
                </a:ln>
                <a:noFill/>
                <a:latin typeface="Arial"/>
                <a:cs typeface="Arial"/>
              </a:rPr>
              <a:t>_  </a:t>
            </a:r>
            <a:endParaRPr lang="en-US" sz="5400" b="1" dirty="0">
              <a:ln w="3175" cmpd="sng">
                <a:noFill/>
                <a:prstDash val="solid"/>
              </a:ln>
              <a:noFill/>
              <a:latin typeface="Arial"/>
              <a:cs typeface="Arial"/>
            </a:endParaRPr>
          </a:p>
        </p:txBody>
      </p:sp>
      <p:sp>
        <p:nvSpPr>
          <p:cNvPr id="8" name="Content Placeholder 2"/>
          <p:cNvSpPr txBox="1">
            <a:spLocks/>
          </p:cNvSpPr>
          <p:nvPr/>
        </p:nvSpPr>
        <p:spPr bwMode="auto">
          <a:xfrm>
            <a:off x="457200" y="2007566"/>
            <a:ext cx="8229600" cy="4870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800" dirty="0" smtClean="0">
                <a:latin typeface="Arial"/>
                <a:cs typeface="Arial"/>
              </a:rPr>
              <a:t>Currently 3 activities using curated dryad data</a:t>
            </a:r>
          </a:p>
          <a:p>
            <a:pPr lvl="1"/>
            <a:r>
              <a:rPr lang="en-US" sz="2400" b="1" u="sng" dirty="0" smtClean="0">
                <a:latin typeface="Arial"/>
                <a:cs typeface="Arial"/>
              </a:rPr>
              <a:t>A walk through the woods</a:t>
            </a:r>
            <a:r>
              <a:rPr lang="en-US" sz="2400" dirty="0" smtClean="0">
                <a:latin typeface="Arial"/>
                <a:cs typeface="Arial"/>
              </a:rPr>
              <a:t>: evolutionary tradeoffs of structural adaptations in wood</a:t>
            </a:r>
          </a:p>
          <a:p>
            <a:pPr lvl="1"/>
            <a:r>
              <a:rPr lang="en-US" sz="2400" b="1" u="sng" dirty="0" smtClean="0">
                <a:latin typeface="Arial"/>
                <a:cs typeface="Arial"/>
              </a:rPr>
              <a:t>Survivorship in the natural world</a:t>
            </a:r>
            <a:r>
              <a:rPr lang="en-US" sz="2400" dirty="0" smtClean="0">
                <a:latin typeface="Arial"/>
                <a:cs typeface="Arial"/>
              </a:rPr>
              <a:t>: survivorship curves</a:t>
            </a:r>
          </a:p>
          <a:p>
            <a:pPr lvl="1"/>
            <a:r>
              <a:rPr lang="en-US" sz="2400" b="1" u="sng" dirty="0" smtClean="0">
                <a:latin typeface="Arial"/>
                <a:cs typeface="Arial"/>
              </a:rPr>
              <a:t>Staying alive: </a:t>
            </a:r>
            <a:r>
              <a:rPr lang="en-US" sz="2400" dirty="0" smtClean="0">
                <a:latin typeface="Arial"/>
                <a:cs typeface="Arial"/>
              </a:rPr>
              <a:t>Extinction risk factors</a:t>
            </a:r>
            <a:endParaRPr lang="en-US" sz="2400" b="1" u="sng" dirty="0" smtClean="0">
              <a:latin typeface="Arial"/>
              <a:cs typeface="Arial"/>
            </a:endParaRPr>
          </a:p>
          <a:p>
            <a:r>
              <a:rPr lang="en-US" sz="2800" dirty="0" smtClean="0">
                <a:latin typeface="Arial"/>
                <a:cs typeface="Arial"/>
              </a:rPr>
              <a:t>Students engage in scientific inquiry using the data. </a:t>
            </a:r>
          </a:p>
          <a:p>
            <a:r>
              <a:rPr lang="en-US" sz="2800" dirty="0" smtClean="0">
                <a:latin typeface="Arial"/>
                <a:cs typeface="Arial"/>
              </a:rPr>
              <a:t>Data Nuggets could be made to introduce concepts or supplement these activities</a:t>
            </a:r>
          </a:p>
        </p:txBody>
      </p:sp>
    </p:spTree>
    <p:extLst>
      <p:ext uri="{BB962C8B-B14F-4D97-AF65-F5344CB8AC3E}">
        <p14:creationId xmlns:p14="http://schemas.microsoft.com/office/powerpoint/2010/main" val="605413370"/>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Picture 3" descr="cyber_c.jpg"/>
          <p:cNvSpPr>
            <a:spLocks noChangeAspect="1"/>
          </p:cNvSpPr>
          <p:nvPr/>
        </p:nvSpPr>
        <p:spPr bwMode="auto">
          <a:xfrm>
            <a:off x="0" y="215900"/>
            <a:ext cx="9144000" cy="176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4" name="Rectangle 13"/>
          <p:cNvSpPr/>
          <p:nvPr/>
        </p:nvSpPr>
        <p:spPr>
          <a:xfrm>
            <a:off x="0" y="215900"/>
            <a:ext cx="9144000" cy="1765300"/>
          </a:xfrm>
          <a:prstGeom prst="rect">
            <a:avLst/>
          </a:prstGeom>
          <a:solidFill>
            <a:srgbClr val="121D0A">
              <a:alpha val="61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6" name="Title 1"/>
          <p:cNvSpPr txBox="1">
            <a:spLocks/>
          </p:cNvSpPr>
          <p:nvPr/>
        </p:nvSpPr>
        <p:spPr bwMode="auto">
          <a:xfrm>
            <a:off x="0" y="381000"/>
            <a:ext cx="9144000" cy="147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r" eaLnBrk="1" hangingPunct="1">
              <a:defRPr/>
            </a:pPr>
            <a:r>
              <a:rPr lang="en-US" sz="4800" b="1" dirty="0" smtClean="0">
                <a:ln w="3175" cmpd="sng">
                  <a:noFill/>
                  <a:prstDash val="solid"/>
                </a:ln>
                <a:solidFill>
                  <a:srgbClr val="FFFFFF"/>
                </a:solidFill>
                <a:latin typeface="Arial"/>
                <a:cs typeface="Arial"/>
              </a:rPr>
              <a:t> </a:t>
            </a:r>
          </a:p>
          <a:p>
            <a:pPr eaLnBrk="1" hangingPunct="1">
              <a:defRPr/>
            </a:pPr>
            <a:r>
              <a:rPr lang="en-US" sz="4800" b="1" dirty="0" smtClean="0">
                <a:ln w="3175" cmpd="sng">
                  <a:noFill/>
                  <a:prstDash val="solid"/>
                </a:ln>
                <a:solidFill>
                  <a:srgbClr val="FFFFFF"/>
                </a:solidFill>
                <a:latin typeface="Arial"/>
                <a:cs typeface="Arial"/>
              </a:rPr>
              <a:t>A Walk through the Woods</a:t>
            </a:r>
          </a:p>
          <a:p>
            <a:pPr algn="r" eaLnBrk="1" hangingPunct="1">
              <a:defRPr/>
            </a:pPr>
            <a:r>
              <a:rPr lang="en-US" sz="5400" b="1" dirty="0" smtClean="0">
                <a:ln w="3175" cmpd="sng">
                  <a:noFill/>
                  <a:prstDash val="solid"/>
                </a:ln>
                <a:noFill/>
                <a:latin typeface="Arial"/>
                <a:cs typeface="Arial"/>
              </a:rPr>
              <a:t>_  </a:t>
            </a:r>
            <a:endParaRPr lang="en-US" sz="5400" b="1" dirty="0">
              <a:ln w="3175" cmpd="sng">
                <a:noFill/>
                <a:prstDash val="solid"/>
              </a:ln>
              <a:noFill/>
              <a:latin typeface="Arial"/>
              <a:cs typeface="Arial"/>
            </a:endParaRPr>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a:ext>
            </a:extLst>
          </a:blip>
          <a:srcRect b="54434"/>
          <a:stretch/>
        </p:blipFill>
        <p:spPr>
          <a:xfrm>
            <a:off x="0" y="1981200"/>
            <a:ext cx="8890000" cy="1163389"/>
          </a:xfrm>
          <a:prstGeom prst="rect">
            <a:avLst/>
          </a:prstGeom>
        </p:spPr>
      </p:pic>
      <p:sp>
        <p:nvSpPr>
          <p:cNvPr id="7" name="TextBox 6"/>
          <p:cNvSpPr txBox="1"/>
          <p:nvPr/>
        </p:nvSpPr>
        <p:spPr>
          <a:xfrm>
            <a:off x="807413" y="3321350"/>
            <a:ext cx="7327307" cy="1477328"/>
          </a:xfrm>
          <a:prstGeom prst="rect">
            <a:avLst/>
          </a:prstGeom>
          <a:noFill/>
          <a:ln>
            <a:solidFill>
              <a:schemeClr val="tx1"/>
            </a:solidFill>
          </a:ln>
        </p:spPr>
        <p:txBody>
          <a:bodyPr wrap="square" rtlCol="0">
            <a:spAutoFit/>
          </a:bodyPr>
          <a:lstStyle/>
          <a:p>
            <a:r>
              <a:rPr lang="en-US" dirty="0" smtClean="0"/>
              <a:t>A </a:t>
            </a:r>
            <a:r>
              <a:rPr lang="en-US" dirty="0"/>
              <a:t>(mm^2) = Average cross sectional vessel area</a:t>
            </a:r>
          </a:p>
          <a:p>
            <a:r>
              <a:rPr lang="en-US" dirty="0"/>
              <a:t>N (mm^-2) = Number of vessels per unit cross sectional area</a:t>
            </a:r>
          </a:p>
          <a:p>
            <a:r>
              <a:rPr lang="en-US" dirty="0"/>
              <a:t>F (mm^2/mm^2) = (F = A*N) Fraction of cross sectional area that is in vessels</a:t>
            </a:r>
          </a:p>
          <a:p>
            <a:r>
              <a:rPr lang="en-US" dirty="0" smtClean="0"/>
              <a:t>D </a:t>
            </a:r>
            <a:r>
              <a:rPr lang="en-US" dirty="0"/>
              <a:t>(g/cm^3) = Wood density</a:t>
            </a:r>
          </a:p>
          <a:p>
            <a:r>
              <a:rPr lang="en-US" dirty="0" err="1"/>
              <a:t>AbsLat</a:t>
            </a:r>
            <a:r>
              <a:rPr lang="en-US" dirty="0"/>
              <a:t> (Degrees) = Average of absolute value of latitude</a:t>
            </a:r>
          </a:p>
        </p:txBody>
      </p:sp>
      <p:sp>
        <p:nvSpPr>
          <p:cNvPr id="9" name="Content Placeholder 2"/>
          <p:cNvSpPr txBox="1">
            <a:spLocks/>
          </p:cNvSpPr>
          <p:nvPr/>
        </p:nvSpPr>
        <p:spPr bwMode="auto">
          <a:xfrm>
            <a:off x="463840" y="5212628"/>
            <a:ext cx="8229600" cy="1645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400" dirty="0" smtClean="0">
                <a:latin typeface="Arial"/>
                <a:cs typeface="Arial"/>
              </a:rPr>
              <a:t>Students investigate hypotheses regarding tradeoffs between transport and mechanical support</a:t>
            </a:r>
          </a:p>
          <a:p>
            <a:r>
              <a:rPr lang="en-US" sz="2400" dirty="0" smtClean="0">
                <a:latin typeface="Arial"/>
                <a:cs typeface="Arial"/>
              </a:rPr>
              <a:t>Fast vs. safe transportation through vessels</a:t>
            </a:r>
          </a:p>
        </p:txBody>
      </p:sp>
    </p:spTree>
    <p:extLst>
      <p:ext uri="{BB962C8B-B14F-4D97-AF65-F5344CB8AC3E}">
        <p14:creationId xmlns:p14="http://schemas.microsoft.com/office/powerpoint/2010/main" val="885673420"/>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Picture 3" descr="cyber_c.jpg"/>
          <p:cNvSpPr>
            <a:spLocks noChangeAspect="1"/>
          </p:cNvSpPr>
          <p:nvPr/>
        </p:nvSpPr>
        <p:spPr bwMode="auto">
          <a:xfrm>
            <a:off x="0" y="215900"/>
            <a:ext cx="9144000" cy="176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4" name="Rectangle 13"/>
          <p:cNvSpPr/>
          <p:nvPr/>
        </p:nvSpPr>
        <p:spPr>
          <a:xfrm>
            <a:off x="0" y="215900"/>
            <a:ext cx="9144000" cy="1765300"/>
          </a:xfrm>
          <a:prstGeom prst="rect">
            <a:avLst/>
          </a:prstGeom>
          <a:solidFill>
            <a:srgbClr val="121D0A">
              <a:alpha val="61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6" name="Title 1"/>
          <p:cNvSpPr txBox="1">
            <a:spLocks/>
          </p:cNvSpPr>
          <p:nvPr/>
        </p:nvSpPr>
        <p:spPr bwMode="auto">
          <a:xfrm>
            <a:off x="0" y="381000"/>
            <a:ext cx="9144000" cy="147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defRPr/>
            </a:pPr>
            <a:r>
              <a:rPr lang="en-US" sz="4800" b="1" dirty="0" smtClean="0">
                <a:ln w="3175" cmpd="sng">
                  <a:noFill/>
                  <a:prstDash val="solid"/>
                </a:ln>
                <a:solidFill>
                  <a:srgbClr val="FFFFFF"/>
                </a:solidFill>
                <a:latin typeface="Arial"/>
                <a:cs typeface="Arial"/>
              </a:rPr>
              <a:t> </a:t>
            </a:r>
            <a:r>
              <a:rPr lang="en-US" sz="4000" b="1" dirty="0" smtClean="0">
                <a:ln w="3175" cmpd="sng">
                  <a:noFill/>
                  <a:prstDash val="solid"/>
                </a:ln>
                <a:solidFill>
                  <a:srgbClr val="FFFFFF"/>
                </a:solidFill>
                <a:latin typeface="Arial"/>
                <a:cs typeface="Arial"/>
              </a:rPr>
              <a:t>Survivorship in the Natural World</a:t>
            </a:r>
            <a:r>
              <a:rPr lang="en-US" sz="4000" b="1" dirty="0" smtClean="0">
                <a:ln w="3175" cmpd="sng">
                  <a:noFill/>
                  <a:prstDash val="solid"/>
                </a:ln>
                <a:noFill/>
                <a:latin typeface="Arial"/>
                <a:cs typeface="Arial"/>
              </a:rPr>
              <a:t>_  </a:t>
            </a:r>
            <a:endParaRPr lang="en-US" sz="4000" b="1" dirty="0">
              <a:ln w="3175" cmpd="sng">
                <a:noFill/>
                <a:prstDash val="solid"/>
              </a:ln>
              <a:noFill/>
              <a:latin typeface="Arial"/>
              <a:cs typeface="Arial"/>
            </a:endParaRPr>
          </a:p>
        </p:txBody>
      </p:sp>
      <p:pic>
        <p:nvPicPr>
          <p:cNvPr id="2" name="Picture 1"/>
          <p:cNvPicPr>
            <a:picLocks noChangeAspect="1"/>
          </p:cNvPicPr>
          <p:nvPr/>
        </p:nvPicPr>
        <p:blipFill rotWithShape="1">
          <a:blip r:embed="rId3"/>
          <a:srcRect l="3854" t="4032" r="1390" b="38390"/>
          <a:stretch/>
        </p:blipFill>
        <p:spPr>
          <a:xfrm>
            <a:off x="272166" y="2060599"/>
            <a:ext cx="8195201" cy="1813472"/>
          </a:xfrm>
          <a:prstGeom prst="rect">
            <a:avLst/>
          </a:prstGeom>
          <a:ln>
            <a:solidFill>
              <a:srgbClr val="000000"/>
            </a:solidFill>
          </a:ln>
        </p:spPr>
      </p:pic>
      <p:sp>
        <p:nvSpPr>
          <p:cNvPr id="8" name="Content Placeholder 2"/>
          <p:cNvSpPr txBox="1">
            <a:spLocks/>
          </p:cNvSpPr>
          <p:nvPr/>
        </p:nvSpPr>
        <p:spPr bwMode="auto">
          <a:xfrm>
            <a:off x="463840" y="5106802"/>
            <a:ext cx="8229600" cy="1645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400" dirty="0" smtClean="0">
                <a:latin typeface="Arial"/>
                <a:cs typeface="Arial"/>
              </a:rPr>
              <a:t>Real</a:t>
            </a:r>
            <a:r>
              <a:rPr lang="en-US" sz="2400" dirty="0">
                <a:latin typeface="Arial"/>
                <a:cs typeface="Arial"/>
              </a:rPr>
              <a:t>-life data from seven wild primate populations provide examples of real survivorship </a:t>
            </a:r>
            <a:r>
              <a:rPr lang="en-US" sz="2400" dirty="0" smtClean="0">
                <a:latin typeface="Arial"/>
                <a:cs typeface="Arial"/>
              </a:rPr>
              <a:t>curves</a:t>
            </a:r>
          </a:p>
          <a:p>
            <a:r>
              <a:rPr lang="en-US" sz="2400" dirty="0" smtClean="0">
                <a:latin typeface="Arial"/>
                <a:cs typeface="Arial"/>
              </a:rPr>
              <a:t>Students can predict what they expect curves to look like for different species </a:t>
            </a:r>
          </a:p>
        </p:txBody>
      </p:sp>
      <p:sp>
        <p:nvSpPr>
          <p:cNvPr id="3" name="Rectangle 2"/>
          <p:cNvSpPr/>
          <p:nvPr/>
        </p:nvSpPr>
        <p:spPr>
          <a:xfrm>
            <a:off x="569682" y="4086083"/>
            <a:ext cx="7005587" cy="646331"/>
          </a:xfrm>
          <a:prstGeom prst="rect">
            <a:avLst/>
          </a:prstGeom>
        </p:spPr>
        <p:txBody>
          <a:bodyPr wrap="square">
            <a:spAutoFit/>
          </a:bodyPr>
          <a:lstStyle/>
          <a:p>
            <a:r>
              <a:rPr lang="en-US" dirty="0" smtClean="0">
                <a:latin typeface="Arial"/>
                <a:cs typeface="Arial"/>
              </a:rPr>
              <a:t>7 datasets with mortality data for primate species</a:t>
            </a:r>
          </a:p>
          <a:p>
            <a:r>
              <a:rPr lang="en-US" dirty="0" smtClean="0">
                <a:latin typeface="Arial"/>
                <a:cs typeface="Arial"/>
              </a:rPr>
              <a:t>Within </a:t>
            </a:r>
            <a:r>
              <a:rPr lang="en-US" dirty="0">
                <a:latin typeface="Arial"/>
                <a:cs typeface="Arial"/>
              </a:rPr>
              <a:t>each species there are data for males and for females </a:t>
            </a:r>
          </a:p>
        </p:txBody>
      </p:sp>
    </p:spTree>
    <p:extLst>
      <p:ext uri="{BB962C8B-B14F-4D97-AF65-F5344CB8AC3E}">
        <p14:creationId xmlns:p14="http://schemas.microsoft.com/office/powerpoint/2010/main" val="1905691863"/>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Picture 3" descr="cyber_c.jpg"/>
          <p:cNvSpPr>
            <a:spLocks noChangeAspect="1"/>
          </p:cNvSpPr>
          <p:nvPr/>
        </p:nvSpPr>
        <p:spPr bwMode="auto">
          <a:xfrm>
            <a:off x="0" y="215900"/>
            <a:ext cx="9144000" cy="176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4" name="Rectangle 13"/>
          <p:cNvSpPr/>
          <p:nvPr/>
        </p:nvSpPr>
        <p:spPr>
          <a:xfrm>
            <a:off x="0" y="215900"/>
            <a:ext cx="9144000" cy="1765300"/>
          </a:xfrm>
          <a:prstGeom prst="rect">
            <a:avLst/>
          </a:prstGeom>
          <a:solidFill>
            <a:srgbClr val="121D0A">
              <a:alpha val="61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6" name="Title 1"/>
          <p:cNvSpPr txBox="1">
            <a:spLocks/>
          </p:cNvSpPr>
          <p:nvPr/>
        </p:nvSpPr>
        <p:spPr bwMode="auto">
          <a:xfrm>
            <a:off x="0" y="381000"/>
            <a:ext cx="9144000" cy="147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defRPr/>
            </a:pPr>
            <a:r>
              <a:rPr lang="en-US" sz="4800" b="1" dirty="0" smtClean="0">
                <a:ln w="3175" cmpd="sng">
                  <a:noFill/>
                  <a:prstDash val="solid"/>
                </a:ln>
                <a:solidFill>
                  <a:srgbClr val="FFFFFF"/>
                </a:solidFill>
                <a:latin typeface="Arial"/>
                <a:cs typeface="Arial"/>
              </a:rPr>
              <a:t> </a:t>
            </a:r>
            <a:r>
              <a:rPr lang="en-US" sz="4000" b="1" dirty="0" smtClean="0">
                <a:ln w="3175" cmpd="sng">
                  <a:noFill/>
                  <a:prstDash val="solid"/>
                </a:ln>
                <a:solidFill>
                  <a:srgbClr val="FFFFFF"/>
                </a:solidFill>
                <a:latin typeface="Arial"/>
                <a:cs typeface="Arial"/>
              </a:rPr>
              <a:t>Staying Alive</a:t>
            </a:r>
            <a:endParaRPr lang="en-US" sz="4000" b="1" dirty="0">
              <a:ln w="3175" cmpd="sng">
                <a:noFill/>
                <a:prstDash val="solid"/>
              </a:ln>
              <a:noFill/>
              <a:latin typeface="Arial"/>
              <a:cs typeface="Arial"/>
            </a:endParaRPr>
          </a:p>
        </p:txBody>
      </p:sp>
      <p:pic>
        <p:nvPicPr>
          <p:cNvPr id="2" name="Picture 1"/>
          <p:cNvPicPr>
            <a:picLocks noChangeAspect="1"/>
          </p:cNvPicPr>
          <p:nvPr/>
        </p:nvPicPr>
        <p:blipFill rotWithShape="1">
          <a:blip r:embed="rId3"/>
          <a:srcRect b="67246"/>
          <a:stretch/>
        </p:blipFill>
        <p:spPr>
          <a:xfrm>
            <a:off x="0" y="2024769"/>
            <a:ext cx="9144000" cy="681392"/>
          </a:xfrm>
          <a:prstGeom prst="rect">
            <a:avLst/>
          </a:prstGeom>
        </p:spPr>
      </p:pic>
      <p:pic>
        <p:nvPicPr>
          <p:cNvPr id="3" name="Picture 2"/>
          <p:cNvPicPr>
            <a:picLocks noChangeAspect="1"/>
          </p:cNvPicPr>
          <p:nvPr/>
        </p:nvPicPr>
        <p:blipFill>
          <a:blip r:embed="rId4"/>
          <a:stretch>
            <a:fillRect/>
          </a:stretch>
        </p:blipFill>
        <p:spPr>
          <a:xfrm>
            <a:off x="2303567" y="2867751"/>
            <a:ext cx="4198161" cy="1885097"/>
          </a:xfrm>
          <a:prstGeom prst="rect">
            <a:avLst/>
          </a:prstGeom>
          <a:ln>
            <a:solidFill>
              <a:srgbClr val="000000"/>
            </a:solidFill>
          </a:ln>
        </p:spPr>
      </p:pic>
      <p:sp>
        <p:nvSpPr>
          <p:cNvPr id="9" name="Content Placeholder 2"/>
          <p:cNvSpPr txBox="1">
            <a:spLocks/>
          </p:cNvSpPr>
          <p:nvPr/>
        </p:nvSpPr>
        <p:spPr bwMode="auto">
          <a:xfrm>
            <a:off x="286169" y="4764390"/>
            <a:ext cx="8710275" cy="1932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400" dirty="0">
                <a:latin typeface="Arial"/>
                <a:cs typeface="Arial"/>
              </a:rPr>
              <a:t>The dataset contains average size, reproductive, population density and range data for 212 species of artiodactyl from across the globe. </a:t>
            </a:r>
            <a:endParaRPr lang="en-US" sz="2400" dirty="0" smtClean="0">
              <a:latin typeface="Arial"/>
              <a:cs typeface="Arial"/>
            </a:endParaRPr>
          </a:p>
          <a:p>
            <a:r>
              <a:rPr lang="en-US" sz="2400" dirty="0" smtClean="0">
                <a:latin typeface="Arial"/>
                <a:cs typeface="Arial"/>
              </a:rPr>
              <a:t>Students investigate characteristics of artiodactyl species hypothesized to predispose them to extinction.</a:t>
            </a:r>
          </a:p>
        </p:txBody>
      </p:sp>
    </p:spTree>
    <p:extLst>
      <p:ext uri="{BB962C8B-B14F-4D97-AF65-F5344CB8AC3E}">
        <p14:creationId xmlns:p14="http://schemas.microsoft.com/office/powerpoint/2010/main" val="2602340008"/>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304800"/>
            <a:ext cx="9144000" cy="914400"/>
          </a:xfrm>
          <a:prstGeom prst="rect">
            <a:avLst/>
          </a:prstGeom>
          <a:solidFill>
            <a:srgbClr val="121D0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 name="Title 1"/>
          <p:cNvSpPr txBox="1">
            <a:spLocks/>
          </p:cNvSpPr>
          <p:nvPr/>
        </p:nvSpPr>
        <p:spPr bwMode="auto">
          <a:xfrm>
            <a:off x="0" y="381000"/>
            <a:ext cx="9143999"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defRPr/>
            </a:pPr>
            <a:r>
              <a:rPr lang="en-US" sz="4800" b="1" dirty="0" smtClean="0">
                <a:ln w="3175" cmpd="sng">
                  <a:noFill/>
                  <a:prstDash val="solid"/>
                </a:ln>
                <a:solidFill>
                  <a:srgbClr val="FFFFFF"/>
                </a:solidFill>
                <a:latin typeface="Arial"/>
                <a:cs typeface="Arial"/>
              </a:rPr>
              <a:t> </a:t>
            </a:r>
          </a:p>
          <a:p>
            <a:pPr eaLnBrk="1" hangingPunct="1">
              <a:defRPr/>
            </a:pPr>
            <a:r>
              <a:rPr lang="en-US" sz="4800" b="1" dirty="0" smtClean="0">
                <a:ln w="3175" cmpd="sng">
                  <a:noFill/>
                  <a:prstDash val="solid"/>
                </a:ln>
                <a:solidFill>
                  <a:srgbClr val="FFFFFF"/>
                </a:solidFill>
                <a:latin typeface="Arial"/>
                <a:cs typeface="Arial"/>
              </a:rPr>
              <a:t>Activity 1: Dataset &amp; Graph</a:t>
            </a:r>
          </a:p>
          <a:p>
            <a:pPr eaLnBrk="1" hangingPunct="1">
              <a:defRPr/>
            </a:pPr>
            <a:r>
              <a:rPr lang="en-US" sz="5400" b="1" dirty="0" smtClean="0">
                <a:ln w="3175" cmpd="sng">
                  <a:noFill/>
                  <a:prstDash val="solid"/>
                </a:ln>
                <a:noFill/>
                <a:latin typeface="Arial"/>
                <a:cs typeface="Arial"/>
              </a:rPr>
              <a:t>_  </a:t>
            </a:r>
            <a:endParaRPr lang="en-US" sz="5400" b="1" dirty="0">
              <a:ln w="3175" cmpd="sng">
                <a:noFill/>
                <a:prstDash val="solid"/>
              </a:ln>
              <a:noFill/>
              <a:latin typeface="Arial"/>
              <a:cs typeface="Arial"/>
            </a:endParaRPr>
          </a:p>
        </p:txBody>
      </p:sp>
      <p:sp>
        <p:nvSpPr>
          <p:cNvPr id="6" name="Rectangle 3"/>
          <p:cNvSpPr txBox="1">
            <a:spLocks noChangeArrowheads="1"/>
          </p:cNvSpPr>
          <p:nvPr/>
        </p:nvSpPr>
        <p:spPr>
          <a:xfrm>
            <a:off x="152400" y="1320800"/>
            <a:ext cx="5103813" cy="5418138"/>
          </a:xfrm>
          <a:prstGeom prst="rect">
            <a:avLst/>
          </a:prstGeom>
        </p:spPr>
        <p:txBody>
          <a:bodyPr/>
          <a:lstStyle/>
          <a:p>
            <a:pPr marL="342900" indent="-342900" fontAlgn="auto">
              <a:spcBef>
                <a:spcPts val="2000"/>
              </a:spcBef>
              <a:spcAft>
                <a:spcPts val="0"/>
              </a:spcAft>
              <a:buClr>
                <a:srgbClr val="660066"/>
              </a:buClr>
              <a:buFont typeface="Wingdings 2" pitchFamily="18" charset="2"/>
              <a:buChar char=""/>
              <a:defRPr/>
            </a:pPr>
            <a:r>
              <a:rPr lang="en-US" sz="2800" dirty="0" smtClean="0">
                <a:solidFill>
                  <a:srgbClr val="000000"/>
                </a:solidFill>
                <a:latin typeface="Arial"/>
                <a:ea typeface="+mn-ea"/>
                <a:cs typeface="Arial"/>
              </a:rPr>
              <a:t>Take a few minutes to explore the datasets</a:t>
            </a:r>
          </a:p>
          <a:p>
            <a:pPr marL="342900" indent="-342900" fontAlgn="auto">
              <a:spcBef>
                <a:spcPts val="2000"/>
              </a:spcBef>
              <a:spcAft>
                <a:spcPts val="0"/>
              </a:spcAft>
              <a:buClr>
                <a:srgbClr val="660066"/>
              </a:buClr>
              <a:buFont typeface="Wingdings 2" pitchFamily="18" charset="2"/>
              <a:buChar char=""/>
              <a:defRPr/>
            </a:pPr>
            <a:r>
              <a:rPr lang="en-US" sz="2800" dirty="0" smtClean="0">
                <a:solidFill>
                  <a:srgbClr val="000000"/>
                </a:solidFill>
                <a:latin typeface="Arial"/>
                <a:ea typeface="+mn-ea"/>
                <a:cs typeface="Arial"/>
              </a:rPr>
              <a:t>Which dataset fits with your course content?</a:t>
            </a:r>
          </a:p>
          <a:p>
            <a:pPr marL="342900" indent="-342900" fontAlgn="auto">
              <a:spcBef>
                <a:spcPts val="2000"/>
              </a:spcBef>
              <a:spcAft>
                <a:spcPts val="0"/>
              </a:spcAft>
              <a:buClr>
                <a:srgbClr val="660066"/>
              </a:buClr>
              <a:buFont typeface="Wingdings 2" pitchFamily="18" charset="2"/>
              <a:buChar char=""/>
              <a:defRPr/>
            </a:pPr>
            <a:r>
              <a:rPr lang="en-US" sz="2800" dirty="0" smtClean="0">
                <a:solidFill>
                  <a:srgbClr val="000000"/>
                </a:solidFill>
                <a:latin typeface="Arial"/>
                <a:ea typeface="+mn-ea"/>
                <a:cs typeface="Arial"/>
              </a:rPr>
              <a:t>Choose a dataset to work on and break into groups focused on the same dataset</a:t>
            </a:r>
          </a:p>
        </p:txBody>
      </p:sp>
      <p:pic>
        <p:nvPicPr>
          <p:cNvPr id="51204" name="Picture 7" descr="Screen Shot 2014-03-03 at 2.05.20 PM.pn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5397500" y="1217613"/>
            <a:ext cx="3746500" cy="5640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18382484"/>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304800"/>
            <a:ext cx="9144000" cy="914400"/>
          </a:xfrm>
          <a:prstGeom prst="rect">
            <a:avLst/>
          </a:prstGeom>
          <a:solidFill>
            <a:srgbClr val="121D0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 name="Title 1"/>
          <p:cNvSpPr txBox="1">
            <a:spLocks/>
          </p:cNvSpPr>
          <p:nvPr/>
        </p:nvSpPr>
        <p:spPr bwMode="auto">
          <a:xfrm>
            <a:off x="0" y="381000"/>
            <a:ext cx="9143999"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defRPr/>
            </a:pPr>
            <a:r>
              <a:rPr lang="en-US" sz="4800" b="1" dirty="0" smtClean="0">
                <a:ln w="3175" cmpd="sng">
                  <a:noFill/>
                  <a:prstDash val="solid"/>
                </a:ln>
                <a:solidFill>
                  <a:srgbClr val="FFFFFF"/>
                </a:solidFill>
                <a:latin typeface="Arial"/>
                <a:cs typeface="Arial"/>
              </a:rPr>
              <a:t> </a:t>
            </a:r>
          </a:p>
          <a:p>
            <a:pPr eaLnBrk="1" hangingPunct="1">
              <a:defRPr/>
            </a:pPr>
            <a:r>
              <a:rPr lang="en-US" sz="4800" b="1" dirty="0" smtClean="0">
                <a:ln w="3175" cmpd="sng">
                  <a:noFill/>
                  <a:prstDash val="solid"/>
                </a:ln>
                <a:solidFill>
                  <a:srgbClr val="FFFFFF"/>
                </a:solidFill>
                <a:latin typeface="Arial"/>
                <a:cs typeface="Arial"/>
              </a:rPr>
              <a:t>Activity 1: Dataset &amp; Graph</a:t>
            </a:r>
          </a:p>
          <a:p>
            <a:pPr eaLnBrk="1" hangingPunct="1">
              <a:defRPr/>
            </a:pPr>
            <a:r>
              <a:rPr lang="en-US" sz="5400" b="1" dirty="0" smtClean="0">
                <a:ln w="3175" cmpd="sng">
                  <a:noFill/>
                  <a:prstDash val="solid"/>
                </a:ln>
                <a:noFill/>
                <a:latin typeface="Arial"/>
                <a:cs typeface="Arial"/>
              </a:rPr>
              <a:t>_  </a:t>
            </a:r>
            <a:endParaRPr lang="en-US" sz="5400" b="1" dirty="0">
              <a:ln w="3175" cmpd="sng">
                <a:noFill/>
                <a:prstDash val="solid"/>
              </a:ln>
              <a:noFill/>
              <a:latin typeface="Arial"/>
              <a:cs typeface="Arial"/>
            </a:endParaRPr>
          </a:p>
        </p:txBody>
      </p:sp>
      <p:sp>
        <p:nvSpPr>
          <p:cNvPr id="6" name="Rectangle 3"/>
          <p:cNvSpPr txBox="1">
            <a:spLocks noChangeArrowheads="1"/>
          </p:cNvSpPr>
          <p:nvPr/>
        </p:nvSpPr>
        <p:spPr>
          <a:xfrm>
            <a:off x="152400" y="1320800"/>
            <a:ext cx="5103813" cy="5418138"/>
          </a:xfrm>
          <a:prstGeom prst="rect">
            <a:avLst/>
          </a:prstGeom>
        </p:spPr>
        <p:txBody>
          <a:bodyPr/>
          <a:lstStyle/>
          <a:p>
            <a:pPr marL="342900" indent="-342900" fontAlgn="auto">
              <a:spcBef>
                <a:spcPts val="2000"/>
              </a:spcBef>
              <a:spcAft>
                <a:spcPts val="0"/>
              </a:spcAft>
              <a:buClr>
                <a:srgbClr val="660066"/>
              </a:buClr>
              <a:buFont typeface="Wingdings 2" pitchFamily="18" charset="2"/>
              <a:buChar char=""/>
              <a:defRPr/>
            </a:pPr>
            <a:r>
              <a:rPr lang="en-US" sz="2800" dirty="0">
                <a:solidFill>
                  <a:srgbClr val="000000"/>
                </a:solidFill>
                <a:latin typeface="Arial"/>
                <a:ea typeface="+mn-ea"/>
                <a:cs typeface="Arial"/>
              </a:rPr>
              <a:t>Think of a </a:t>
            </a:r>
            <a:r>
              <a:rPr lang="en-US" sz="2800" dirty="0" smtClean="0">
                <a:solidFill>
                  <a:srgbClr val="000000"/>
                </a:solidFill>
                <a:latin typeface="Arial"/>
                <a:ea typeface="+mn-ea"/>
                <a:cs typeface="Arial"/>
              </a:rPr>
              <a:t>question you can investigate with your students using this dataset.</a:t>
            </a:r>
          </a:p>
          <a:p>
            <a:pPr marL="342900" indent="-342900" fontAlgn="auto">
              <a:spcBef>
                <a:spcPts val="2000"/>
              </a:spcBef>
              <a:spcAft>
                <a:spcPts val="0"/>
              </a:spcAft>
              <a:buClr>
                <a:srgbClr val="660066"/>
              </a:buClr>
              <a:buFont typeface="Wingdings 2" pitchFamily="18" charset="2"/>
              <a:buChar char=""/>
              <a:defRPr/>
            </a:pPr>
            <a:r>
              <a:rPr lang="en-US" sz="2800" dirty="0" smtClean="0">
                <a:solidFill>
                  <a:srgbClr val="000000"/>
                </a:solidFill>
                <a:latin typeface="Arial"/>
                <a:ea typeface="+mn-ea"/>
                <a:cs typeface="Arial"/>
              </a:rPr>
              <a:t>What </a:t>
            </a:r>
            <a:r>
              <a:rPr lang="en-US" sz="2800" dirty="0">
                <a:solidFill>
                  <a:srgbClr val="000000"/>
                </a:solidFill>
                <a:latin typeface="Arial"/>
                <a:ea typeface="+mn-ea"/>
                <a:cs typeface="Arial"/>
              </a:rPr>
              <a:t>is one big scientific question you want to </a:t>
            </a:r>
            <a:r>
              <a:rPr lang="en-US" sz="2800" dirty="0" smtClean="0">
                <a:solidFill>
                  <a:srgbClr val="000000"/>
                </a:solidFill>
                <a:latin typeface="Arial"/>
                <a:ea typeface="+mn-ea"/>
                <a:cs typeface="Arial"/>
              </a:rPr>
              <a:t>answer?</a:t>
            </a:r>
          </a:p>
        </p:txBody>
      </p:sp>
      <p:pic>
        <p:nvPicPr>
          <p:cNvPr id="51204" name="Picture 7" descr="Screen Shot 2014-03-03 at 2.05.20 PM.pn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5397500" y="1217613"/>
            <a:ext cx="3746500" cy="5640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304800"/>
            <a:ext cx="9144000" cy="914400"/>
          </a:xfrm>
          <a:prstGeom prst="rect">
            <a:avLst/>
          </a:prstGeom>
          <a:solidFill>
            <a:srgbClr val="121D0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 name="Title 1"/>
          <p:cNvSpPr txBox="1">
            <a:spLocks/>
          </p:cNvSpPr>
          <p:nvPr/>
        </p:nvSpPr>
        <p:spPr bwMode="auto">
          <a:xfrm>
            <a:off x="0" y="381000"/>
            <a:ext cx="9143999"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defRPr/>
            </a:pPr>
            <a:r>
              <a:rPr lang="en-US" sz="4800" b="1" dirty="0" smtClean="0">
                <a:ln w="3175" cmpd="sng">
                  <a:noFill/>
                  <a:prstDash val="solid"/>
                </a:ln>
                <a:solidFill>
                  <a:srgbClr val="FFFFFF"/>
                </a:solidFill>
                <a:latin typeface="Arial"/>
                <a:cs typeface="Arial"/>
              </a:rPr>
              <a:t> </a:t>
            </a:r>
          </a:p>
          <a:p>
            <a:pPr eaLnBrk="1" hangingPunct="1">
              <a:defRPr/>
            </a:pPr>
            <a:r>
              <a:rPr lang="en-US" sz="4800" b="1" dirty="0" smtClean="0">
                <a:ln w="3175" cmpd="sng">
                  <a:noFill/>
                  <a:prstDash val="solid"/>
                </a:ln>
                <a:solidFill>
                  <a:srgbClr val="FFFFFF"/>
                </a:solidFill>
                <a:latin typeface="Arial"/>
                <a:cs typeface="Arial"/>
              </a:rPr>
              <a:t>Activity 1: Dataset &amp; Graph</a:t>
            </a:r>
          </a:p>
          <a:p>
            <a:pPr eaLnBrk="1" hangingPunct="1">
              <a:defRPr/>
            </a:pPr>
            <a:r>
              <a:rPr lang="en-US" sz="5400" b="1" dirty="0" smtClean="0">
                <a:ln w="3175" cmpd="sng">
                  <a:noFill/>
                  <a:prstDash val="solid"/>
                </a:ln>
                <a:noFill/>
                <a:latin typeface="Arial"/>
                <a:cs typeface="Arial"/>
              </a:rPr>
              <a:t>_  </a:t>
            </a:r>
            <a:endParaRPr lang="en-US" sz="5400" b="1" dirty="0">
              <a:ln w="3175" cmpd="sng">
                <a:noFill/>
                <a:prstDash val="solid"/>
              </a:ln>
              <a:noFill/>
              <a:latin typeface="Arial"/>
              <a:cs typeface="Arial"/>
            </a:endParaRPr>
          </a:p>
        </p:txBody>
      </p:sp>
      <p:sp>
        <p:nvSpPr>
          <p:cNvPr id="52227" name="Rectangle 3"/>
          <p:cNvSpPr txBox="1">
            <a:spLocks noChangeArrowheads="1"/>
          </p:cNvSpPr>
          <p:nvPr/>
        </p:nvSpPr>
        <p:spPr bwMode="auto">
          <a:xfrm>
            <a:off x="152400" y="1320800"/>
            <a:ext cx="5103813" cy="541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514350" indent="-514350" eaLnBrk="0" hangingPunct="0">
              <a:defRPr sz="2400">
                <a:solidFill>
                  <a:schemeClr val="tx1"/>
                </a:solidFill>
                <a:latin typeface="Calibri" charset="0"/>
                <a:ea typeface="ＭＳ Ｐゴシック" charset="0"/>
                <a:cs typeface="ＭＳ Ｐゴシック" charset="0"/>
              </a:defRPr>
            </a:lvl1pPr>
            <a:lvl2pPr marL="914400" indent="-45720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buFontTx/>
              <a:buAutoNum type="arabicPeriod"/>
            </a:pPr>
            <a:r>
              <a:rPr lang="en-US" sz="2800" dirty="0">
                <a:latin typeface="Arial" charset="0"/>
                <a:cs typeface="Arial" charset="0"/>
              </a:rPr>
              <a:t>Make a small data table</a:t>
            </a:r>
          </a:p>
          <a:p>
            <a:pPr lvl="1" eaLnBrk="1" hangingPunct="1">
              <a:buFont typeface="Courier New" charset="0"/>
              <a:buChar char="o"/>
            </a:pPr>
            <a:r>
              <a:rPr lang="en-US" sz="2800" dirty="0">
                <a:latin typeface="Arial" charset="0"/>
                <a:cs typeface="Arial" charset="0"/>
              </a:rPr>
              <a:t>Table can have </a:t>
            </a:r>
            <a:r>
              <a:rPr lang="en-US" sz="2800" dirty="0" smtClean="0">
                <a:latin typeface="Arial" charset="0"/>
                <a:cs typeface="Arial" charset="0"/>
              </a:rPr>
              <a:t>misleading (extra) data</a:t>
            </a:r>
          </a:p>
          <a:p>
            <a:pPr lvl="1" eaLnBrk="1" hangingPunct="1">
              <a:buFont typeface="Courier New" charset="0"/>
              <a:buChar char="o"/>
            </a:pPr>
            <a:endParaRPr lang="en-US" sz="2800" dirty="0">
              <a:latin typeface="Arial" charset="0"/>
              <a:cs typeface="Arial" charset="0"/>
            </a:endParaRPr>
          </a:p>
          <a:p>
            <a:pPr eaLnBrk="1" hangingPunct="1">
              <a:buFontTx/>
              <a:buAutoNum type="arabicPeriod"/>
            </a:pPr>
            <a:r>
              <a:rPr lang="en-US" sz="2800" dirty="0">
                <a:latin typeface="Arial" charset="0"/>
                <a:cs typeface="Arial" charset="0"/>
              </a:rPr>
              <a:t>Make a graph </a:t>
            </a:r>
            <a:r>
              <a:rPr lang="en-US" sz="2800" dirty="0" smtClean="0">
                <a:latin typeface="Arial" charset="0"/>
                <a:cs typeface="Arial" charset="0"/>
              </a:rPr>
              <a:t>or figure that you would use to interpret the results</a:t>
            </a:r>
            <a:endParaRPr lang="en-US" sz="2800" dirty="0">
              <a:latin typeface="Arial" charset="0"/>
              <a:cs typeface="Arial" charset="0"/>
            </a:endParaRPr>
          </a:p>
        </p:txBody>
      </p:sp>
      <p:pic>
        <p:nvPicPr>
          <p:cNvPr id="52228" name="Picture 7" descr="Screen Shot 2014-03-03 at 2.05.20 PM.pn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5397500" y="1217613"/>
            <a:ext cx="3746500" cy="5640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304800"/>
            <a:ext cx="9144000" cy="914400"/>
          </a:xfrm>
          <a:prstGeom prst="rect">
            <a:avLst/>
          </a:prstGeom>
          <a:solidFill>
            <a:srgbClr val="121D0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Rectangle 3"/>
          <p:cNvSpPr txBox="1">
            <a:spLocks noChangeArrowheads="1"/>
          </p:cNvSpPr>
          <p:nvPr/>
        </p:nvSpPr>
        <p:spPr>
          <a:xfrm>
            <a:off x="152400" y="1320800"/>
            <a:ext cx="8856663" cy="5418138"/>
          </a:xfrm>
          <a:prstGeom prst="rect">
            <a:avLst/>
          </a:prstGeom>
        </p:spPr>
        <p:txBody>
          <a:bodyPr/>
          <a:lstStyle/>
          <a:p>
            <a:pPr marL="342900" indent="-342900" fontAlgn="auto">
              <a:spcBef>
                <a:spcPts val="2000"/>
              </a:spcBef>
              <a:spcAft>
                <a:spcPts val="0"/>
              </a:spcAft>
              <a:buClr>
                <a:srgbClr val="660066"/>
              </a:buClr>
              <a:buFont typeface="Wingdings 2" pitchFamily="18" charset="2"/>
              <a:buChar char=""/>
              <a:defRPr/>
            </a:pPr>
            <a:r>
              <a:rPr lang="en-US" sz="2800" dirty="0">
                <a:solidFill>
                  <a:srgbClr val="000000"/>
                </a:solidFill>
                <a:latin typeface="Arial"/>
                <a:ea typeface="+mn-ea"/>
                <a:cs typeface="Arial"/>
              </a:rPr>
              <a:t>How would you define a hypothesis?</a:t>
            </a:r>
          </a:p>
          <a:p>
            <a:pPr marL="342900" indent="-342900" fontAlgn="auto">
              <a:spcBef>
                <a:spcPts val="2000"/>
              </a:spcBef>
              <a:spcAft>
                <a:spcPts val="0"/>
              </a:spcAft>
              <a:buClr>
                <a:srgbClr val="660066"/>
              </a:buClr>
              <a:buFont typeface="Wingdings 2" pitchFamily="18" charset="2"/>
              <a:buChar char=""/>
              <a:defRPr/>
            </a:pPr>
            <a:r>
              <a:rPr lang="en-US" sz="2800" dirty="0">
                <a:latin typeface="Arial"/>
                <a:cs typeface="Arial"/>
              </a:rPr>
              <a:t>How textbooks define hypothesis: </a:t>
            </a:r>
          </a:p>
          <a:p>
            <a:pPr marL="548640" lvl="1" indent="-457200" fontAlgn="auto">
              <a:lnSpc>
                <a:spcPct val="90000"/>
              </a:lnSpc>
              <a:spcBef>
                <a:spcPts val="200"/>
              </a:spcBef>
              <a:spcAft>
                <a:spcPts val="0"/>
              </a:spcAft>
              <a:buClr>
                <a:schemeClr val="accent1"/>
              </a:buClr>
              <a:buFont typeface="Courier New"/>
              <a:buChar char="o"/>
              <a:defRPr/>
            </a:pPr>
            <a:r>
              <a:rPr lang="en-US" sz="2700" dirty="0">
                <a:latin typeface="Arial"/>
                <a:ea typeface="+mn-ea"/>
                <a:cs typeface="Arial"/>
              </a:rPr>
              <a:t>A proposed explanation for an observation. </a:t>
            </a:r>
          </a:p>
          <a:p>
            <a:pPr marL="1005840" lvl="3" fontAlgn="auto">
              <a:lnSpc>
                <a:spcPct val="90000"/>
              </a:lnSpc>
              <a:spcBef>
                <a:spcPts val="200"/>
              </a:spcBef>
              <a:spcAft>
                <a:spcPts val="0"/>
              </a:spcAft>
              <a:buClr>
                <a:schemeClr val="accent1"/>
              </a:buClr>
              <a:defRPr/>
            </a:pPr>
            <a:r>
              <a:rPr lang="en-US" sz="1600" i="1" dirty="0">
                <a:latin typeface="Arial"/>
                <a:cs typeface="Arial"/>
              </a:rPr>
              <a:t>Wilbraham A.C. et al. (Pearson Prentice Hall 2008) Chemistry: the Molecular Nature of Matter and Change </a:t>
            </a:r>
            <a:endParaRPr lang="en-US" sz="1600" i="1" dirty="0">
              <a:latin typeface="Arial"/>
              <a:ea typeface="+mn-ea"/>
              <a:cs typeface="Arial"/>
            </a:endParaRPr>
          </a:p>
          <a:p>
            <a:pPr marL="548640" lvl="1" indent="-457200" fontAlgn="auto">
              <a:lnSpc>
                <a:spcPct val="90000"/>
              </a:lnSpc>
              <a:spcBef>
                <a:spcPts val="200"/>
              </a:spcBef>
              <a:spcAft>
                <a:spcPts val="0"/>
              </a:spcAft>
              <a:buClr>
                <a:schemeClr val="accent1"/>
              </a:buClr>
              <a:buFont typeface="Courier New"/>
              <a:buChar char="o"/>
              <a:defRPr/>
            </a:pPr>
            <a:r>
              <a:rPr lang="en-US" sz="2700" dirty="0">
                <a:latin typeface="Arial"/>
                <a:ea typeface="+mn-ea"/>
                <a:cs typeface="Arial"/>
              </a:rPr>
              <a:t>A reasonable explanation for observations - one that can be tested with additional experiments.</a:t>
            </a:r>
          </a:p>
          <a:p>
            <a:pPr marL="1005840" lvl="3" fontAlgn="auto">
              <a:lnSpc>
                <a:spcPct val="90000"/>
              </a:lnSpc>
              <a:spcBef>
                <a:spcPts val="200"/>
              </a:spcBef>
              <a:spcAft>
                <a:spcPts val="0"/>
              </a:spcAft>
              <a:buClr>
                <a:schemeClr val="accent1"/>
              </a:buClr>
              <a:defRPr/>
            </a:pPr>
            <a:r>
              <a:rPr lang="en-US" sz="1600" i="1" dirty="0" err="1">
                <a:latin typeface="Arial"/>
                <a:cs typeface="Arial"/>
              </a:rPr>
              <a:t>Serway</a:t>
            </a:r>
            <a:r>
              <a:rPr lang="en-US" sz="1600" i="1" dirty="0">
                <a:latin typeface="Arial"/>
                <a:cs typeface="Arial"/>
              </a:rPr>
              <a:t> and </a:t>
            </a:r>
            <a:r>
              <a:rPr lang="en-US" sz="1600" i="1" dirty="0" err="1">
                <a:latin typeface="Arial"/>
                <a:cs typeface="Arial"/>
              </a:rPr>
              <a:t>Faughn</a:t>
            </a:r>
            <a:r>
              <a:rPr lang="en-US" sz="1600" i="1" dirty="0">
                <a:latin typeface="Arial"/>
                <a:cs typeface="Arial"/>
              </a:rPr>
              <a:t> (Holt, </a:t>
            </a:r>
            <a:r>
              <a:rPr lang="en-US" sz="1600" i="1" dirty="0" err="1">
                <a:latin typeface="Arial"/>
                <a:cs typeface="Arial"/>
              </a:rPr>
              <a:t>Reinhalt</a:t>
            </a:r>
            <a:r>
              <a:rPr lang="en-US" sz="1600" i="1" dirty="0">
                <a:latin typeface="Arial"/>
                <a:cs typeface="Arial"/>
              </a:rPr>
              <a:t>, and Winston 2009)</a:t>
            </a:r>
          </a:p>
          <a:p>
            <a:pPr marL="548640" lvl="1" indent="-457200" fontAlgn="auto">
              <a:lnSpc>
                <a:spcPct val="90000"/>
              </a:lnSpc>
              <a:spcBef>
                <a:spcPts val="200"/>
              </a:spcBef>
              <a:spcAft>
                <a:spcPts val="0"/>
              </a:spcAft>
              <a:buClr>
                <a:schemeClr val="accent1"/>
              </a:buClr>
              <a:buFont typeface="Courier New"/>
              <a:buChar char="o"/>
              <a:defRPr/>
            </a:pPr>
            <a:r>
              <a:rPr lang="en-US" sz="2700" dirty="0">
                <a:latin typeface="Arial"/>
                <a:ea typeface="+mn-ea"/>
                <a:cs typeface="Arial"/>
              </a:rPr>
              <a:t>A tentative answer to a well-framed question - an explanation on trial.</a:t>
            </a:r>
            <a:r>
              <a:rPr lang="en-US" sz="2700" dirty="0">
                <a:latin typeface="Arial"/>
                <a:cs typeface="Arial"/>
              </a:rPr>
              <a:t> </a:t>
            </a:r>
          </a:p>
          <a:p>
            <a:pPr marL="1005840" lvl="3" fontAlgn="auto">
              <a:lnSpc>
                <a:spcPct val="90000"/>
              </a:lnSpc>
              <a:spcBef>
                <a:spcPts val="200"/>
              </a:spcBef>
              <a:spcAft>
                <a:spcPts val="0"/>
              </a:spcAft>
              <a:buClr>
                <a:schemeClr val="accent1"/>
              </a:buClr>
              <a:defRPr/>
            </a:pPr>
            <a:r>
              <a:rPr lang="en-US" sz="1600" i="1" dirty="0">
                <a:latin typeface="Arial"/>
                <a:cs typeface="Arial"/>
              </a:rPr>
              <a:t>Campbell and Reece (2008) Biology, 8th Ed.: </a:t>
            </a:r>
          </a:p>
          <a:p>
            <a:pPr marL="342900" indent="-342900" fontAlgn="auto">
              <a:spcBef>
                <a:spcPts val="2000"/>
              </a:spcBef>
              <a:spcAft>
                <a:spcPts val="0"/>
              </a:spcAft>
              <a:buClr>
                <a:srgbClr val="660066"/>
              </a:buClr>
              <a:buFont typeface="Wingdings 2" pitchFamily="18" charset="2"/>
              <a:buChar char=""/>
              <a:defRPr/>
            </a:pPr>
            <a:endParaRPr lang="en-US" sz="2700" dirty="0">
              <a:latin typeface="Arial"/>
              <a:ea typeface="+mn-ea"/>
              <a:cs typeface="Arial"/>
            </a:endParaRPr>
          </a:p>
        </p:txBody>
      </p:sp>
      <p:sp>
        <p:nvSpPr>
          <p:cNvPr id="8" name="Title 1"/>
          <p:cNvSpPr txBox="1">
            <a:spLocks/>
          </p:cNvSpPr>
          <p:nvPr/>
        </p:nvSpPr>
        <p:spPr bwMode="auto">
          <a:xfrm>
            <a:off x="14766" y="159480"/>
            <a:ext cx="9143999"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defRPr/>
            </a:pPr>
            <a:r>
              <a:rPr lang="en-US" sz="4800" b="1" dirty="0" smtClean="0">
                <a:ln w="3175" cmpd="sng">
                  <a:noFill/>
                  <a:prstDash val="solid"/>
                </a:ln>
                <a:solidFill>
                  <a:srgbClr val="FFFFFF"/>
                </a:solidFill>
                <a:latin typeface="Arial"/>
                <a:cs typeface="Arial"/>
              </a:rPr>
              <a:t> </a:t>
            </a:r>
          </a:p>
          <a:p>
            <a:pPr eaLnBrk="1" hangingPunct="1">
              <a:defRPr/>
            </a:pPr>
            <a:r>
              <a:rPr lang="en-US" sz="4800" b="1" dirty="0" smtClean="0">
                <a:ln w="3175" cmpd="sng">
                  <a:noFill/>
                  <a:prstDash val="solid"/>
                </a:ln>
                <a:solidFill>
                  <a:srgbClr val="FFFFFF"/>
                </a:solidFill>
                <a:latin typeface="Arial"/>
                <a:cs typeface="Arial"/>
              </a:rPr>
              <a:t>Activity 2: </a:t>
            </a:r>
            <a:r>
              <a:rPr lang="en-US" sz="2800" b="1" dirty="0" smtClean="0">
                <a:ln w="3175" cmpd="sng">
                  <a:noFill/>
                  <a:prstDash val="solid"/>
                </a:ln>
                <a:solidFill>
                  <a:srgbClr val="FFFFFF"/>
                </a:solidFill>
                <a:latin typeface="Arial"/>
                <a:cs typeface="Arial"/>
              </a:rPr>
              <a:t>Scientific Question &amp; Hypothesis</a:t>
            </a:r>
          </a:p>
          <a:p>
            <a:pPr eaLnBrk="1" hangingPunct="1">
              <a:defRPr/>
            </a:pPr>
            <a:r>
              <a:rPr lang="en-US" sz="2800" b="1" dirty="0" smtClean="0">
                <a:ln w="3175" cmpd="sng">
                  <a:noFill/>
                  <a:prstDash val="solid"/>
                </a:ln>
                <a:noFill/>
                <a:latin typeface="Arial"/>
                <a:cs typeface="Arial"/>
              </a:rPr>
              <a:t>_  </a:t>
            </a:r>
            <a:endParaRPr lang="en-US" sz="2800" b="1" dirty="0">
              <a:ln w="3175" cmpd="sng">
                <a:noFill/>
                <a:prstDash val="solid"/>
              </a:ln>
              <a:noFill/>
              <a:latin typeface="Arial"/>
              <a:cs typeface="Arial"/>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304800"/>
            <a:ext cx="9144000" cy="914400"/>
          </a:xfrm>
          <a:prstGeom prst="rect">
            <a:avLst/>
          </a:prstGeom>
          <a:solidFill>
            <a:srgbClr val="121D0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Rectangle 3"/>
          <p:cNvSpPr txBox="1">
            <a:spLocks noChangeArrowheads="1"/>
          </p:cNvSpPr>
          <p:nvPr/>
        </p:nvSpPr>
        <p:spPr>
          <a:xfrm>
            <a:off x="152400" y="1320800"/>
            <a:ext cx="8856663" cy="5418138"/>
          </a:xfrm>
          <a:prstGeom prst="rect">
            <a:avLst/>
          </a:prstGeom>
        </p:spPr>
        <p:txBody>
          <a:bodyPr/>
          <a:lstStyle/>
          <a:p>
            <a:pPr marL="342900" indent="-342900" fontAlgn="auto">
              <a:spcBef>
                <a:spcPts val="1200"/>
              </a:spcBef>
              <a:spcAft>
                <a:spcPts val="0"/>
              </a:spcAft>
              <a:buClr>
                <a:srgbClr val="660066"/>
              </a:buClr>
              <a:buFont typeface="Wingdings 2" pitchFamily="18" charset="2"/>
              <a:buChar char=""/>
              <a:defRPr/>
            </a:pPr>
            <a:r>
              <a:rPr lang="en-US" sz="2600" dirty="0" smtClean="0">
                <a:latin typeface="Arial"/>
                <a:cs typeface="Arial"/>
              </a:rPr>
              <a:t>Many of your students may come to your classrooms with misconceptions about hypotheses and predictions.</a:t>
            </a:r>
          </a:p>
          <a:p>
            <a:pPr marL="342900" indent="-342900" fontAlgn="auto">
              <a:spcBef>
                <a:spcPts val="1200"/>
              </a:spcBef>
              <a:spcAft>
                <a:spcPts val="0"/>
              </a:spcAft>
              <a:buClr>
                <a:srgbClr val="660066"/>
              </a:buClr>
              <a:buFont typeface="Wingdings 2" pitchFamily="18" charset="2"/>
              <a:buChar char=""/>
              <a:defRPr/>
            </a:pPr>
            <a:r>
              <a:rPr lang="en-US" sz="2600" dirty="0" smtClean="0">
                <a:latin typeface="Arial"/>
                <a:cs typeface="Arial"/>
              </a:rPr>
              <a:t>Before students enter a large dataset and start looking for patterns, important for them to have come up with a hypothesis they would like to test.</a:t>
            </a:r>
          </a:p>
          <a:p>
            <a:pPr marL="342900" indent="-342900" fontAlgn="auto">
              <a:spcBef>
                <a:spcPts val="1200"/>
              </a:spcBef>
              <a:spcAft>
                <a:spcPts val="0"/>
              </a:spcAft>
              <a:buClr>
                <a:srgbClr val="660066"/>
              </a:buClr>
              <a:buFont typeface="Wingdings 2" pitchFamily="18" charset="2"/>
              <a:buChar char=""/>
              <a:defRPr/>
            </a:pPr>
            <a:r>
              <a:rPr lang="en-US" sz="2600" dirty="0" smtClean="0">
                <a:latin typeface="Arial"/>
                <a:cs typeface="Arial"/>
              </a:rPr>
              <a:t>Give </a:t>
            </a:r>
            <a:r>
              <a:rPr lang="en-US" sz="2600" dirty="0">
                <a:latin typeface="Arial"/>
                <a:cs typeface="Arial"/>
              </a:rPr>
              <a:t>us an idea of why a particular phenomenon occurs (</a:t>
            </a:r>
            <a:r>
              <a:rPr lang="en-US" sz="2600" b="1" dirty="0">
                <a:latin typeface="Arial"/>
                <a:cs typeface="Arial"/>
              </a:rPr>
              <a:t>explanatory power</a:t>
            </a:r>
            <a:r>
              <a:rPr lang="en-US" sz="2600" dirty="0">
                <a:latin typeface="Arial"/>
                <a:cs typeface="Arial"/>
              </a:rPr>
              <a:t>).</a:t>
            </a:r>
          </a:p>
          <a:p>
            <a:pPr marL="342900" indent="-342900" fontAlgn="auto">
              <a:spcBef>
                <a:spcPts val="1200"/>
              </a:spcBef>
              <a:spcAft>
                <a:spcPts val="0"/>
              </a:spcAft>
              <a:buClr>
                <a:srgbClr val="660066"/>
              </a:buClr>
              <a:buFont typeface="Wingdings 2" pitchFamily="18" charset="2"/>
              <a:buChar char=""/>
              <a:defRPr/>
            </a:pPr>
            <a:r>
              <a:rPr lang="en-US" sz="2600" dirty="0">
                <a:latin typeface="Arial"/>
                <a:cs typeface="Arial"/>
              </a:rPr>
              <a:t>Testable because they </a:t>
            </a:r>
            <a:r>
              <a:rPr lang="en-US" sz="2600" b="1" dirty="0">
                <a:latin typeface="Arial"/>
                <a:cs typeface="Arial"/>
              </a:rPr>
              <a:t>generate expectations</a:t>
            </a:r>
            <a:r>
              <a:rPr lang="en-US" sz="2600" dirty="0">
                <a:latin typeface="Arial"/>
                <a:cs typeface="Arial"/>
              </a:rPr>
              <a:t> about what we should observe in different situations.</a:t>
            </a:r>
          </a:p>
          <a:p>
            <a:pPr marL="342900" indent="-342900" fontAlgn="auto">
              <a:spcBef>
                <a:spcPts val="0"/>
              </a:spcBef>
              <a:spcAft>
                <a:spcPts val="0"/>
              </a:spcAft>
              <a:buClr>
                <a:srgbClr val="660066"/>
              </a:buClr>
              <a:buFont typeface="Wingdings 2" pitchFamily="18" charset="2"/>
              <a:buChar char=""/>
              <a:defRPr/>
            </a:pPr>
            <a:endParaRPr lang="en-US" sz="2700" dirty="0">
              <a:latin typeface="Arial"/>
              <a:ea typeface="+mn-ea"/>
              <a:cs typeface="Arial"/>
            </a:endParaRPr>
          </a:p>
        </p:txBody>
      </p:sp>
      <p:sp>
        <p:nvSpPr>
          <p:cNvPr id="7" name="Title 1"/>
          <p:cNvSpPr txBox="1">
            <a:spLocks/>
          </p:cNvSpPr>
          <p:nvPr/>
        </p:nvSpPr>
        <p:spPr bwMode="auto">
          <a:xfrm>
            <a:off x="0" y="381000"/>
            <a:ext cx="9143999"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defRPr/>
            </a:pPr>
            <a:r>
              <a:rPr lang="en-US" sz="4800" b="1" dirty="0" smtClean="0">
                <a:ln w="3175" cmpd="sng">
                  <a:noFill/>
                  <a:prstDash val="solid"/>
                </a:ln>
                <a:solidFill>
                  <a:srgbClr val="FFFFFF"/>
                </a:solidFill>
                <a:latin typeface="Arial"/>
                <a:cs typeface="Arial"/>
              </a:rPr>
              <a:t> </a:t>
            </a:r>
          </a:p>
          <a:p>
            <a:pPr eaLnBrk="1" hangingPunct="1">
              <a:defRPr/>
            </a:pPr>
            <a:r>
              <a:rPr lang="en-US" b="1" dirty="0" smtClean="0">
                <a:ln w="3175" cmpd="sng">
                  <a:noFill/>
                  <a:prstDash val="solid"/>
                </a:ln>
                <a:solidFill>
                  <a:srgbClr val="FFFFFF"/>
                </a:solidFill>
                <a:latin typeface="Arial"/>
                <a:cs typeface="Arial"/>
              </a:rPr>
              <a:t>Importance of good hypothesis</a:t>
            </a:r>
          </a:p>
          <a:p>
            <a:pPr eaLnBrk="1" hangingPunct="1">
              <a:defRPr/>
            </a:pPr>
            <a:r>
              <a:rPr lang="en-US" sz="5400" b="1" dirty="0" smtClean="0">
                <a:ln w="3175" cmpd="sng">
                  <a:noFill/>
                  <a:prstDash val="solid"/>
                </a:ln>
                <a:noFill/>
                <a:latin typeface="Arial"/>
                <a:cs typeface="Arial"/>
              </a:rPr>
              <a:t>_  </a:t>
            </a:r>
            <a:endParaRPr lang="en-US" sz="5400" b="1" dirty="0">
              <a:ln w="3175" cmpd="sng">
                <a:noFill/>
                <a:prstDash val="solid"/>
              </a:ln>
              <a:noFill/>
              <a:latin typeface="Arial"/>
              <a:cs typeface="Arial"/>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44714" y="526152"/>
            <a:ext cx="8436429" cy="4677178"/>
          </a:xfrm>
          <a:prstGeom prst="rect">
            <a:avLst/>
          </a:prstGeom>
        </p:spPr>
        <p:txBody>
          <a:bodyPr wrap="square">
            <a:spAutoFit/>
          </a:bodyPr>
          <a:lstStyle/>
          <a:p>
            <a:pPr marL="342900" indent="-342900" fontAlgn="auto">
              <a:spcBef>
                <a:spcPts val="0"/>
              </a:spcBef>
              <a:spcAft>
                <a:spcPts val="0"/>
              </a:spcAft>
              <a:buClr>
                <a:srgbClr val="660066"/>
              </a:buClr>
              <a:buFont typeface="Wingdings 2" pitchFamily="18" charset="2"/>
              <a:buChar char=""/>
              <a:defRPr/>
            </a:pPr>
            <a:r>
              <a:rPr lang="en-US" sz="3200" b="1" dirty="0" smtClean="0">
                <a:latin typeface="Arial"/>
                <a:cs typeface="Arial"/>
              </a:rPr>
              <a:t> Which hypothesis do you like best?</a:t>
            </a:r>
            <a:endParaRPr lang="en-US" sz="3200" b="1" dirty="0">
              <a:latin typeface="Arial"/>
              <a:cs typeface="Arial"/>
            </a:endParaRPr>
          </a:p>
          <a:p>
            <a:pPr marL="514350" indent="-514350" fontAlgn="auto">
              <a:lnSpc>
                <a:spcPct val="90000"/>
              </a:lnSpc>
              <a:spcBef>
                <a:spcPts val="1400"/>
              </a:spcBef>
              <a:spcAft>
                <a:spcPts val="0"/>
              </a:spcAft>
              <a:buClr>
                <a:schemeClr val="accent1"/>
              </a:buClr>
              <a:buFont typeface="+mj-lt"/>
              <a:buAutoNum type="arabicPeriod"/>
              <a:defRPr/>
            </a:pPr>
            <a:r>
              <a:rPr lang="en-US" sz="3200" dirty="0">
                <a:latin typeface="Arial"/>
                <a:cs typeface="Arial"/>
              </a:rPr>
              <a:t>Table salt will dissolve in water more quickly than rock salt.</a:t>
            </a:r>
          </a:p>
          <a:p>
            <a:pPr marL="514350" indent="-514350" fontAlgn="auto">
              <a:lnSpc>
                <a:spcPct val="90000"/>
              </a:lnSpc>
              <a:spcBef>
                <a:spcPts val="1400"/>
              </a:spcBef>
              <a:spcAft>
                <a:spcPts val="0"/>
              </a:spcAft>
              <a:buClr>
                <a:schemeClr val="accent1"/>
              </a:buClr>
              <a:buFont typeface="+mj-lt"/>
              <a:buAutoNum type="arabicPeriod"/>
              <a:defRPr/>
            </a:pPr>
            <a:r>
              <a:rPr lang="en-US" sz="3200" dirty="0">
                <a:latin typeface="Arial"/>
                <a:cs typeface="Arial"/>
              </a:rPr>
              <a:t>The surface area of a dissolvable substance determines the rate that it dissolves.</a:t>
            </a:r>
          </a:p>
          <a:p>
            <a:pPr marL="514350" indent="-514350" fontAlgn="auto">
              <a:lnSpc>
                <a:spcPct val="90000"/>
              </a:lnSpc>
              <a:spcBef>
                <a:spcPts val="1400"/>
              </a:spcBef>
              <a:spcAft>
                <a:spcPts val="0"/>
              </a:spcAft>
              <a:buClr>
                <a:schemeClr val="accent1"/>
              </a:buClr>
              <a:buFont typeface="+mj-lt"/>
              <a:buAutoNum type="arabicPeriod"/>
              <a:defRPr/>
            </a:pPr>
            <a:r>
              <a:rPr lang="en-US" sz="3200" dirty="0">
                <a:latin typeface="Arial"/>
                <a:cs typeface="Arial"/>
              </a:rPr>
              <a:t>Salt with more surface area will dissolve more quickly in water than salt with less surface area.</a:t>
            </a:r>
            <a:endParaRPr lang="en-US" sz="3200" dirty="0"/>
          </a:p>
        </p:txBody>
      </p:sp>
    </p:spTree>
    <p:extLst>
      <p:ext uri="{BB962C8B-B14F-4D97-AF65-F5344CB8AC3E}">
        <p14:creationId xmlns:p14="http://schemas.microsoft.com/office/powerpoint/2010/main" val="44337655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215900"/>
            <a:ext cx="9144000" cy="1765300"/>
          </a:xfrm>
          <a:prstGeom prst="rect">
            <a:avLst/>
          </a:prstGeom>
          <a:solidFill>
            <a:srgbClr val="121D0A">
              <a:alpha val="61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 name="Rectangle 3"/>
          <p:cNvSpPr txBox="1">
            <a:spLocks noChangeArrowheads="1"/>
          </p:cNvSpPr>
          <p:nvPr/>
        </p:nvSpPr>
        <p:spPr>
          <a:xfrm>
            <a:off x="439058" y="2098411"/>
            <a:ext cx="8111007" cy="4251589"/>
          </a:xfrm>
          <a:prstGeom prst="rect">
            <a:avLst/>
          </a:prstGeom>
        </p:spPr>
        <p:txBody>
          <a:bodyPr/>
          <a:lstStyle/>
          <a:p>
            <a:pPr marL="342900" indent="-342900" fontAlgn="auto">
              <a:spcBef>
                <a:spcPts val="2000"/>
              </a:spcBef>
              <a:spcAft>
                <a:spcPts val="0"/>
              </a:spcAft>
              <a:buClr>
                <a:srgbClr val="660066"/>
              </a:buClr>
              <a:buFont typeface="Wingdings 2" pitchFamily="18" charset="2"/>
              <a:buChar char=""/>
              <a:defRPr/>
            </a:pPr>
            <a:r>
              <a:rPr lang="en-US" sz="2800" dirty="0">
                <a:solidFill>
                  <a:srgbClr val="000000"/>
                </a:solidFill>
                <a:latin typeface="Arial"/>
                <a:ea typeface="+mn-ea"/>
                <a:cs typeface="Arial"/>
              </a:rPr>
              <a:t>Activities that bring </a:t>
            </a:r>
            <a:r>
              <a:rPr lang="en-US" sz="2800" dirty="0" smtClean="0">
                <a:solidFill>
                  <a:srgbClr val="000000"/>
                </a:solidFill>
                <a:latin typeface="Arial"/>
                <a:ea typeface="+mn-ea"/>
                <a:cs typeface="Arial"/>
              </a:rPr>
              <a:t>real data into the classroom, along with all its messiness and complexity</a:t>
            </a:r>
            <a:endParaRPr lang="en-US" sz="2800" dirty="0">
              <a:solidFill>
                <a:srgbClr val="000000"/>
              </a:solidFill>
              <a:latin typeface="Arial"/>
              <a:ea typeface="+mn-ea"/>
              <a:cs typeface="Arial"/>
            </a:endParaRPr>
          </a:p>
          <a:p>
            <a:pPr marL="342900" indent="-342900" fontAlgn="auto">
              <a:spcBef>
                <a:spcPts val="2000"/>
              </a:spcBef>
              <a:spcAft>
                <a:spcPts val="0"/>
              </a:spcAft>
              <a:buClr>
                <a:srgbClr val="660066"/>
              </a:buClr>
              <a:buFont typeface="Wingdings 2" pitchFamily="18" charset="2"/>
              <a:buChar char=""/>
              <a:defRPr/>
            </a:pPr>
            <a:r>
              <a:rPr lang="en-US" sz="2800" dirty="0">
                <a:solidFill>
                  <a:srgbClr val="000000"/>
                </a:solidFill>
                <a:latin typeface="Arial"/>
                <a:ea typeface="+mn-ea"/>
                <a:cs typeface="Arial"/>
              </a:rPr>
              <a:t>Based on </a:t>
            </a:r>
            <a:r>
              <a:rPr lang="en-US" sz="2800" dirty="0" smtClean="0">
                <a:solidFill>
                  <a:srgbClr val="000000"/>
                </a:solidFill>
                <a:latin typeface="Arial"/>
                <a:ea typeface="+mn-ea"/>
                <a:cs typeface="Arial"/>
              </a:rPr>
              <a:t>authentic cutting edge research</a:t>
            </a:r>
          </a:p>
          <a:p>
            <a:pPr marL="342900" indent="-342900" fontAlgn="auto">
              <a:spcBef>
                <a:spcPts val="2000"/>
              </a:spcBef>
              <a:spcAft>
                <a:spcPts val="0"/>
              </a:spcAft>
              <a:buClr>
                <a:srgbClr val="660066"/>
              </a:buClr>
              <a:buFont typeface="Wingdings 2" pitchFamily="18" charset="2"/>
              <a:buChar char=""/>
              <a:defRPr/>
            </a:pPr>
            <a:r>
              <a:rPr lang="en-US" sz="2800" dirty="0" smtClean="0">
                <a:solidFill>
                  <a:srgbClr val="000000"/>
                </a:solidFill>
                <a:latin typeface="Arial"/>
                <a:ea typeface="+mn-ea"/>
                <a:cs typeface="Arial"/>
              </a:rPr>
              <a:t>Guide </a:t>
            </a:r>
            <a:r>
              <a:rPr lang="en-US" sz="2800" dirty="0">
                <a:solidFill>
                  <a:srgbClr val="000000"/>
                </a:solidFill>
                <a:latin typeface="Arial"/>
                <a:ea typeface="+mn-ea"/>
                <a:cs typeface="Arial"/>
              </a:rPr>
              <a:t>students through the entire process of </a:t>
            </a:r>
            <a:r>
              <a:rPr lang="en-US" sz="2800" dirty="0" smtClean="0">
                <a:solidFill>
                  <a:srgbClr val="000000"/>
                </a:solidFill>
                <a:latin typeface="Arial"/>
                <a:ea typeface="+mn-ea"/>
                <a:cs typeface="Arial"/>
              </a:rPr>
              <a:t>science, including data analysis &amp; interpretation</a:t>
            </a:r>
          </a:p>
          <a:p>
            <a:pPr marL="342900" indent="-342900" fontAlgn="auto">
              <a:spcBef>
                <a:spcPts val="2000"/>
              </a:spcBef>
              <a:spcAft>
                <a:spcPts val="0"/>
              </a:spcAft>
              <a:buClr>
                <a:srgbClr val="660066"/>
              </a:buClr>
              <a:buFont typeface="Wingdings 2" pitchFamily="18" charset="2"/>
              <a:buChar char=""/>
              <a:defRPr/>
            </a:pPr>
            <a:r>
              <a:rPr lang="en-US" sz="2800" dirty="0" smtClean="0">
                <a:solidFill>
                  <a:srgbClr val="000000"/>
                </a:solidFill>
                <a:latin typeface="Arial"/>
                <a:ea typeface="+mn-ea"/>
                <a:cs typeface="Arial"/>
              </a:rPr>
              <a:t>Take 30-60 minutes and follow familiar template</a:t>
            </a:r>
            <a:endParaRPr lang="en-US" sz="2800" dirty="0">
              <a:solidFill>
                <a:srgbClr val="000000"/>
              </a:solidFill>
              <a:latin typeface="Arial"/>
              <a:ea typeface="+mn-ea"/>
              <a:cs typeface="Arial"/>
            </a:endParaRPr>
          </a:p>
        </p:txBody>
      </p:sp>
      <p:sp>
        <p:nvSpPr>
          <p:cNvPr id="6" name="Picture 3" descr="cyber_c.jpg"/>
          <p:cNvSpPr>
            <a:spLocks noChangeAspect="1"/>
          </p:cNvSpPr>
          <p:nvPr/>
        </p:nvSpPr>
        <p:spPr bwMode="auto">
          <a:xfrm>
            <a:off x="0" y="215900"/>
            <a:ext cx="9144000" cy="176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8" name="Title 1"/>
          <p:cNvSpPr txBox="1">
            <a:spLocks/>
          </p:cNvSpPr>
          <p:nvPr/>
        </p:nvSpPr>
        <p:spPr bwMode="auto">
          <a:xfrm>
            <a:off x="439059" y="381000"/>
            <a:ext cx="8378370" cy="147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r" eaLnBrk="1" hangingPunct="1">
              <a:defRPr/>
            </a:pPr>
            <a:r>
              <a:rPr lang="en-US" sz="4800" b="1" dirty="0" smtClean="0">
                <a:ln w="3175" cmpd="sng">
                  <a:noFill/>
                  <a:prstDash val="solid"/>
                </a:ln>
                <a:solidFill>
                  <a:srgbClr val="FFFFFF"/>
                </a:solidFill>
                <a:latin typeface="Arial"/>
                <a:cs typeface="Arial"/>
              </a:rPr>
              <a:t> </a:t>
            </a:r>
          </a:p>
          <a:p>
            <a:pPr algn="l" eaLnBrk="1" hangingPunct="1">
              <a:defRPr/>
            </a:pPr>
            <a:r>
              <a:rPr lang="en-US" sz="4800" b="1" dirty="0" smtClean="0">
                <a:ln w="3175" cmpd="sng">
                  <a:noFill/>
                  <a:prstDash val="solid"/>
                </a:ln>
                <a:solidFill>
                  <a:srgbClr val="FFFFFF"/>
                </a:solidFill>
                <a:latin typeface="Arial"/>
                <a:cs typeface="Arial"/>
              </a:rPr>
              <a:t>What are												?   </a:t>
            </a:r>
          </a:p>
          <a:p>
            <a:pPr algn="r" eaLnBrk="1" hangingPunct="1">
              <a:defRPr/>
            </a:pPr>
            <a:r>
              <a:rPr lang="en-US" sz="5400" b="1" dirty="0" smtClean="0">
                <a:ln w="3175" cmpd="sng">
                  <a:noFill/>
                  <a:prstDash val="solid"/>
                </a:ln>
                <a:noFill/>
                <a:latin typeface="Arial"/>
                <a:cs typeface="Arial"/>
              </a:rPr>
              <a:t>_  </a:t>
            </a:r>
            <a:endParaRPr lang="en-US" sz="5400" b="1" dirty="0">
              <a:ln w="3175" cmpd="sng">
                <a:noFill/>
                <a:prstDash val="solid"/>
              </a:ln>
              <a:noFill/>
              <a:latin typeface="Arial"/>
              <a:cs typeface="Arial"/>
            </a:endParaRPr>
          </a:p>
        </p:txBody>
      </p:sp>
      <p:pic>
        <p:nvPicPr>
          <p:cNvPr id="9" name="Picture 8"/>
          <p:cNvPicPr>
            <a:picLocks noChangeAspect="1"/>
          </p:cNvPicPr>
          <p:nvPr/>
        </p:nvPicPr>
        <p:blipFill>
          <a:blip r:embed="rId2"/>
          <a:stretch>
            <a:fillRect/>
          </a:stretch>
        </p:blipFill>
        <p:spPr>
          <a:xfrm>
            <a:off x="2901039" y="0"/>
            <a:ext cx="5807529" cy="2094102"/>
          </a:xfrm>
          <a:prstGeom prst="rect">
            <a:avLst/>
          </a:prstGeom>
        </p:spPr>
      </p:pic>
    </p:spTree>
    <p:extLst>
      <p:ext uri="{BB962C8B-B14F-4D97-AF65-F5344CB8AC3E}">
        <p14:creationId xmlns:p14="http://schemas.microsoft.com/office/powerpoint/2010/main" val="75894559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304800"/>
            <a:ext cx="9144000" cy="914400"/>
          </a:xfrm>
          <a:prstGeom prst="rect">
            <a:avLst/>
          </a:prstGeom>
          <a:solidFill>
            <a:srgbClr val="121D0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 name="Title 1"/>
          <p:cNvSpPr txBox="1">
            <a:spLocks/>
          </p:cNvSpPr>
          <p:nvPr/>
        </p:nvSpPr>
        <p:spPr bwMode="auto">
          <a:xfrm>
            <a:off x="14766" y="159480"/>
            <a:ext cx="9143999"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defRPr/>
            </a:pPr>
            <a:r>
              <a:rPr lang="en-US" sz="4800" b="1" dirty="0" smtClean="0">
                <a:ln w="3175" cmpd="sng">
                  <a:noFill/>
                  <a:prstDash val="solid"/>
                </a:ln>
                <a:solidFill>
                  <a:srgbClr val="FFFFFF"/>
                </a:solidFill>
                <a:latin typeface="Arial"/>
                <a:cs typeface="Arial"/>
              </a:rPr>
              <a:t> </a:t>
            </a:r>
          </a:p>
          <a:p>
            <a:pPr eaLnBrk="1" hangingPunct="1">
              <a:defRPr/>
            </a:pPr>
            <a:r>
              <a:rPr lang="en-US" sz="4800" b="1" dirty="0" smtClean="0">
                <a:ln w="3175" cmpd="sng">
                  <a:noFill/>
                  <a:prstDash val="solid"/>
                </a:ln>
                <a:solidFill>
                  <a:srgbClr val="FFFFFF"/>
                </a:solidFill>
                <a:latin typeface="Arial"/>
                <a:cs typeface="Arial"/>
              </a:rPr>
              <a:t>Activity 2: </a:t>
            </a:r>
            <a:r>
              <a:rPr lang="en-US" sz="2800" b="1" dirty="0" smtClean="0">
                <a:ln w="3175" cmpd="sng">
                  <a:noFill/>
                  <a:prstDash val="solid"/>
                </a:ln>
                <a:solidFill>
                  <a:srgbClr val="FFFFFF"/>
                </a:solidFill>
                <a:latin typeface="Arial"/>
                <a:cs typeface="Arial"/>
              </a:rPr>
              <a:t>Scientific Question &amp; Hypothesis</a:t>
            </a:r>
          </a:p>
          <a:p>
            <a:pPr eaLnBrk="1" hangingPunct="1">
              <a:defRPr/>
            </a:pPr>
            <a:r>
              <a:rPr lang="en-US" sz="2800" b="1" dirty="0" smtClean="0">
                <a:ln w="3175" cmpd="sng">
                  <a:noFill/>
                  <a:prstDash val="solid"/>
                </a:ln>
                <a:noFill/>
                <a:latin typeface="Arial"/>
                <a:cs typeface="Arial"/>
              </a:rPr>
              <a:t>_  </a:t>
            </a:r>
            <a:endParaRPr lang="en-US" sz="2800" b="1" dirty="0">
              <a:ln w="3175" cmpd="sng">
                <a:noFill/>
                <a:prstDash val="solid"/>
              </a:ln>
              <a:noFill/>
              <a:latin typeface="Arial"/>
              <a:cs typeface="Arial"/>
            </a:endParaRPr>
          </a:p>
        </p:txBody>
      </p:sp>
      <p:sp>
        <p:nvSpPr>
          <p:cNvPr id="6" name="Rectangle 3"/>
          <p:cNvSpPr txBox="1">
            <a:spLocks noChangeArrowheads="1"/>
          </p:cNvSpPr>
          <p:nvPr/>
        </p:nvSpPr>
        <p:spPr>
          <a:xfrm>
            <a:off x="152400" y="1320800"/>
            <a:ext cx="5103813" cy="5418138"/>
          </a:xfrm>
          <a:prstGeom prst="rect">
            <a:avLst/>
          </a:prstGeom>
        </p:spPr>
        <p:txBody>
          <a:bodyPr/>
          <a:lstStyle/>
          <a:p>
            <a:pPr marL="342900" indent="-342900" fontAlgn="auto">
              <a:spcBef>
                <a:spcPts val="2000"/>
              </a:spcBef>
              <a:spcAft>
                <a:spcPts val="0"/>
              </a:spcAft>
              <a:buClr>
                <a:srgbClr val="660066"/>
              </a:buClr>
              <a:buFont typeface="Wingdings 2" pitchFamily="18" charset="2"/>
              <a:buChar char=""/>
              <a:defRPr/>
            </a:pPr>
            <a:r>
              <a:rPr lang="en-US" sz="2800" dirty="0">
                <a:solidFill>
                  <a:srgbClr val="000000"/>
                </a:solidFill>
                <a:latin typeface="Arial"/>
                <a:ea typeface="+mn-ea"/>
                <a:cs typeface="Arial"/>
              </a:rPr>
              <a:t>Write your scientific question and hypothesis</a:t>
            </a:r>
            <a:r>
              <a:rPr lang="en-US" sz="2800" dirty="0" smtClean="0">
                <a:solidFill>
                  <a:srgbClr val="000000"/>
                </a:solidFill>
                <a:latin typeface="Arial"/>
                <a:ea typeface="+mn-ea"/>
                <a:cs typeface="Arial"/>
              </a:rPr>
              <a:t>.</a:t>
            </a:r>
          </a:p>
          <a:p>
            <a:pPr marL="342900" indent="-342900" fontAlgn="auto">
              <a:spcBef>
                <a:spcPts val="2000"/>
              </a:spcBef>
              <a:spcAft>
                <a:spcPts val="0"/>
              </a:spcAft>
              <a:buClr>
                <a:srgbClr val="660066"/>
              </a:buClr>
              <a:buFont typeface="Wingdings 2" pitchFamily="18" charset="2"/>
              <a:buChar char=""/>
              <a:defRPr/>
            </a:pPr>
            <a:r>
              <a:rPr lang="en-US" sz="2800" dirty="0" smtClean="0">
                <a:solidFill>
                  <a:srgbClr val="000000"/>
                </a:solidFill>
                <a:latin typeface="Arial"/>
                <a:ea typeface="+mn-ea"/>
                <a:cs typeface="Arial"/>
              </a:rPr>
              <a:t>Email Liz </a:t>
            </a:r>
            <a:r>
              <a:rPr lang="en-US" sz="2800" dirty="0" smtClean="0">
                <a:solidFill>
                  <a:srgbClr val="000000"/>
                </a:solidFill>
                <a:latin typeface="Arial"/>
                <a:ea typeface="+mn-ea"/>
                <a:cs typeface="Arial"/>
              </a:rPr>
              <a:t>&amp; Melissa a </a:t>
            </a:r>
            <a:r>
              <a:rPr lang="en-US" sz="2800" dirty="0" smtClean="0">
                <a:solidFill>
                  <a:srgbClr val="000000"/>
                </a:solidFill>
                <a:latin typeface="Arial"/>
                <a:ea typeface="+mn-ea"/>
                <a:cs typeface="Arial"/>
              </a:rPr>
              <a:t>slide with your </a:t>
            </a:r>
            <a:r>
              <a:rPr lang="en-US" sz="2800" b="1" dirty="0" smtClean="0">
                <a:solidFill>
                  <a:srgbClr val="000000"/>
                </a:solidFill>
                <a:latin typeface="Arial"/>
                <a:ea typeface="+mn-ea"/>
                <a:cs typeface="Arial"/>
              </a:rPr>
              <a:t>graph</a:t>
            </a:r>
            <a:r>
              <a:rPr lang="en-US" sz="2800" dirty="0" smtClean="0">
                <a:solidFill>
                  <a:srgbClr val="000000"/>
                </a:solidFill>
                <a:latin typeface="Arial"/>
                <a:ea typeface="+mn-ea"/>
                <a:cs typeface="Arial"/>
              </a:rPr>
              <a:t>, </a:t>
            </a:r>
            <a:r>
              <a:rPr lang="en-US" sz="2800" b="1" dirty="0" smtClean="0">
                <a:solidFill>
                  <a:srgbClr val="000000"/>
                </a:solidFill>
                <a:latin typeface="Arial"/>
                <a:ea typeface="+mn-ea"/>
                <a:cs typeface="Arial"/>
              </a:rPr>
              <a:t>scientific question </a:t>
            </a:r>
            <a:r>
              <a:rPr lang="en-US" sz="2800" dirty="0" smtClean="0">
                <a:solidFill>
                  <a:srgbClr val="000000"/>
                </a:solidFill>
                <a:latin typeface="Arial"/>
                <a:ea typeface="+mn-ea"/>
                <a:cs typeface="Arial"/>
              </a:rPr>
              <a:t>and </a:t>
            </a:r>
            <a:r>
              <a:rPr lang="en-US" sz="2800" b="1" dirty="0" smtClean="0">
                <a:solidFill>
                  <a:srgbClr val="000000"/>
                </a:solidFill>
                <a:latin typeface="Arial"/>
                <a:ea typeface="+mn-ea"/>
                <a:cs typeface="Arial"/>
              </a:rPr>
              <a:t>hypothesis</a:t>
            </a:r>
            <a:r>
              <a:rPr lang="en-US" sz="2800" dirty="0" smtClean="0">
                <a:solidFill>
                  <a:srgbClr val="000000"/>
                </a:solidFill>
                <a:latin typeface="Arial"/>
                <a:ea typeface="+mn-ea"/>
                <a:cs typeface="Arial"/>
              </a:rPr>
              <a:t> </a:t>
            </a:r>
            <a:r>
              <a:rPr lang="en-US" sz="2800" dirty="0" smtClean="0">
                <a:solidFill>
                  <a:srgbClr val="000000"/>
                </a:solidFill>
                <a:latin typeface="Arial"/>
                <a:ea typeface="+mn-ea"/>
                <a:cs typeface="Arial"/>
              </a:rPr>
              <a:t>(</a:t>
            </a:r>
            <a:r>
              <a:rPr lang="en-US" sz="2800" dirty="0" err="1" smtClean="0">
                <a:solidFill>
                  <a:srgbClr val="000000"/>
                </a:solidFill>
                <a:latin typeface="Arial"/>
                <a:ea typeface="+mn-ea"/>
                <a:cs typeface="Arial"/>
              </a:rPr>
              <a:t>eschultheis</a:t>
            </a:r>
            <a:r>
              <a:rPr lang="en-US" sz="2800" dirty="0" err="1" smtClean="0">
                <a:solidFill>
                  <a:srgbClr val="000000"/>
                </a:solidFill>
                <a:latin typeface="Arial"/>
                <a:ea typeface="+mn-ea"/>
                <a:cs typeface="Arial"/>
              </a:rPr>
              <a:t>@gmail.com</a:t>
            </a:r>
            <a:r>
              <a:rPr lang="en-US" sz="2800" dirty="0" smtClean="0">
                <a:solidFill>
                  <a:srgbClr val="000000"/>
                </a:solidFill>
                <a:latin typeface="Arial"/>
                <a:ea typeface="+mn-ea"/>
                <a:cs typeface="Arial"/>
              </a:rPr>
              <a:t> </a:t>
            </a:r>
            <a:r>
              <a:rPr lang="en-US" sz="2800" dirty="0" smtClean="0">
                <a:solidFill>
                  <a:srgbClr val="000000"/>
                </a:solidFill>
                <a:latin typeface="Arial"/>
                <a:ea typeface="+mn-ea"/>
                <a:cs typeface="Arial"/>
              </a:rPr>
              <a:t>and </a:t>
            </a:r>
            <a:r>
              <a:rPr lang="en-US" sz="2800" dirty="0" err="1" smtClean="0">
                <a:solidFill>
                  <a:srgbClr val="000000"/>
                </a:solidFill>
                <a:latin typeface="Arial"/>
                <a:ea typeface="+mn-ea"/>
                <a:cs typeface="Arial"/>
              </a:rPr>
              <a:t>kjelvikm@gmail.com</a:t>
            </a:r>
            <a:r>
              <a:rPr lang="en-US" sz="2800" dirty="0" smtClean="0">
                <a:solidFill>
                  <a:srgbClr val="000000"/>
                </a:solidFill>
                <a:latin typeface="Arial"/>
                <a:ea typeface="+mn-ea"/>
                <a:cs typeface="Arial"/>
              </a:rPr>
              <a:t>).</a:t>
            </a:r>
            <a:endParaRPr lang="en-US" sz="2800" dirty="0">
              <a:solidFill>
                <a:srgbClr val="000000"/>
              </a:solidFill>
              <a:latin typeface="Arial"/>
              <a:ea typeface="+mn-ea"/>
              <a:cs typeface="Arial"/>
            </a:endParaRPr>
          </a:p>
        </p:txBody>
      </p:sp>
      <p:pic>
        <p:nvPicPr>
          <p:cNvPr id="59396" name="Picture 7" descr="Screen Shot 2014-03-03 at 2.05.20 PM.pn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5397500" y="1217613"/>
            <a:ext cx="3746500" cy="5640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98808113"/>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304800"/>
            <a:ext cx="9144000" cy="914400"/>
          </a:xfrm>
          <a:prstGeom prst="rect">
            <a:avLst/>
          </a:prstGeom>
          <a:solidFill>
            <a:srgbClr val="121D0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 name="Title 1"/>
          <p:cNvSpPr txBox="1">
            <a:spLocks/>
          </p:cNvSpPr>
          <p:nvPr/>
        </p:nvSpPr>
        <p:spPr bwMode="auto">
          <a:xfrm>
            <a:off x="0" y="381000"/>
            <a:ext cx="9143999"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defRPr/>
            </a:pPr>
            <a:r>
              <a:rPr lang="en-US" sz="4800" b="1" dirty="0" smtClean="0">
                <a:ln w="3175" cmpd="sng">
                  <a:noFill/>
                  <a:prstDash val="solid"/>
                </a:ln>
                <a:solidFill>
                  <a:srgbClr val="FFFFFF"/>
                </a:solidFill>
                <a:latin typeface="Arial"/>
                <a:cs typeface="Arial"/>
              </a:rPr>
              <a:t> </a:t>
            </a:r>
          </a:p>
          <a:p>
            <a:pPr eaLnBrk="1" hangingPunct="1">
              <a:defRPr/>
            </a:pPr>
            <a:r>
              <a:rPr lang="en-US" sz="4800" b="1" dirty="0" smtClean="0">
                <a:ln w="3175" cmpd="sng">
                  <a:noFill/>
                  <a:prstDash val="solid"/>
                </a:ln>
                <a:solidFill>
                  <a:srgbClr val="FFFFFF"/>
                </a:solidFill>
                <a:latin typeface="Arial"/>
                <a:cs typeface="Arial"/>
              </a:rPr>
              <a:t>Activity 3: Template</a:t>
            </a:r>
          </a:p>
          <a:p>
            <a:pPr eaLnBrk="1" hangingPunct="1">
              <a:defRPr/>
            </a:pPr>
            <a:r>
              <a:rPr lang="en-US" sz="5400" b="1" dirty="0" smtClean="0">
                <a:ln w="3175" cmpd="sng">
                  <a:noFill/>
                  <a:prstDash val="solid"/>
                </a:ln>
                <a:noFill/>
                <a:latin typeface="Arial"/>
                <a:cs typeface="Arial"/>
              </a:rPr>
              <a:t>_  </a:t>
            </a:r>
            <a:endParaRPr lang="en-US" sz="5400" b="1" dirty="0">
              <a:ln w="3175" cmpd="sng">
                <a:noFill/>
                <a:prstDash val="solid"/>
              </a:ln>
              <a:noFill/>
              <a:latin typeface="Arial"/>
              <a:cs typeface="Arial"/>
            </a:endParaRPr>
          </a:p>
        </p:txBody>
      </p:sp>
      <p:sp>
        <p:nvSpPr>
          <p:cNvPr id="6" name="Rectangle 3"/>
          <p:cNvSpPr txBox="1">
            <a:spLocks noChangeArrowheads="1"/>
          </p:cNvSpPr>
          <p:nvPr/>
        </p:nvSpPr>
        <p:spPr>
          <a:xfrm>
            <a:off x="152400" y="1320800"/>
            <a:ext cx="8843963" cy="5418138"/>
          </a:xfrm>
          <a:prstGeom prst="rect">
            <a:avLst/>
          </a:prstGeom>
        </p:spPr>
        <p:txBody>
          <a:bodyPr/>
          <a:lstStyle/>
          <a:p>
            <a:pPr marL="342900" indent="-342900" fontAlgn="auto">
              <a:spcBef>
                <a:spcPts val="2000"/>
              </a:spcBef>
              <a:spcAft>
                <a:spcPts val="0"/>
              </a:spcAft>
              <a:buClr>
                <a:srgbClr val="660066"/>
              </a:buClr>
              <a:buFont typeface="Wingdings 2" pitchFamily="18" charset="2"/>
              <a:buChar char=""/>
              <a:defRPr/>
            </a:pPr>
            <a:r>
              <a:rPr lang="en-US" sz="2800" dirty="0">
                <a:solidFill>
                  <a:srgbClr val="000000"/>
                </a:solidFill>
                <a:latin typeface="Arial"/>
                <a:ea typeface="+mn-ea"/>
                <a:cs typeface="Arial"/>
              </a:rPr>
              <a:t>Finalize your </a:t>
            </a:r>
            <a:r>
              <a:rPr lang="en-US" sz="2800" dirty="0" smtClean="0">
                <a:solidFill>
                  <a:srgbClr val="000000"/>
                </a:solidFill>
                <a:latin typeface="Arial"/>
                <a:ea typeface="+mn-ea"/>
                <a:cs typeface="Arial"/>
              </a:rPr>
              <a:t>Data Nugget </a:t>
            </a:r>
            <a:r>
              <a:rPr lang="en-US" sz="2800" dirty="0">
                <a:solidFill>
                  <a:srgbClr val="000000"/>
                </a:solidFill>
                <a:latin typeface="Arial"/>
                <a:ea typeface="+mn-ea"/>
                <a:cs typeface="Arial"/>
              </a:rPr>
              <a:t>by filling in all components of the template and share with 2-3 people for feedback</a:t>
            </a:r>
          </a:p>
          <a:p>
            <a:pPr marL="342900" indent="-342900" fontAlgn="auto">
              <a:spcBef>
                <a:spcPts val="2000"/>
              </a:spcBef>
              <a:spcAft>
                <a:spcPts val="0"/>
              </a:spcAft>
              <a:buClr>
                <a:srgbClr val="660066"/>
              </a:buClr>
              <a:buFont typeface="Wingdings 2" pitchFamily="18" charset="2"/>
              <a:buChar char=""/>
              <a:defRPr/>
            </a:pPr>
            <a:r>
              <a:rPr lang="en-US" sz="2800" dirty="0">
                <a:solidFill>
                  <a:schemeClr val="tx1">
                    <a:lumMod val="65000"/>
                    <a:lumOff val="35000"/>
                  </a:schemeClr>
                </a:solidFill>
                <a:latin typeface="Arial"/>
                <a:ea typeface="+mn-ea"/>
                <a:cs typeface="Arial"/>
                <a:hlinkClick r:id="rId2"/>
              </a:rPr>
              <a:t>http://datanuggets.org/making-your-own-nugget/</a:t>
            </a:r>
            <a:endParaRPr lang="en-US" sz="2800" dirty="0">
              <a:solidFill>
                <a:schemeClr val="tx1">
                  <a:lumMod val="65000"/>
                  <a:lumOff val="35000"/>
                </a:schemeClr>
              </a:solidFill>
              <a:latin typeface="Arial"/>
              <a:ea typeface="+mn-ea"/>
              <a:cs typeface="Arial"/>
            </a:endParaRPr>
          </a:p>
          <a:p>
            <a:pPr marL="342900" indent="-342900" fontAlgn="auto">
              <a:spcBef>
                <a:spcPts val="2000"/>
              </a:spcBef>
              <a:spcAft>
                <a:spcPts val="0"/>
              </a:spcAft>
              <a:buClr>
                <a:srgbClr val="660066"/>
              </a:buClr>
              <a:buFont typeface="Wingdings 2" pitchFamily="18" charset="2"/>
              <a:buChar char=""/>
              <a:defRPr/>
            </a:pPr>
            <a:r>
              <a:rPr lang="en-US" sz="2800" dirty="0">
                <a:solidFill>
                  <a:srgbClr val="000000"/>
                </a:solidFill>
                <a:latin typeface="Arial"/>
                <a:ea typeface="+mn-ea"/>
                <a:cs typeface="Arial"/>
              </a:rPr>
              <a:t>Email materials to Liz </a:t>
            </a:r>
            <a:r>
              <a:rPr lang="en-US" sz="2800" dirty="0" smtClean="0">
                <a:solidFill>
                  <a:srgbClr val="000000"/>
                </a:solidFill>
                <a:latin typeface="Arial"/>
                <a:ea typeface="+mn-ea"/>
                <a:cs typeface="Arial"/>
              </a:rPr>
              <a:t>and Melissa</a:t>
            </a:r>
          </a:p>
          <a:p>
            <a:pPr marL="800100" lvl="1" indent="-342900" fontAlgn="auto">
              <a:spcBef>
                <a:spcPts val="2000"/>
              </a:spcBef>
              <a:spcAft>
                <a:spcPts val="0"/>
              </a:spcAft>
              <a:buClr>
                <a:srgbClr val="660066"/>
              </a:buClr>
              <a:buFont typeface="Wingdings 2" pitchFamily="18" charset="2"/>
              <a:buChar char=""/>
              <a:defRPr/>
            </a:pPr>
            <a:r>
              <a:rPr lang="en-US" sz="2800" dirty="0" smtClean="0">
                <a:solidFill>
                  <a:srgbClr val="000000"/>
                </a:solidFill>
                <a:latin typeface="Arial"/>
                <a:cs typeface="Arial"/>
                <a:hlinkClick r:id="rId3"/>
              </a:rPr>
              <a:t>eschultheis</a:t>
            </a:r>
            <a:r>
              <a:rPr lang="en-US" sz="2800" dirty="0">
                <a:solidFill>
                  <a:srgbClr val="000000"/>
                </a:solidFill>
                <a:latin typeface="Arial"/>
                <a:cs typeface="Arial"/>
                <a:hlinkClick r:id="rId3"/>
              </a:rPr>
              <a:t>@</a:t>
            </a:r>
            <a:r>
              <a:rPr lang="en-US" sz="2800" dirty="0" smtClean="0">
                <a:solidFill>
                  <a:srgbClr val="000000"/>
                </a:solidFill>
                <a:latin typeface="Arial"/>
                <a:cs typeface="Arial"/>
                <a:hlinkClick r:id="rId3"/>
              </a:rPr>
              <a:t>gmail.com</a:t>
            </a:r>
            <a:endParaRPr lang="en-US" sz="2800" dirty="0" smtClean="0">
              <a:solidFill>
                <a:srgbClr val="000000"/>
              </a:solidFill>
              <a:latin typeface="Arial"/>
              <a:cs typeface="Arial"/>
            </a:endParaRPr>
          </a:p>
          <a:p>
            <a:pPr marL="800100" lvl="1" indent="-342900" fontAlgn="auto">
              <a:spcBef>
                <a:spcPts val="2000"/>
              </a:spcBef>
              <a:spcAft>
                <a:spcPts val="0"/>
              </a:spcAft>
              <a:buClr>
                <a:srgbClr val="660066"/>
              </a:buClr>
              <a:buFont typeface="Wingdings 2" pitchFamily="18" charset="2"/>
              <a:buChar char=""/>
              <a:defRPr/>
            </a:pPr>
            <a:r>
              <a:rPr lang="en-US" sz="2800" dirty="0">
                <a:solidFill>
                  <a:srgbClr val="000000"/>
                </a:solidFill>
                <a:latin typeface="Arial"/>
                <a:cs typeface="Arial"/>
                <a:hlinkClick r:id="rId4"/>
              </a:rPr>
              <a:t>kjelvikm@gmail.com</a:t>
            </a:r>
            <a:endParaRPr lang="en-US" sz="2800" dirty="0">
              <a:solidFill>
                <a:srgbClr val="000000"/>
              </a:solidFill>
              <a:latin typeface="Arial"/>
              <a:cs typeface="Arial"/>
            </a:endParaRPr>
          </a:p>
          <a:p>
            <a:pPr marL="800100" lvl="1" indent="-342900" fontAlgn="auto">
              <a:spcBef>
                <a:spcPts val="2000"/>
              </a:spcBef>
              <a:spcAft>
                <a:spcPts val="0"/>
              </a:spcAft>
              <a:buClr>
                <a:srgbClr val="660066"/>
              </a:buClr>
              <a:buFont typeface="Wingdings 2" pitchFamily="18" charset="2"/>
              <a:buChar char=""/>
              <a:defRPr/>
            </a:pPr>
            <a:endParaRPr lang="en-US" sz="2800" dirty="0">
              <a:solidFill>
                <a:srgbClr val="000000"/>
              </a:solidFill>
              <a:latin typeface="Arial"/>
              <a:cs typeface="Arial"/>
            </a:endParaRPr>
          </a:p>
          <a:p>
            <a:pPr marL="342900" indent="-342900" fontAlgn="auto">
              <a:spcBef>
                <a:spcPts val="2000"/>
              </a:spcBef>
              <a:spcAft>
                <a:spcPts val="0"/>
              </a:spcAft>
              <a:buClr>
                <a:srgbClr val="660066"/>
              </a:buClr>
              <a:buFont typeface="Wingdings 2" pitchFamily="18" charset="2"/>
              <a:buChar char=""/>
              <a:defRPr/>
            </a:pPr>
            <a:endParaRPr lang="en-US" sz="2800" dirty="0">
              <a:solidFill>
                <a:srgbClr val="000000"/>
              </a:solidFill>
              <a:latin typeface="Arial"/>
              <a:ea typeface="+mn-ea"/>
              <a:cs typeface="Arial"/>
            </a:endParaRPr>
          </a:p>
        </p:txBody>
      </p:sp>
    </p:spTree>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3" name="Picture 5"/>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734879" y="5209544"/>
            <a:ext cx="3409121" cy="1386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descr="IMG_5369.jpg"/>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4495800" y="1219200"/>
            <a:ext cx="4648200" cy="2209800"/>
          </a:xfrm>
          <a:prstGeom prst="rect">
            <a:avLst/>
          </a:prstGeom>
        </p:spPr>
      </p:pic>
      <p:sp>
        <p:nvSpPr>
          <p:cNvPr id="61441" name="Picture 3" descr="cyber_c.jpg"/>
          <p:cNvSpPr>
            <a:spLocks noChangeAspect="1"/>
          </p:cNvSpPr>
          <p:nvPr/>
        </p:nvSpPr>
        <p:spPr bwMode="auto">
          <a:xfrm>
            <a:off x="0" y="215900"/>
            <a:ext cx="9144000" cy="176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 name="Rectangle 4"/>
          <p:cNvSpPr/>
          <p:nvPr/>
        </p:nvSpPr>
        <p:spPr>
          <a:xfrm>
            <a:off x="0" y="0"/>
            <a:ext cx="9144000" cy="1219200"/>
          </a:xfrm>
          <a:prstGeom prst="rect">
            <a:avLst/>
          </a:prstGeom>
          <a:solidFill>
            <a:srgbClr val="121D0A">
              <a:alpha val="61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Title 1"/>
          <p:cNvSpPr txBox="1">
            <a:spLocks/>
          </p:cNvSpPr>
          <p:nvPr/>
        </p:nvSpPr>
        <p:spPr bwMode="auto">
          <a:xfrm>
            <a:off x="4489449" y="-152400"/>
            <a:ext cx="4616529" cy="147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r" eaLnBrk="1" hangingPunct="1">
              <a:defRPr/>
            </a:pPr>
            <a:r>
              <a:rPr lang="en-US" sz="4800" b="1" dirty="0" smtClean="0">
                <a:ln w="3175" cmpd="sng">
                  <a:noFill/>
                  <a:prstDash val="solid"/>
                </a:ln>
                <a:solidFill>
                  <a:srgbClr val="FFFFFF"/>
                </a:solidFill>
                <a:latin typeface="Arial"/>
                <a:cs typeface="Arial"/>
              </a:rPr>
              <a:t> </a:t>
            </a:r>
          </a:p>
          <a:p>
            <a:pPr eaLnBrk="1" hangingPunct="1">
              <a:defRPr/>
            </a:pPr>
            <a:r>
              <a:rPr lang="en-US" sz="4800" b="1" dirty="0" smtClean="0">
                <a:ln w="3175" cmpd="sng">
                  <a:noFill/>
                  <a:prstDash val="solid"/>
                </a:ln>
                <a:solidFill>
                  <a:srgbClr val="FFFFFF"/>
                </a:solidFill>
                <a:latin typeface="Arial"/>
                <a:cs typeface="Arial"/>
              </a:rPr>
              <a:t>Thank you!</a:t>
            </a:r>
          </a:p>
          <a:p>
            <a:pPr algn="r" eaLnBrk="1" hangingPunct="1">
              <a:defRPr/>
            </a:pPr>
            <a:r>
              <a:rPr lang="en-US" sz="5400" b="1" dirty="0" smtClean="0">
                <a:ln w="3175" cmpd="sng">
                  <a:noFill/>
                  <a:prstDash val="solid"/>
                </a:ln>
                <a:noFill/>
                <a:latin typeface="Arial"/>
                <a:cs typeface="Arial"/>
              </a:rPr>
              <a:t>_  </a:t>
            </a:r>
            <a:endParaRPr lang="en-US" sz="5400" b="1" dirty="0">
              <a:ln w="3175" cmpd="sng">
                <a:noFill/>
                <a:prstDash val="solid"/>
              </a:ln>
              <a:noFill/>
              <a:latin typeface="Arial"/>
              <a:cs typeface="Arial"/>
            </a:endParaRPr>
          </a:p>
        </p:txBody>
      </p:sp>
      <p:sp>
        <p:nvSpPr>
          <p:cNvPr id="61445" name="Picture 1" descr="PB162451.jpg"/>
          <p:cNvSpPr>
            <a:spLocks noChangeAspect="1"/>
          </p:cNvSpPr>
          <p:nvPr/>
        </p:nvSpPr>
        <p:spPr bwMode="auto">
          <a:xfrm>
            <a:off x="-6350" y="4173538"/>
            <a:ext cx="4495800" cy="2227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61446" name="Picture 3" descr="BEACON logo.png"/>
          <p:cNvSpPr>
            <a:spLocks noChangeAspect="1"/>
          </p:cNvSpPr>
          <p:nvPr/>
        </p:nvSpPr>
        <p:spPr bwMode="auto">
          <a:xfrm>
            <a:off x="-7938" y="3733800"/>
            <a:ext cx="2678113"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61447" name="Picture 5"/>
          <p:cNvSpPr>
            <a:spLocks noChangeAspect="1"/>
          </p:cNvSpPr>
          <p:nvPr/>
        </p:nvSpPr>
        <p:spPr bwMode="auto">
          <a:xfrm>
            <a:off x="2201863" y="3505200"/>
            <a:ext cx="4032250" cy="163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61450" name="Picture 1" descr="BSCS logo.jpg"/>
          <p:cNvSpPr>
            <a:spLocks noChangeAspect="1"/>
          </p:cNvSpPr>
          <p:nvPr/>
        </p:nvSpPr>
        <p:spPr bwMode="auto">
          <a:xfrm>
            <a:off x="6240463" y="3713163"/>
            <a:ext cx="2840037" cy="1163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pic>
        <p:nvPicPr>
          <p:cNvPr id="61451" name="Picture 1" descr="PB162451.jpg"/>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bwMode="auto">
          <a:xfrm>
            <a:off x="0" y="1219200"/>
            <a:ext cx="4495800" cy="2227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52" name="Picture 3" descr="BEACON logo.png"/>
          <p:cNvPicPr>
            <a:picLocks noChangeAspect="1"/>
          </p:cNvPicPr>
          <p:nvPr/>
        </p:nvPicPr>
        <p:blipFill>
          <a:blip r:embed="rId6" cstate="print">
            <a:extLst>
              <a:ext uri="{28A0092B-C50C-407E-A947-70E740481C1C}">
                <a14:useLocalDpi xmlns:a14="http://schemas.microsoft.com/office/drawing/2010/main"/>
              </a:ext>
            </a:extLst>
          </a:blip>
          <a:srcRect/>
          <a:stretch>
            <a:fillRect/>
          </a:stretch>
        </p:blipFill>
        <p:spPr bwMode="auto">
          <a:xfrm>
            <a:off x="155348" y="3780745"/>
            <a:ext cx="2678113"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54" name="Picture 1" descr="BSCS logo.jpg"/>
          <p:cNvPicPr>
            <a:picLocks noChangeAspect="1"/>
          </p:cNvPicPr>
          <p:nvPr/>
        </p:nvPicPr>
        <p:blipFill>
          <a:blip r:embed="rId7" cstate="print">
            <a:extLst>
              <a:ext uri="{28A0092B-C50C-407E-A947-70E740481C1C}">
                <a14:useLocalDpi xmlns:a14="http://schemas.microsoft.com/office/drawing/2010/main"/>
              </a:ext>
            </a:extLst>
          </a:blip>
          <a:srcRect/>
          <a:stretch>
            <a:fillRect/>
          </a:stretch>
        </p:blipFill>
        <p:spPr bwMode="auto">
          <a:xfrm>
            <a:off x="5257438" y="3578680"/>
            <a:ext cx="3823062" cy="1566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6" name="Straight Connector 15"/>
          <p:cNvCxnSpPr/>
          <p:nvPr/>
        </p:nvCxnSpPr>
        <p:spPr>
          <a:xfrm flipH="1">
            <a:off x="0" y="1219200"/>
            <a:ext cx="9144000" cy="0"/>
          </a:xfrm>
          <a:prstGeom prst="line">
            <a:avLst/>
          </a:prstGeom>
          <a:ln w="381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0" y="3429000"/>
            <a:ext cx="9144000" cy="0"/>
          </a:xfrm>
          <a:prstGeom prst="line">
            <a:avLst/>
          </a:prstGeom>
          <a:ln w="3810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 name="TextBox 2"/>
          <p:cNvSpPr txBox="1"/>
          <p:nvPr/>
        </p:nvSpPr>
        <p:spPr>
          <a:xfrm>
            <a:off x="-1" y="266222"/>
            <a:ext cx="4495801" cy="646331"/>
          </a:xfrm>
          <a:prstGeom prst="rect">
            <a:avLst/>
          </a:prstGeom>
          <a:noFill/>
        </p:spPr>
        <p:txBody>
          <a:bodyPr wrap="square" rtlCol="0">
            <a:spAutoFit/>
          </a:bodyPr>
          <a:lstStyle/>
          <a:p>
            <a:pPr algn="ctr"/>
            <a:r>
              <a:rPr lang="en-US" dirty="0" smtClean="0">
                <a:solidFill>
                  <a:schemeClr val="bg1"/>
                </a:solidFill>
                <a:latin typeface="Arial"/>
                <a:cs typeface="Arial"/>
              </a:rPr>
              <a:t>Follow us on Facebook and Twitter!</a:t>
            </a:r>
          </a:p>
          <a:p>
            <a:pPr algn="ctr"/>
            <a:r>
              <a:rPr lang="en-US" dirty="0" smtClean="0">
                <a:solidFill>
                  <a:schemeClr val="bg1"/>
                </a:solidFill>
                <a:latin typeface="Arial"/>
                <a:cs typeface="Arial"/>
              </a:rPr>
              <a:t>@</a:t>
            </a:r>
            <a:r>
              <a:rPr lang="en-US" dirty="0" err="1" smtClean="0">
                <a:solidFill>
                  <a:schemeClr val="bg1"/>
                </a:solidFill>
                <a:latin typeface="Arial"/>
                <a:cs typeface="Arial"/>
              </a:rPr>
              <a:t>Data_Nuggets</a:t>
            </a:r>
            <a:r>
              <a:rPr lang="en-US" dirty="0">
                <a:solidFill>
                  <a:schemeClr val="bg1"/>
                </a:solidFill>
                <a:latin typeface="Arial"/>
                <a:cs typeface="Arial"/>
              </a:rPr>
              <a:t> </a:t>
            </a:r>
            <a:r>
              <a:rPr lang="en-US" dirty="0" smtClean="0">
                <a:solidFill>
                  <a:schemeClr val="bg1"/>
                </a:solidFill>
                <a:latin typeface="Arial"/>
                <a:cs typeface="Arial"/>
              </a:rPr>
              <a:t>  #</a:t>
            </a:r>
            <a:r>
              <a:rPr lang="en-US" dirty="0" err="1" smtClean="0">
                <a:solidFill>
                  <a:schemeClr val="bg1"/>
                </a:solidFill>
                <a:latin typeface="Arial"/>
                <a:cs typeface="Arial"/>
              </a:rPr>
              <a:t>DataNuggets</a:t>
            </a:r>
            <a:endParaRPr lang="en-US" dirty="0">
              <a:solidFill>
                <a:schemeClr val="bg1"/>
              </a:solidFill>
              <a:latin typeface="Arial"/>
              <a:cs typeface="Arial"/>
            </a:endParaRPr>
          </a:p>
        </p:txBody>
      </p:sp>
      <p:pic>
        <p:nvPicPr>
          <p:cNvPr id="4" name="Picture 3" descr="NSF Logo.pdf"/>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2670175" y="3524248"/>
            <a:ext cx="2378529" cy="2378529"/>
          </a:xfrm>
          <a:prstGeom prst="rect">
            <a:avLst/>
          </a:prstGeom>
        </p:spPr>
      </p:pic>
      <p:pic>
        <p:nvPicPr>
          <p:cNvPr id="6" name="Picture 5" descr="NIMBioS.gif"/>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2793172" y="5902778"/>
            <a:ext cx="2779474" cy="810078"/>
          </a:xfrm>
          <a:prstGeom prst="rect">
            <a:avLst/>
          </a:prstGeom>
        </p:spPr>
      </p:pic>
      <p:cxnSp>
        <p:nvCxnSpPr>
          <p:cNvPr id="22" name="Straight Connector 21"/>
          <p:cNvCxnSpPr/>
          <p:nvPr/>
        </p:nvCxnSpPr>
        <p:spPr>
          <a:xfrm flipV="1">
            <a:off x="4489450" y="1219200"/>
            <a:ext cx="6350" cy="2209801"/>
          </a:xfrm>
          <a:prstGeom prst="line">
            <a:avLst/>
          </a:prstGeom>
          <a:ln w="38100" cmpd="sng">
            <a:solidFill>
              <a:schemeClr val="tx1"/>
            </a:solidFill>
          </a:ln>
          <a:effectLst/>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6" descr="Image 17.jp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11113" y="1981200"/>
            <a:ext cx="3733801"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4" name="Picture 3" descr="cyber_c.jpg"/>
          <p:cNvSpPr>
            <a:spLocks noChangeAspect="1"/>
          </p:cNvSpPr>
          <p:nvPr/>
        </p:nvSpPr>
        <p:spPr bwMode="auto">
          <a:xfrm>
            <a:off x="0" y="215900"/>
            <a:ext cx="9144000" cy="176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 name="Rectangle 4"/>
          <p:cNvSpPr/>
          <p:nvPr/>
        </p:nvSpPr>
        <p:spPr>
          <a:xfrm>
            <a:off x="0" y="215900"/>
            <a:ext cx="9144000" cy="1765300"/>
          </a:xfrm>
          <a:prstGeom prst="rect">
            <a:avLst/>
          </a:prstGeom>
          <a:solidFill>
            <a:srgbClr val="121D0A">
              <a:alpha val="61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076" name="Rectangle 3"/>
          <p:cNvSpPr txBox="1">
            <a:spLocks noChangeArrowheads="1"/>
          </p:cNvSpPr>
          <p:nvPr/>
        </p:nvSpPr>
        <p:spPr bwMode="auto">
          <a:xfrm>
            <a:off x="3962400" y="2209800"/>
            <a:ext cx="48006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spcBef>
                <a:spcPts val="1400"/>
              </a:spcBef>
              <a:buClr>
                <a:srgbClr val="660066"/>
              </a:buClr>
              <a:buFont typeface="Wingdings 2" charset="0"/>
              <a:buChar char=""/>
            </a:pPr>
            <a:r>
              <a:rPr lang="en-US" sz="2800" b="1" dirty="0" smtClean="0">
                <a:solidFill>
                  <a:srgbClr val="000000"/>
                </a:solidFill>
                <a:latin typeface="Arial" charset="0"/>
                <a:cs typeface="Arial" charset="0"/>
              </a:rPr>
              <a:t>Co-created with </a:t>
            </a:r>
            <a:r>
              <a:rPr lang="en-US" sz="2800" b="1" dirty="0">
                <a:solidFill>
                  <a:srgbClr val="000000"/>
                </a:solidFill>
                <a:latin typeface="Arial" charset="0"/>
                <a:cs typeface="Arial" charset="0"/>
              </a:rPr>
              <a:t>teachers at </a:t>
            </a:r>
            <a:r>
              <a:rPr lang="en-US" sz="2800" b="1" dirty="0" smtClean="0">
                <a:solidFill>
                  <a:srgbClr val="000000"/>
                </a:solidFill>
                <a:latin typeface="Arial" charset="0"/>
                <a:cs typeface="Arial" charset="0"/>
              </a:rPr>
              <a:t>KBS as part of GK-12</a:t>
            </a:r>
            <a:endParaRPr lang="en-US" sz="2800" b="1" dirty="0">
              <a:solidFill>
                <a:srgbClr val="000000"/>
              </a:solidFill>
              <a:latin typeface="Arial" charset="0"/>
              <a:cs typeface="Arial" charset="0"/>
            </a:endParaRPr>
          </a:p>
          <a:p>
            <a:pPr eaLnBrk="1" hangingPunct="1">
              <a:spcBef>
                <a:spcPts val="1400"/>
              </a:spcBef>
              <a:buClr>
                <a:srgbClr val="660066"/>
              </a:buClr>
              <a:buFont typeface="Wingdings 2" charset="0"/>
              <a:buChar char=""/>
            </a:pPr>
            <a:r>
              <a:rPr lang="en-US" sz="2800" dirty="0" smtClean="0">
                <a:solidFill>
                  <a:srgbClr val="000000"/>
                </a:solidFill>
                <a:latin typeface="Arial" charset="0"/>
                <a:cs typeface="Arial" charset="0"/>
              </a:rPr>
              <a:t>Graduate </a:t>
            </a:r>
            <a:r>
              <a:rPr lang="en-US" sz="2800" dirty="0">
                <a:solidFill>
                  <a:srgbClr val="000000"/>
                </a:solidFill>
                <a:latin typeface="Arial" charset="0"/>
                <a:cs typeface="Arial" charset="0"/>
              </a:rPr>
              <a:t>students gain teaching experience</a:t>
            </a:r>
          </a:p>
          <a:p>
            <a:pPr eaLnBrk="1" hangingPunct="1">
              <a:spcBef>
                <a:spcPts val="1400"/>
              </a:spcBef>
              <a:buClr>
                <a:srgbClr val="660066"/>
              </a:buClr>
              <a:buFont typeface="Wingdings 2" charset="0"/>
              <a:buChar char=""/>
            </a:pPr>
            <a:r>
              <a:rPr lang="en-US" sz="2800" dirty="0">
                <a:solidFill>
                  <a:srgbClr val="000000"/>
                </a:solidFill>
                <a:latin typeface="Arial" charset="0"/>
                <a:cs typeface="Arial" charset="0"/>
              </a:rPr>
              <a:t>Teachers are exposed to contemporary science </a:t>
            </a:r>
          </a:p>
          <a:p>
            <a:pPr eaLnBrk="1" hangingPunct="1">
              <a:spcBef>
                <a:spcPts val="1400"/>
              </a:spcBef>
              <a:buClr>
                <a:srgbClr val="660066"/>
              </a:buClr>
              <a:buFont typeface="Wingdings 2" charset="0"/>
              <a:buChar char=""/>
            </a:pPr>
            <a:r>
              <a:rPr lang="en-US" sz="2800" dirty="0">
                <a:solidFill>
                  <a:srgbClr val="000000"/>
                </a:solidFill>
                <a:latin typeface="Arial" charset="0"/>
                <a:cs typeface="Arial" charset="0"/>
              </a:rPr>
              <a:t>Students practice scientific inquiry </a:t>
            </a:r>
          </a:p>
        </p:txBody>
      </p:sp>
      <p:sp>
        <p:nvSpPr>
          <p:cNvPr id="7" name="Title 1"/>
          <p:cNvSpPr txBox="1">
            <a:spLocks/>
          </p:cNvSpPr>
          <p:nvPr/>
        </p:nvSpPr>
        <p:spPr bwMode="auto">
          <a:xfrm>
            <a:off x="0" y="381000"/>
            <a:ext cx="9144000" cy="147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r" eaLnBrk="1" hangingPunct="1">
              <a:defRPr/>
            </a:pPr>
            <a:r>
              <a:rPr lang="en-US" sz="4800" b="1" dirty="0" smtClean="0">
                <a:ln w="3175" cmpd="sng">
                  <a:noFill/>
                  <a:prstDash val="solid"/>
                </a:ln>
                <a:solidFill>
                  <a:srgbClr val="FFFFFF"/>
                </a:solidFill>
                <a:latin typeface="Arial"/>
                <a:cs typeface="Arial"/>
              </a:rPr>
              <a:t> </a:t>
            </a:r>
          </a:p>
          <a:p>
            <a:pPr eaLnBrk="1" hangingPunct="1">
              <a:defRPr/>
            </a:pPr>
            <a:r>
              <a:rPr lang="en-US" sz="4800" b="1" dirty="0">
                <a:ln w="3175" cmpd="sng">
                  <a:noFill/>
                  <a:prstDash val="solid"/>
                </a:ln>
                <a:solidFill>
                  <a:srgbClr val="FFFFFF"/>
                </a:solidFill>
                <a:latin typeface="Arial"/>
                <a:cs typeface="Arial"/>
              </a:rPr>
              <a:t>How Data Nuggets </a:t>
            </a:r>
          </a:p>
          <a:p>
            <a:pPr eaLnBrk="1" hangingPunct="1">
              <a:defRPr/>
            </a:pPr>
            <a:r>
              <a:rPr lang="en-US" sz="4800" b="1" dirty="0">
                <a:ln w="3175" cmpd="sng">
                  <a:noFill/>
                  <a:prstDash val="solid"/>
                </a:ln>
                <a:solidFill>
                  <a:srgbClr val="FFFFFF"/>
                </a:solidFill>
                <a:latin typeface="Arial"/>
                <a:cs typeface="Arial"/>
              </a:rPr>
              <a:t>got their </a:t>
            </a:r>
            <a:r>
              <a:rPr lang="en-US" sz="4800" b="1" dirty="0" smtClean="0">
                <a:ln w="3175" cmpd="sng">
                  <a:noFill/>
                  <a:prstDash val="solid"/>
                </a:ln>
                <a:solidFill>
                  <a:srgbClr val="FFFFFF"/>
                </a:solidFill>
                <a:latin typeface="Arial"/>
                <a:cs typeface="Arial"/>
              </a:rPr>
              <a:t>start</a:t>
            </a:r>
          </a:p>
          <a:p>
            <a:pPr algn="r" eaLnBrk="1" hangingPunct="1">
              <a:defRPr/>
            </a:pPr>
            <a:r>
              <a:rPr lang="en-US" sz="5400" b="1" dirty="0" smtClean="0">
                <a:ln w="3175" cmpd="sng">
                  <a:noFill/>
                  <a:prstDash val="solid"/>
                </a:ln>
                <a:noFill/>
                <a:latin typeface="Arial"/>
                <a:cs typeface="Arial"/>
              </a:rPr>
              <a:t>_  </a:t>
            </a:r>
            <a:endParaRPr lang="en-US" sz="5400" b="1" dirty="0">
              <a:ln w="3175" cmpd="sng">
                <a:noFill/>
                <a:prstDash val="solid"/>
              </a:ln>
              <a:noFill/>
              <a:latin typeface="Arial"/>
              <a:cs typeface="Arial"/>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076">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076">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07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Picture 3" descr="cyber_c.jpg"/>
          <p:cNvSpPr>
            <a:spLocks noChangeAspect="1"/>
          </p:cNvSpPr>
          <p:nvPr/>
        </p:nvSpPr>
        <p:spPr bwMode="auto">
          <a:xfrm>
            <a:off x="0" y="215900"/>
            <a:ext cx="9144000" cy="176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 name="Rectangle 4"/>
          <p:cNvSpPr/>
          <p:nvPr/>
        </p:nvSpPr>
        <p:spPr>
          <a:xfrm>
            <a:off x="0" y="215900"/>
            <a:ext cx="9144000" cy="1765300"/>
          </a:xfrm>
          <a:prstGeom prst="rect">
            <a:avLst/>
          </a:prstGeom>
          <a:solidFill>
            <a:srgbClr val="121D0A">
              <a:alpha val="61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Title 1"/>
          <p:cNvSpPr txBox="1">
            <a:spLocks/>
          </p:cNvSpPr>
          <p:nvPr/>
        </p:nvSpPr>
        <p:spPr bwMode="auto">
          <a:xfrm>
            <a:off x="0" y="381000"/>
            <a:ext cx="9144000" cy="147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r" eaLnBrk="1" hangingPunct="1">
              <a:defRPr/>
            </a:pPr>
            <a:r>
              <a:rPr lang="en-US" sz="4800" b="1" dirty="0" smtClean="0">
                <a:ln w="3175" cmpd="sng">
                  <a:noFill/>
                  <a:prstDash val="solid"/>
                </a:ln>
                <a:solidFill>
                  <a:srgbClr val="FFFFFF"/>
                </a:solidFill>
                <a:latin typeface="Arial"/>
                <a:cs typeface="Arial"/>
              </a:rPr>
              <a:t> </a:t>
            </a:r>
          </a:p>
          <a:p>
            <a:pPr eaLnBrk="1" hangingPunct="1">
              <a:defRPr/>
            </a:pPr>
            <a:r>
              <a:rPr lang="en-US" sz="4800" b="1" dirty="0" smtClean="0">
                <a:ln w="3175" cmpd="sng">
                  <a:noFill/>
                  <a:prstDash val="solid"/>
                </a:ln>
                <a:solidFill>
                  <a:srgbClr val="FFFFFF"/>
                </a:solidFill>
                <a:latin typeface="Arial"/>
                <a:cs typeface="Arial"/>
              </a:rPr>
              <a:t>How Data Nuggets </a:t>
            </a:r>
          </a:p>
          <a:p>
            <a:pPr eaLnBrk="1" hangingPunct="1">
              <a:defRPr/>
            </a:pPr>
            <a:r>
              <a:rPr lang="en-US" sz="4800" b="1" dirty="0" smtClean="0">
                <a:ln w="3175" cmpd="sng">
                  <a:noFill/>
                  <a:prstDash val="solid"/>
                </a:ln>
                <a:solidFill>
                  <a:srgbClr val="FFFFFF"/>
                </a:solidFill>
                <a:latin typeface="Arial"/>
                <a:cs typeface="Arial"/>
              </a:rPr>
              <a:t>got their start</a:t>
            </a:r>
          </a:p>
          <a:p>
            <a:pPr algn="r" eaLnBrk="1" hangingPunct="1">
              <a:defRPr/>
            </a:pPr>
            <a:r>
              <a:rPr lang="en-US" sz="5400" b="1" dirty="0" smtClean="0">
                <a:ln w="3175" cmpd="sng">
                  <a:noFill/>
                  <a:prstDash val="solid"/>
                </a:ln>
                <a:noFill/>
                <a:latin typeface="Arial"/>
                <a:cs typeface="Arial"/>
              </a:rPr>
              <a:t>_  </a:t>
            </a:r>
            <a:endParaRPr lang="en-US" sz="5400" b="1" dirty="0">
              <a:ln w="3175" cmpd="sng">
                <a:noFill/>
                <a:prstDash val="solid"/>
              </a:ln>
              <a:noFill/>
              <a:latin typeface="Arial"/>
              <a:cs typeface="Arial"/>
            </a:endParaRPr>
          </a:p>
        </p:txBody>
      </p:sp>
      <p:sp>
        <p:nvSpPr>
          <p:cNvPr id="7" name="Rectangle 3"/>
          <p:cNvSpPr txBox="1">
            <a:spLocks noChangeArrowheads="1"/>
          </p:cNvSpPr>
          <p:nvPr/>
        </p:nvSpPr>
        <p:spPr>
          <a:xfrm>
            <a:off x="152400" y="2209800"/>
            <a:ext cx="4800600" cy="4419600"/>
          </a:xfrm>
          <a:prstGeom prst="rect">
            <a:avLst/>
          </a:prstGeom>
        </p:spPr>
        <p:txBody>
          <a:bodyPr/>
          <a:lstStyle/>
          <a:p>
            <a:pPr marL="342900" indent="-342900" fontAlgn="auto">
              <a:spcBef>
                <a:spcPts val="2000"/>
              </a:spcBef>
              <a:spcAft>
                <a:spcPts val="0"/>
              </a:spcAft>
              <a:buClr>
                <a:srgbClr val="660066"/>
              </a:buClr>
              <a:buFont typeface="Wingdings 2" pitchFamily="18" charset="2"/>
              <a:buChar char=""/>
              <a:defRPr/>
            </a:pPr>
            <a:r>
              <a:rPr lang="en-US" sz="2800" dirty="0">
                <a:solidFill>
                  <a:srgbClr val="000000"/>
                </a:solidFill>
                <a:latin typeface="Arial"/>
                <a:ea typeface="+mn-ea"/>
                <a:cs typeface="Arial"/>
              </a:rPr>
              <a:t>Teachers concerned about performing inquiry in the classroom</a:t>
            </a:r>
          </a:p>
          <a:p>
            <a:pPr marL="342900" indent="-342900" fontAlgn="auto">
              <a:spcBef>
                <a:spcPts val="2000"/>
              </a:spcBef>
              <a:spcAft>
                <a:spcPts val="0"/>
              </a:spcAft>
              <a:buClr>
                <a:srgbClr val="660066"/>
              </a:buClr>
              <a:buFont typeface="Wingdings 2" pitchFamily="18" charset="2"/>
              <a:buChar char=""/>
              <a:defRPr/>
            </a:pPr>
            <a:r>
              <a:rPr lang="en-US" sz="2800" dirty="0">
                <a:solidFill>
                  <a:srgbClr val="000000"/>
                </a:solidFill>
                <a:latin typeface="Arial"/>
                <a:ea typeface="+mn-ea"/>
                <a:cs typeface="Arial"/>
              </a:rPr>
              <a:t>Complexity of research results and messiness of data</a:t>
            </a:r>
          </a:p>
          <a:p>
            <a:pPr marL="342900" indent="-342900" fontAlgn="auto">
              <a:spcBef>
                <a:spcPts val="2000"/>
              </a:spcBef>
              <a:spcAft>
                <a:spcPts val="0"/>
              </a:spcAft>
              <a:buClr>
                <a:srgbClr val="660066"/>
              </a:buClr>
              <a:buFont typeface="Wingdings 2" pitchFamily="18" charset="2"/>
              <a:buChar char=""/>
              <a:defRPr/>
            </a:pPr>
            <a:r>
              <a:rPr lang="en-US" sz="2800" dirty="0">
                <a:solidFill>
                  <a:srgbClr val="000000"/>
                </a:solidFill>
                <a:latin typeface="Arial"/>
                <a:ea typeface="+mn-ea"/>
                <a:cs typeface="Arial"/>
              </a:rPr>
              <a:t>Students need practice working with data – graphing and interpreting</a:t>
            </a:r>
          </a:p>
          <a:p>
            <a:pPr marL="800100" lvl="1" indent="-342900" fontAlgn="auto">
              <a:spcBef>
                <a:spcPts val="2000"/>
              </a:spcBef>
              <a:spcAft>
                <a:spcPts val="0"/>
              </a:spcAft>
              <a:buClr>
                <a:srgbClr val="660066"/>
              </a:buClr>
              <a:buFont typeface="Wingdings 2" pitchFamily="18" charset="2"/>
              <a:buChar char=""/>
              <a:defRPr/>
            </a:pPr>
            <a:endParaRPr lang="en-US" sz="3200" dirty="0">
              <a:solidFill>
                <a:schemeClr val="tx1">
                  <a:lumMod val="65000"/>
                  <a:lumOff val="35000"/>
                </a:schemeClr>
              </a:solidFill>
              <a:latin typeface="+mn-lt"/>
              <a:ea typeface="+mn-ea"/>
              <a:cs typeface="+mn-cs"/>
            </a:endParaRPr>
          </a:p>
        </p:txBody>
      </p:sp>
      <p:pic>
        <p:nvPicPr>
          <p:cNvPr id="20485" name="Picture 9"/>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911725" y="1979613"/>
            <a:ext cx="4232275" cy="257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6" name="Picture 1" descr="Lesson-plans-for-website1.jpg"/>
          <p:cNvPicPr>
            <a:picLocks noChangeAspect="1"/>
          </p:cNvPicPr>
          <p:nvPr/>
        </p:nvPicPr>
        <p:blipFill>
          <a:blip r:embed="rId4" cstate="print">
            <a:extLst>
              <a:ext uri="{28A0092B-C50C-407E-A947-70E740481C1C}">
                <a14:useLocalDpi xmlns:a14="http://schemas.microsoft.com/office/drawing/2010/main"/>
              </a:ext>
            </a:extLst>
          </a:blip>
          <a:srcRect r="-3"/>
          <a:stretch>
            <a:fillRect/>
          </a:stretch>
        </p:blipFill>
        <p:spPr bwMode="auto">
          <a:xfrm>
            <a:off x="4911725" y="4384675"/>
            <a:ext cx="4240213" cy="247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Picture 3" descr="cyber_c.jpg"/>
          <p:cNvSpPr>
            <a:spLocks noChangeAspect="1"/>
          </p:cNvSpPr>
          <p:nvPr/>
        </p:nvSpPr>
        <p:spPr bwMode="auto">
          <a:xfrm>
            <a:off x="0" y="215900"/>
            <a:ext cx="9144000" cy="176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 name="Rectangle 4"/>
          <p:cNvSpPr/>
          <p:nvPr/>
        </p:nvSpPr>
        <p:spPr>
          <a:xfrm>
            <a:off x="0" y="215900"/>
            <a:ext cx="9144000" cy="1765300"/>
          </a:xfrm>
          <a:prstGeom prst="rect">
            <a:avLst/>
          </a:prstGeom>
          <a:solidFill>
            <a:srgbClr val="121D0A">
              <a:alpha val="61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Title 1"/>
          <p:cNvSpPr txBox="1">
            <a:spLocks/>
          </p:cNvSpPr>
          <p:nvPr/>
        </p:nvSpPr>
        <p:spPr bwMode="auto">
          <a:xfrm>
            <a:off x="0" y="381000"/>
            <a:ext cx="9144000" cy="147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r" eaLnBrk="1" hangingPunct="1">
              <a:defRPr/>
            </a:pPr>
            <a:r>
              <a:rPr lang="en-US" sz="4800" b="1" dirty="0" smtClean="0">
                <a:ln w="3175" cmpd="sng">
                  <a:noFill/>
                  <a:prstDash val="solid"/>
                </a:ln>
                <a:solidFill>
                  <a:srgbClr val="FFFFFF"/>
                </a:solidFill>
                <a:latin typeface="Arial"/>
                <a:cs typeface="Arial"/>
              </a:rPr>
              <a:t> </a:t>
            </a:r>
          </a:p>
          <a:p>
            <a:pPr eaLnBrk="1" hangingPunct="1">
              <a:defRPr/>
            </a:pPr>
            <a:r>
              <a:rPr lang="en-US" sz="4800" b="1" dirty="0" smtClean="0">
                <a:ln w="3175" cmpd="sng">
                  <a:noFill/>
                  <a:prstDash val="solid"/>
                </a:ln>
                <a:solidFill>
                  <a:srgbClr val="FFFFFF"/>
                </a:solidFill>
                <a:latin typeface="Arial"/>
                <a:cs typeface="Arial"/>
              </a:rPr>
              <a:t>How Data Nuggets </a:t>
            </a:r>
          </a:p>
          <a:p>
            <a:pPr eaLnBrk="1" hangingPunct="1">
              <a:defRPr/>
            </a:pPr>
            <a:r>
              <a:rPr lang="en-US" sz="4800" b="1" dirty="0" smtClean="0">
                <a:ln w="3175" cmpd="sng">
                  <a:noFill/>
                  <a:prstDash val="solid"/>
                </a:ln>
                <a:solidFill>
                  <a:srgbClr val="FFFFFF"/>
                </a:solidFill>
                <a:latin typeface="Arial"/>
                <a:cs typeface="Arial"/>
              </a:rPr>
              <a:t>got their start</a:t>
            </a:r>
          </a:p>
          <a:p>
            <a:pPr algn="r" eaLnBrk="1" hangingPunct="1">
              <a:defRPr/>
            </a:pPr>
            <a:r>
              <a:rPr lang="en-US" sz="5400" b="1" dirty="0" smtClean="0">
                <a:ln w="3175" cmpd="sng">
                  <a:noFill/>
                  <a:prstDash val="solid"/>
                </a:ln>
                <a:noFill/>
                <a:latin typeface="Arial"/>
                <a:cs typeface="Arial"/>
              </a:rPr>
              <a:t>_  </a:t>
            </a:r>
            <a:endParaRPr lang="en-US" sz="5400" b="1" dirty="0">
              <a:ln w="3175" cmpd="sng">
                <a:noFill/>
                <a:prstDash val="solid"/>
              </a:ln>
              <a:noFill/>
              <a:latin typeface="Arial"/>
              <a:cs typeface="Arial"/>
            </a:endParaRPr>
          </a:p>
        </p:txBody>
      </p:sp>
      <p:sp>
        <p:nvSpPr>
          <p:cNvPr id="7" name="Rectangle 3"/>
          <p:cNvSpPr txBox="1">
            <a:spLocks noChangeArrowheads="1"/>
          </p:cNvSpPr>
          <p:nvPr/>
        </p:nvSpPr>
        <p:spPr>
          <a:xfrm>
            <a:off x="152400" y="2209800"/>
            <a:ext cx="8839200" cy="4419600"/>
          </a:xfrm>
          <a:prstGeom prst="rect">
            <a:avLst/>
          </a:prstGeom>
        </p:spPr>
        <p:txBody>
          <a:bodyPr/>
          <a:lstStyle/>
          <a:p>
            <a:pPr algn="ctr">
              <a:defRPr/>
            </a:pPr>
            <a:r>
              <a:rPr lang="en-US" sz="2400" b="1" dirty="0">
                <a:latin typeface="Arial"/>
                <a:cs typeface="Arial"/>
              </a:rPr>
              <a:t>Quantitative literacy: </a:t>
            </a:r>
            <a:r>
              <a:rPr lang="en-US" sz="2400" dirty="0">
                <a:latin typeface="Arial"/>
                <a:cs typeface="Arial"/>
              </a:rPr>
              <a:t>way of viewing the world through “mathematical eyes” and approaching every day problems with confidence and logical reasoning </a:t>
            </a:r>
            <a:r>
              <a:rPr lang="en-US" sz="1600" dirty="0">
                <a:latin typeface="Arial"/>
                <a:cs typeface="Arial"/>
              </a:rPr>
              <a:t>(</a:t>
            </a:r>
            <a:r>
              <a:rPr lang="en-US" sz="1600" dirty="0" err="1">
                <a:latin typeface="Arial"/>
                <a:cs typeface="Arial"/>
              </a:rPr>
              <a:t>Piatek</a:t>
            </a:r>
            <a:r>
              <a:rPr lang="en-US" sz="1600" dirty="0">
                <a:latin typeface="Arial"/>
                <a:cs typeface="Arial"/>
              </a:rPr>
              <a:t>-Jimenez et al. 2012, </a:t>
            </a:r>
            <a:r>
              <a:rPr lang="en-US" sz="1600" dirty="0" err="1">
                <a:latin typeface="Arial"/>
                <a:cs typeface="Arial"/>
              </a:rPr>
              <a:t>Vacher</a:t>
            </a:r>
            <a:r>
              <a:rPr lang="en-US" sz="1600" dirty="0">
                <a:latin typeface="Arial"/>
                <a:cs typeface="Arial"/>
              </a:rPr>
              <a:t> 2014) </a:t>
            </a:r>
          </a:p>
          <a:p>
            <a:pPr algn="ctr">
              <a:defRPr/>
            </a:pPr>
            <a:endParaRPr lang="en-US" sz="1400" dirty="0"/>
          </a:p>
          <a:p>
            <a:pPr marL="342900" indent="-342900" fontAlgn="auto">
              <a:spcBef>
                <a:spcPts val="800"/>
              </a:spcBef>
              <a:spcAft>
                <a:spcPts val="0"/>
              </a:spcAft>
              <a:buClr>
                <a:srgbClr val="660066"/>
              </a:buClr>
              <a:buFont typeface="Wingdings 2" pitchFamily="18" charset="2"/>
              <a:buChar char=""/>
              <a:defRPr/>
            </a:pPr>
            <a:r>
              <a:rPr lang="en-US" sz="2800" dirty="0">
                <a:solidFill>
                  <a:srgbClr val="000000"/>
                </a:solidFill>
                <a:latin typeface="Arial"/>
                <a:ea typeface="+mn-ea"/>
                <a:cs typeface="Arial"/>
              </a:rPr>
              <a:t>Critical need in STEM education</a:t>
            </a:r>
          </a:p>
          <a:p>
            <a:pPr marL="800100" lvl="1" indent="-342900" fontAlgn="auto">
              <a:spcBef>
                <a:spcPts val="800"/>
              </a:spcBef>
              <a:spcAft>
                <a:spcPts val="0"/>
              </a:spcAft>
              <a:buClr>
                <a:srgbClr val="660066"/>
              </a:buClr>
              <a:buFont typeface="Wingdings 2" pitchFamily="18" charset="2"/>
              <a:buChar char=""/>
              <a:defRPr/>
            </a:pPr>
            <a:r>
              <a:rPr lang="en-US" sz="2400" dirty="0">
                <a:solidFill>
                  <a:srgbClr val="000000"/>
                </a:solidFill>
                <a:latin typeface="Arial"/>
                <a:ea typeface="+mn-ea"/>
                <a:cs typeface="Arial"/>
              </a:rPr>
              <a:t>Students are graduating unable to apply quantitative knowledge to situations</a:t>
            </a:r>
            <a:r>
              <a:rPr lang="en-US" dirty="0">
                <a:solidFill>
                  <a:srgbClr val="000000"/>
                </a:solidFill>
                <a:latin typeface="Arial"/>
                <a:ea typeface="+mn-ea"/>
                <a:cs typeface="Arial"/>
              </a:rPr>
              <a:t> </a:t>
            </a:r>
            <a:r>
              <a:rPr lang="en-US" sz="1400" dirty="0">
                <a:solidFill>
                  <a:srgbClr val="000000"/>
                </a:solidFill>
                <a:latin typeface="Arial"/>
                <a:ea typeface="+mn-ea"/>
                <a:cs typeface="Arial"/>
              </a:rPr>
              <a:t>(Wilkins 2010)</a:t>
            </a:r>
          </a:p>
          <a:p>
            <a:pPr marL="800100" lvl="1" indent="-342900" fontAlgn="auto">
              <a:spcBef>
                <a:spcPts val="800"/>
              </a:spcBef>
              <a:spcAft>
                <a:spcPts val="0"/>
              </a:spcAft>
              <a:buClr>
                <a:srgbClr val="660066"/>
              </a:buClr>
              <a:buFont typeface="Wingdings 2" pitchFamily="18" charset="2"/>
              <a:buChar char=""/>
              <a:defRPr/>
            </a:pPr>
            <a:r>
              <a:rPr lang="en-US" sz="2400" dirty="0">
                <a:solidFill>
                  <a:srgbClr val="000000"/>
                </a:solidFill>
                <a:latin typeface="Arial"/>
                <a:ea typeface="+mn-ea"/>
                <a:cs typeface="Arial"/>
              </a:rPr>
              <a:t>Students with poor quantitative literacy more likely to drop out of school, experience unemployment, earn less </a:t>
            </a:r>
            <a:r>
              <a:rPr lang="en-US" sz="1400" dirty="0">
                <a:solidFill>
                  <a:srgbClr val="000000"/>
                </a:solidFill>
                <a:latin typeface="Arial"/>
                <a:ea typeface="+mn-ea"/>
                <a:cs typeface="Arial"/>
              </a:rPr>
              <a:t>(</a:t>
            </a:r>
            <a:r>
              <a:rPr lang="en-US" sz="1400" dirty="0"/>
              <a:t>McMillan &amp; Marks 2003, Marks et al. 2005, </a:t>
            </a:r>
            <a:r>
              <a:rPr lang="en-US" sz="1400" dirty="0" err="1"/>
              <a:t>Rumberger</a:t>
            </a:r>
            <a:r>
              <a:rPr lang="en-US" sz="1400" dirty="0"/>
              <a:t> &amp; Lamb 2003)</a:t>
            </a:r>
            <a:endParaRPr lang="en-US" dirty="0"/>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215900"/>
            <a:ext cx="9144000" cy="1765300"/>
          </a:xfrm>
          <a:prstGeom prst="rect">
            <a:avLst/>
          </a:prstGeom>
          <a:solidFill>
            <a:srgbClr val="121D0A">
              <a:alpha val="61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5" name="Title 1"/>
          <p:cNvSpPr txBox="1">
            <a:spLocks/>
          </p:cNvSpPr>
          <p:nvPr/>
        </p:nvSpPr>
        <p:spPr bwMode="auto">
          <a:xfrm>
            <a:off x="0" y="381000"/>
            <a:ext cx="9144000" cy="147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r" eaLnBrk="1" hangingPunct="1">
              <a:defRPr/>
            </a:pPr>
            <a:r>
              <a:rPr lang="en-US" sz="4800" b="1" dirty="0" smtClean="0">
                <a:ln w="3175" cmpd="sng">
                  <a:noFill/>
                  <a:prstDash val="solid"/>
                </a:ln>
                <a:solidFill>
                  <a:srgbClr val="FFFFFF"/>
                </a:solidFill>
                <a:latin typeface="Arial"/>
                <a:cs typeface="Arial"/>
              </a:rPr>
              <a:t> </a:t>
            </a:r>
          </a:p>
          <a:p>
            <a:pPr eaLnBrk="1" hangingPunct="1">
              <a:defRPr/>
            </a:pPr>
            <a:r>
              <a:rPr lang="en-US" sz="4800" b="1" dirty="0" smtClean="0">
                <a:ln w="3175" cmpd="sng">
                  <a:noFill/>
                  <a:prstDash val="solid"/>
                </a:ln>
                <a:solidFill>
                  <a:srgbClr val="FFFFFF"/>
                </a:solidFill>
                <a:latin typeface="Arial"/>
                <a:cs typeface="Arial"/>
              </a:rPr>
              <a:t>Pedagogical Themes in </a:t>
            </a:r>
          </a:p>
          <a:p>
            <a:pPr eaLnBrk="1" hangingPunct="1">
              <a:defRPr/>
            </a:pPr>
            <a:r>
              <a:rPr lang="en-US" sz="4800" b="1" dirty="0" smtClean="0">
                <a:ln w="3175" cmpd="sng">
                  <a:noFill/>
                  <a:prstDash val="solid"/>
                </a:ln>
                <a:solidFill>
                  <a:srgbClr val="FFFFFF"/>
                </a:solidFill>
                <a:latin typeface="Arial"/>
                <a:cs typeface="Arial"/>
              </a:rPr>
              <a:t>Data Nuggets</a:t>
            </a:r>
            <a:endParaRPr lang="en-US" sz="4800" b="1" dirty="0">
              <a:ln w="3175" cmpd="sng">
                <a:noFill/>
                <a:prstDash val="solid"/>
              </a:ln>
              <a:solidFill>
                <a:srgbClr val="FFFFFF"/>
              </a:solidFill>
              <a:latin typeface="Arial"/>
              <a:cs typeface="Arial"/>
            </a:endParaRPr>
          </a:p>
          <a:p>
            <a:pPr algn="r" eaLnBrk="1" hangingPunct="1">
              <a:defRPr/>
            </a:pPr>
            <a:r>
              <a:rPr lang="en-US" sz="5400" b="1" dirty="0" smtClean="0">
                <a:ln w="3175" cmpd="sng">
                  <a:noFill/>
                  <a:prstDash val="solid"/>
                </a:ln>
                <a:noFill/>
                <a:latin typeface="Arial"/>
                <a:cs typeface="Arial"/>
              </a:rPr>
              <a:t>_  </a:t>
            </a:r>
            <a:endParaRPr lang="en-US" sz="5400" b="1" dirty="0">
              <a:ln w="3175" cmpd="sng">
                <a:noFill/>
                <a:prstDash val="solid"/>
              </a:ln>
              <a:noFill/>
              <a:latin typeface="Arial"/>
              <a:cs typeface="Arial"/>
            </a:endParaRPr>
          </a:p>
        </p:txBody>
      </p:sp>
      <p:sp>
        <p:nvSpPr>
          <p:cNvPr id="6" name="Rectangle 3"/>
          <p:cNvSpPr txBox="1">
            <a:spLocks noChangeArrowheads="1"/>
          </p:cNvSpPr>
          <p:nvPr/>
        </p:nvSpPr>
        <p:spPr bwMode="auto">
          <a:xfrm>
            <a:off x="228600" y="2209800"/>
            <a:ext cx="86868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ts val="800"/>
              </a:spcBef>
              <a:buClr>
                <a:schemeClr val="accent1"/>
              </a:buClr>
              <a:buFont typeface="Wingdings 2" charset="0"/>
              <a:buChar char=""/>
            </a:pPr>
            <a:r>
              <a:rPr lang="en-US" sz="2800" dirty="0"/>
              <a:t>Science </a:t>
            </a:r>
            <a:r>
              <a:rPr lang="en-US" sz="2800" dirty="0" smtClean="0"/>
              <a:t>Stories </a:t>
            </a:r>
            <a:r>
              <a:rPr lang="en-US" sz="2000" dirty="0"/>
              <a:t>– Readers find stories more engaging, easier to comprehend, and more memorable. Stories are “sticky” because they appeal to our desire for causality and goals, and the reasoning behind an idea increases reader interest </a:t>
            </a:r>
            <a:endParaRPr lang="en-US" sz="2800" dirty="0"/>
          </a:p>
          <a:p>
            <a:pPr eaLnBrk="1" hangingPunct="1">
              <a:spcBef>
                <a:spcPts val="800"/>
              </a:spcBef>
              <a:buClr>
                <a:schemeClr val="accent1"/>
              </a:buClr>
              <a:buFont typeface="Wingdings 2" charset="0"/>
              <a:buChar char=""/>
            </a:pPr>
            <a:r>
              <a:rPr lang="en-US" sz="2800" dirty="0"/>
              <a:t>Active Learning </a:t>
            </a:r>
            <a:r>
              <a:rPr lang="en-US" sz="2000" dirty="0"/>
              <a:t>– Instead of memorizing </a:t>
            </a:r>
            <a:r>
              <a:rPr lang="en-US" sz="2000" dirty="0" smtClean="0"/>
              <a:t>facts and listening to a lecture, students are involved in the learning process. Data Nuggets engage students in </a:t>
            </a:r>
            <a:r>
              <a:rPr lang="en-US" sz="2000" dirty="0"/>
              <a:t>activities, such as reading, writing, discussion, </a:t>
            </a:r>
            <a:r>
              <a:rPr lang="en-US" sz="2000" dirty="0" smtClean="0"/>
              <a:t>and </a:t>
            </a:r>
            <a:r>
              <a:rPr lang="en-US" sz="2000" dirty="0"/>
              <a:t>problem </a:t>
            </a:r>
            <a:r>
              <a:rPr lang="en-US" sz="2000" dirty="0" smtClean="0"/>
              <a:t>solving. Teachers can use a variety of techniques while moving through activity.</a:t>
            </a:r>
            <a:endParaRPr lang="en-US" sz="2800" dirty="0"/>
          </a:p>
          <a:p>
            <a:pPr eaLnBrk="1" hangingPunct="1">
              <a:spcBef>
                <a:spcPts val="800"/>
              </a:spcBef>
              <a:buClr>
                <a:schemeClr val="accent1"/>
              </a:buClr>
              <a:buFont typeface="Wingdings 2" charset="0"/>
              <a:buChar char=""/>
            </a:pPr>
            <a:r>
              <a:rPr lang="en-US" sz="2800" dirty="0"/>
              <a:t>Place-Based Learning </a:t>
            </a:r>
            <a:r>
              <a:rPr lang="en-US" sz="2000" dirty="0"/>
              <a:t>– Connecting science to learners’ everyday place-based context makes the content more accessible, particularly for culturally and linguistically diverse students </a:t>
            </a:r>
          </a:p>
          <a:p>
            <a:pPr eaLnBrk="1" hangingPunct="1">
              <a:spcBef>
                <a:spcPts val="800"/>
              </a:spcBef>
              <a:buClr>
                <a:schemeClr val="accent1"/>
              </a:buClr>
              <a:buFont typeface="Wingdings 2" charset="0"/>
              <a:buChar char=""/>
            </a:pPr>
            <a:endParaRPr lang="en-US" dirty="0"/>
          </a:p>
        </p:txBody>
      </p:sp>
      <p:pic>
        <p:nvPicPr>
          <p:cNvPr id="7" name="Picture 6" descr="Screen Shot 2015-04-30 at 3.00.18 PM.pn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5651500" y="4217988"/>
            <a:ext cx="3492500" cy="2640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Screen Shot 2015-04-30 at 3.01.15 PM.png"/>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bwMode="auto">
          <a:xfrm>
            <a:off x="2506663" y="4214813"/>
            <a:ext cx="3208337" cy="2643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2776824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215900"/>
            <a:ext cx="9144000" cy="1765300"/>
          </a:xfrm>
          <a:prstGeom prst="rect">
            <a:avLst/>
          </a:prstGeom>
          <a:solidFill>
            <a:srgbClr val="121D0A">
              <a:alpha val="61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1" name="Title 1"/>
          <p:cNvSpPr txBox="1">
            <a:spLocks/>
          </p:cNvSpPr>
          <p:nvPr/>
        </p:nvSpPr>
        <p:spPr bwMode="auto">
          <a:xfrm>
            <a:off x="1" y="381000"/>
            <a:ext cx="9143999" cy="147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r" eaLnBrk="1" hangingPunct="1">
              <a:defRPr/>
            </a:pPr>
            <a:r>
              <a:rPr lang="en-US" sz="4800" b="1" dirty="0" smtClean="0">
                <a:ln w="3175" cmpd="sng">
                  <a:noFill/>
                  <a:prstDash val="solid"/>
                </a:ln>
                <a:solidFill>
                  <a:srgbClr val="FFFFFF"/>
                </a:solidFill>
                <a:latin typeface="Arial"/>
                <a:cs typeface="Arial"/>
              </a:rPr>
              <a:t> </a:t>
            </a:r>
          </a:p>
          <a:p>
            <a:pPr eaLnBrk="1" hangingPunct="1">
              <a:defRPr/>
            </a:pPr>
            <a:r>
              <a:rPr lang="en-US" sz="4800" b="1" dirty="0" smtClean="0">
                <a:ln w="3175" cmpd="sng">
                  <a:noFill/>
                  <a:prstDash val="solid"/>
                </a:ln>
                <a:solidFill>
                  <a:srgbClr val="FFFFFF"/>
                </a:solidFill>
                <a:latin typeface="Arial"/>
                <a:cs typeface="Arial"/>
              </a:rPr>
              <a:t>Data Nugget goals:</a:t>
            </a:r>
          </a:p>
          <a:p>
            <a:pPr algn="r" eaLnBrk="1" hangingPunct="1">
              <a:defRPr/>
            </a:pPr>
            <a:r>
              <a:rPr lang="en-US" sz="5400" b="1" dirty="0" smtClean="0">
                <a:ln w="3175" cmpd="sng">
                  <a:noFill/>
                  <a:prstDash val="solid"/>
                </a:ln>
                <a:noFill/>
                <a:latin typeface="Arial"/>
                <a:cs typeface="Arial"/>
              </a:rPr>
              <a:t>_  </a:t>
            </a:r>
            <a:endParaRPr lang="en-US" sz="5400" b="1" dirty="0">
              <a:ln w="3175" cmpd="sng">
                <a:noFill/>
                <a:prstDash val="solid"/>
              </a:ln>
              <a:noFill/>
              <a:latin typeface="Arial"/>
              <a:cs typeface="Arial"/>
            </a:endParaRPr>
          </a:p>
        </p:txBody>
      </p:sp>
      <p:sp>
        <p:nvSpPr>
          <p:cNvPr id="8" name="Rectangle 3"/>
          <p:cNvSpPr txBox="1">
            <a:spLocks noChangeArrowheads="1"/>
          </p:cNvSpPr>
          <p:nvPr/>
        </p:nvSpPr>
        <p:spPr>
          <a:xfrm>
            <a:off x="185738" y="2057400"/>
            <a:ext cx="8636000" cy="4800600"/>
          </a:xfrm>
          <a:prstGeom prst="rect">
            <a:avLst/>
          </a:prstGeom>
        </p:spPr>
        <p:txBody>
          <a:bodyPr>
            <a:normAutofit fontScale="92500" lnSpcReduction="20000"/>
          </a:bodyPr>
          <a:lstStyle/>
          <a:p>
            <a:pPr marL="342900" indent="-342900" fontAlgn="auto">
              <a:spcBef>
                <a:spcPts val="800"/>
              </a:spcBef>
              <a:spcAft>
                <a:spcPts val="0"/>
              </a:spcAft>
              <a:buClr>
                <a:schemeClr val="accent1"/>
              </a:buClr>
              <a:buFont typeface="Wingdings 2" pitchFamily="18" charset="2"/>
              <a:buChar char=""/>
              <a:defRPr/>
            </a:pPr>
            <a:r>
              <a:rPr lang="en-US" sz="3500" dirty="0">
                <a:latin typeface="Arial"/>
                <a:cs typeface="Arial"/>
              </a:rPr>
              <a:t>Increase quantitative </a:t>
            </a:r>
            <a:r>
              <a:rPr lang="en-US" sz="3500" dirty="0" smtClean="0">
                <a:latin typeface="Arial"/>
                <a:cs typeface="Arial"/>
              </a:rPr>
              <a:t>                                 literacy</a:t>
            </a:r>
            <a:endParaRPr lang="en-US" sz="3500" dirty="0">
              <a:latin typeface="Arial"/>
              <a:ea typeface="+mn-ea"/>
              <a:cs typeface="Arial"/>
            </a:endParaRPr>
          </a:p>
          <a:p>
            <a:pPr marL="342900" indent="-342900" fontAlgn="auto">
              <a:spcBef>
                <a:spcPts val="800"/>
              </a:spcBef>
              <a:spcAft>
                <a:spcPts val="0"/>
              </a:spcAft>
              <a:buClr>
                <a:schemeClr val="accent1"/>
              </a:buClr>
              <a:buFont typeface="Wingdings 2" pitchFamily="18" charset="2"/>
              <a:buChar char=""/>
              <a:defRPr/>
            </a:pPr>
            <a:r>
              <a:rPr lang="en-US" sz="3500" dirty="0">
                <a:latin typeface="Arial"/>
                <a:ea typeface="+mn-ea"/>
                <a:cs typeface="Arial"/>
              </a:rPr>
              <a:t>Introduce </a:t>
            </a:r>
            <a:r>
              <a:rPr lang="en-US" sz="3500" dirty="0">
                <a:solidFill>
                  <a:srgbClr val="000000"/>
                </a:solidFill>
                <a:latin typeface="Arial"/>
                <a:ea typeface="+mn-ea"/>
                <a:cs typeface="Arial"/>
              </a:rPr>
              <a:t>students to the </a:t>
            </a:r>
            <a:r>
              <a:rPr lang="en-US" sz="3500" dirty="0" smtClean="0">
                <a:solidFill>
                  <a:srgbClr val="000000"/>
                </a:solidFill>
                <a:latin typeface="Arial"/>
                <a:ea typeface="+mn-ea"/>
                <a:cs typeface="Arial"/>
              </a:rPr>
              <a:t>                         process </a:t>
            </a:r>
            <a:r>
              <a:rPr lang="en-US" sz="3500" dirty="0">
                <a:solidFill>
                  <a:srgbClr val="000000"/>
                </a:solidFill>
                <a:latin typeface="Arial"/>
                <a:ea typeface="+mn-ea"/>
                <a:cs typeface="Arial"/>
              </a:rPr>
              <a:t>of science </a:t>
            </a:r>
          </a:p>
          <a:p>
            <a:pPr marL="342900" indent="-342900" fontAlgn="auto">
              <a:spcBef>
                <a:spcPts val="800"/>
              </a:spcBef>
              <a:spcAft>
                <a:spcPts val="0"/>
              </a:spcAft>
              <a:buClr>
                <a:schemeClr val="accent1"/>
              </a:buClr>
              <a:buFont typeface="Wingdings 2" pitchFamily="18" charset="2"/>
              <a:buChar char=""/>
              <a:defRPr/>
            </a:pPr>
            <a:r>
              <a:rPr lang="en-US" sz="3500" dirty="0">
                <a:latin typeface="Arial"/>
                <a:ea typeface="+mn-ea"/>
                <a:cs typeface="Arial"/>
              </a:rPr>
              <a:t>Show scientists are approachable</a:t>
            </a:r>
          </a:p>
          <a:p>
            <a:pPr marL="914400" lvl="1" indent="-457200" fontAlgn="auto">
              <a:spcBef>
                <a:spcPts val="800"/>
              </a:spcBef>
              <a:spcAft>
                <a:spcPts val="0"/>
              </a:spcAft>
              <a:buClr>
                <a:schemeClr val="accent1"/>
              </a:buClr>
              <a:buFont typeface="Courier New"/>
              <a:buChar char="o"/>
              <a:defRPr/>
            </a:pPr>
            <a:r>
              <a:rPr lang="en-US" sz="2600" dirty="0">
                <a:latin typeface="Arial"/>
                <a:ea typeface="+mn-ea"/>
                <a:cs typeface="Arial"/>
              </a:rPr>
              <a:t>Engage students with the researcher </a:t>
            </a:r>
            <a:r>
              <a:rPr lang="en-US" sz="2600" dirty="0" smtClean="0">
                <a:latin typeface="Arial"/>
                <a:ea typeface="+mn-ea"/>
                <a:cs typeface="Arial"/>
              </a:rPr>
              <a:t>themselves</a:t>
            </a:r>
          </a:p>
          <a:p>
            <a:pPr marL="914400" lvl="1" indent="-457200" fontAlgn="auto">
              <a:spcBef>
                <a:spcPts val="800"/>
              </a:spcBef>
              <a:spcAft>
                <a:spcPts val="0"/>
              </a:spcAft>
              <a:buClr>
                <a:schemeClr val="accent1"/>
              </a:buClr>
              <a:buFont typeface="Courier New"/>
              <a:buChar char="o"/>
              <a:defRPr/>
            </a:pPr>
            <a:r>
              <a:rPr lang="en-US" sz="2600" dirty="0" smtClean="0">
                <a:latin typeface="Arial"/>
                <a:ea typeface="+mn-ea"/>
                <a:cs typeface="Arial"/>
              </a:rPr>
              <a:t>Not all “white men in lab coats”</a:t>
            </a:r>
            <a:endParaRPr lang="en-US" sz="2600" dirty="0">
              <a:latin typeface="Arial"/>
              <a:ea typeface="+mn-ea"/>
              <a:cs typeface="Arial"/>
            </a:endParaRPr>
          </a:p>
          <a:p>
            <a:pPr marL="342900" indent="-342900" fontAlgn="auto">
              <a:spcBef>
                <a:spcPts val="800"/>
              </a:spcBef>
              <a:spcAft>
                <a:spcPts val="0"/>
              </a:spcAft>
              <a:buClr>
                <a:schemeClr val="accent1"/>
              </a:buClr>
              <a:buFont typeface="Wingdings 2" pitchFamily="18" charset="2"/>
              <a:buChar char=""/>
              <a:defRPr/>
            </a:pPr>
            <a:r>
              <a:rPr lang="en-US" sz="3500" dirty="0">
                <a:latin typeface="Arial"/>
                <a:cs typeface="Arial"/>
              </a:rPr>
              <a:t>Build interest in science</a:t>
            </a:r>
          </a:p>
          <a:p>
            <a:pPr marL="914400" lvl="1" indent="-457200" fontAlgn="auto">
              <a:spcBef>
                <a:spcPts val="800"/>
              </a:spcBef>
              <a:spcAft>
                <a:spcPts val="0"/>
              </a:spcAft>
              <a:buClr>
                <a:schemeClr val="accent1"/>
              </a:buClr>
              <a:buFont typeface="Courier New"/>
              <a:buChar char="o"/>
              <a:defRPr/>
            </a:pPr>
            <a:r>
              <a:rPr lang="en-US" sz="2600" dirty="0">
                <a:latin typeface="Arial"/>
                <a:ea typeface="+mn-ea"/>
                <a:cs typeface="Arial"/>
              </a:rPr>
              <a:t>Current research may engage students more than classic textbook </a:t>
            </a:r>
            <a:r>
              <a:rPr lang="en-US" sz="2600" dirty="0" smtClean="0">
                <a:latin typeface="Arial"/>
                <a:ea typeface="+mn-ea"/>
                <a:cs typeface="Arial"/>
              </a:rPr>
              <a:t>examples</a:t>
            </a:r>
          </a:p>
          <a:p>
            <a:pPr marL="914400" lvl="1" indent="-457200" fontAlgn="auto">
              <a:spcBef>
                <a:spcPts val="800"/>
              </a:spcBef>
              <a:spcAft>
                <a:spcPts val="0"/>
              </a:spcAft>
              <a:buClr>
                <a:schemeClr val="accent1"/>
              </a:buClr>
              <a:buFont typeface="Courier New"/>
              <a:buChar char="o"/>
              <a:defRPr/>
            </a:pPr>
            <a:r>
              <a:rPr lang="en-US" sz="2600" dirty="0" smtClean="0">
                <a:latin typeface="Arial"/>
                <a:ea typeface="+mn-ea"/>
                <a:cs typeface="Arial"/>
              </a:rPr>
              <a:t>Science is an interesting and attainable career </a:t>
            </a:r>
          </a:p>
        </p:txBody>
      </p:sp>
      <p:pic>
        <p:nvPicPr>
          <p:cNvPr id="5" name="Picture 4" descr="IMG_2893.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791200" y="2057400"/>
            <a:ext cx="3276600" cy="172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8">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8703</TotalTime>
  <Words>2912</Words>
  <Application>Microsoft Macintosh PowerPoint</Application>
  <PresentationFormat>On-screen Show (4:3)</PresentationFormat>
  <Paragraphs>318</Paragraphs>
  <Slides>42</Slides>
  <Notes>29</Notes>
  <HiddenSlides>0</HiddenSlides>
  <MMClips>0</MMClips>
  <ScaleCrop>false</ScaleCrop>
  <HeadingPairs>
    <vt:vector size="4" baseType="variant">
      <vt:variant>
        <vt:lpstr>Theme</vt:lpstr>
      </vt:variant>
      <vt:variant>
        <vt:i4>1</vt:i4>
      </vt:variant>
      <vt:variant>
        <vt:lpstr>Slide Titles</vt:lpstr>
      </vt:variant>
      <vt:variant>
        <vt:i4>42</vt:i4>
      </vt:variant>
    </vt:vector>
  </HeadingPairs>
  <TitlesOfParts>
    <vt:vector size="43"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Michigan State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Elizabeth Schultheis</dc:creator>
  <cp:lastModifiedBy>Elizabeth Schultheis</cp:lastModifiedBy>
  <cp:revision>255</cp:revision>
  <dcterms:created xsi:type="dcterms:W3CDTF">2014-03-03T18:13:01Z</dcterms:created>
  <dcterms:modified xsi:type="dcterms:W3CDTF">2016-06-20T17:37:53Z</dcterms:modified>
</cp:coreProperties>
</file>